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4"/>
  </p:notesMasterIdLst>
  <p:handoutMasterIdLst>
    <p:handoutMasterId r:id="rId45"/>
  </p:handoutMasterIdLst>
  <p:sldIdLst>
    <p:sldId id="1368" r:id="rId5"/>
    <p:sldId id="1483" r:id="rId6"/>
    <p:sldId id="1379" r:id="rId7"/>
    <p:sldId id="1545" r:id="rId8"/>
    <p:sldId id="1420" r:id="rId9"/>
    <p:sldId id="1518" r:id="rId10"/>
    <p:sldId id="1533" r:id="rId11"/>
    <p:sldId id="1520" r:id="rId12"/>
    <p:sldId id="1534" r:id="rId13"/>
    <p:sldId id="1505" r:id="rId14"/>
    <p:sldId id="319" r:id="rId15"/>
    <p:sldId id="318" r:id="rId16"/>
    <p:sldId id="1500" r:id="rId17"/>
    <p:sldId id="687" r:id="rId18"/>
    <p:sldId id="288" r:id="rId19"/>
    <p:sldId id="556" r:id="rId20"/>
    <p:sldId id="1547" r:id="rId21"/>
    <p:sldId id="584" r:id="rId22"/>
    <p:sldId id="310" r:id="rId23"/>
    <p:sldId id="1502" r:id="rId24"/>
    <p:sldId id="1503" r:id="rId25"/>
    <p:sldId id="1531" r:id="rId26"/>
    <p:sldId id="1524" r:id="rId27"/>
    <p:sldId id="1525" r:id="rId28"/>
    <p:sldId id="1526" r:id="rId29"/>
    <p:sldId id="1535" r:id="rId30"/>
    <p:sldId id="1515" r:id="rId31"/>
    <p:sldId id="1516" r:id="rId32"/>
    <p:sldId id="1527" r:id="rId33"/>
    <p:sldId id="1528" r:id="rId34"/>
    <p:sldId id="1529" r:id="rId35"/>
    <p:sldId id="1530" r:id="rId36"/>
    <p:sldId id="1536" r:id="rId37"/>
    <p:sldId id="1543" r:id="rId38"/>
    <p:sldId id="590" r:id="rId39"/>
    <p:sldId id="2635" r:id="rId40"/>
    <p:sldId id="593" r:id="rId41"/>
    <p:sldId id="1431" r:id="rId42"/>
    <p:sldId id="1544" r:id="rId43"/>
  </p:sldIdLst>
  <p:sldSz cx="14630400" cy="8229600"/>
  <p:notesSz cx="6858000" cy="9144000"/>
  <p:defaultTex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p:defaultTextStyle>
  <p:extLst>
    <p:ext uri="{521415D9-36F7-43E2-AB2F-B90AF26B5E84}">
      <p14:sectionLst xmlns:p14="http://schemas.microsoft.com/office/powerpoint/2010/main">
        <p14:section name="AWS RE:INFORCE Template Light" id="{D5BB76F4-83CF-43C2-B768-FA13CADF33A0}">
          <p14:sldIdLst>
            <p14:sldId id="1368"/>
            <p14:sldId id="1483"/>
            <p14:sldId id="1379"/>
            <p14:sldId id="1545"/>
            <p14:sldId id="1420"/>
            <p14:sldId id="1518"/>
            <p14:sldId id="1533"/>
            <p14:sldId id="1520"/>
            <p14:sldId id="1534"/>
            <p14:sldId id="1505"/>
            <p14:sldId id="319"/>
            <p14:sldId id="318"/>
            <p14:sldId id="1500"/>
            <p14:sldId id="687"/>
            <p14:sldId id="288"/>
            <p14:sldId id="556"/>
            <p14:sldId id="1547"/>
            <p14:sldId id="584"/>
            <p14:sldId id="310"/>
            <p14:sldId id="1502"/>
            <p14:sldId id="1503"/>
            <p14:sldId id="1531"/>
            <p14:sldId id="1524"/>
            <p14:sldId id="1525"/>
            <p14:sldId id="1526"/>
            <p14:sldId id="1535"/>
            <p14:sldId id="1515"/>
            <p14:sldId id="1516"/>
            <p14:sldId id="1527"/>
            <p14:sldId id="1528"/>
            <p14:sldId id="1529"/>
            <p14:sldId id="1530"/>
            <p14:sldId id="1536"/>
            <p14:sldId id="1543"/>
            <p14:sldId id="590"/>
            <p14:sldId id="2635"/>
            <p14:sldId id="593"/>
            <p14:sldId id="1431"/>
            <p14:sldId id="1544"/>
          </p14:sldIdLst>
        </p14:section>
        <p14:section name="Resource / Guidelines" id="{96F46361-015A-405A-8671-167322E4A1CD}">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Mitchell Derrey" initials="MD" lastIdx="28" clrIdx="4">
    <p:extLst>
      <p:ext uri="{19B8F6BF-5375-455C-9EA6-DF929625EA0E}">
        <p15:presenceInfo xmlns:p15="http://schemas.microsoft.com/office/powerpoint/2012/main" userId="S-1-5-21-383413107-1061881802-891584314-4851" providerId="AD"/>
      </p:ext>
    </p:extLst>
  </p:cmAuthor>
  <p:cmAuthor id="5" name="Mitchell Derrey" initials="MD [2]" lastIdx="1" clrIdx="5">
    <p:extLst>
      <p:ext uri="{19B8F6BF-5375-455C-9EA6-DF929625EA0E}">
        <p15:presenceInfo xmlns:p15="http://schemas.microsoft.com/office/powerpoint/2012/main" userId="S::mitchell@silverfoxprod.com::ba2ee660-27ce-40d7-8b8d-1c0a464223e1" providerId="AD"/>
      </p:ext>
    </p:extLst>
  </p:cmAuthor>
  <p:cmAuthor id="6" name="Alyssa Jones" initials="AJ" lastIdx="14" clrIdx="6">
    <p:extLst>
      <p:ext uri="{19B8F6BF-5375-455C-9EA6-DF929625EA0E}">
        <p15:presenceInfo xmlns:p15="http://schemas.microsoft.com/office/powerpoint/2012/main" userId="S::alyssa@silverfoxprod.com::503817f1-4975-4c1d-8322-aa1c0118f0e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57E2E"/>
    <a:srgbClr val="0090D0"/>
    <a:srgbClr val="000000"/>
    <a:srgbClr val="150454"/>
    <a:srgbClr val="00A8F9"/>
    <a:srgbClr val="0018C6"/>
    <a:srgbClr val="D232AA"/>
    <a:srgbClr val="282828"/>
    <a:srgbClr val="2D93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3" autoAdjust="0"/>
    <p:restoredTop sz="94960" autoAdjust="0"/>
  </p:normalViewPr>
  <p:slideViewPr>
    <p:cSldViewPr snapToGrid="0">
      <p:cViewPr varScale="1">
        <p:scale>
          <a:sx n="95" d="100"/>
          <a:sy n="95" d="100"/>
        </p:scale>
        <p:origin x="408" y="184"/>
      </p:cViewPr>
      <p:guideLst>
        <p:guide orient="horz" pos="2592"/>
        <p:guide pos="4608"/>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92" d="100"/>
          <a:sy n="92" d="100"/>
        </p:scale>
        <p:origin x="364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AWS SKO Event 2019</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ABB702-E265-E34A-BDE0-A7FC310AB52F}" type="datetime8">
              <a:rPr lang="en-US" smtClean="0">
                <a:latin typeface="Amazon Ember" panose="020B0603020204020204" pitchFamily="34" charset="0"/>
                <a:ea typeface="Amazon Ember" panose="020B0603020204020204" pitchFamily="34" charset="0"/>
                <a:cs typeface="Amazon Ember" panose="020B0603020204020204" pitchFamily="34" charset="0"/>
              </a:rPr>
              <a:t>5/24/19 4:30 PM</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lvl="0"/>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AWS SKO Event 2019</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0" marR="0" indent="0" algn="l" defTabSz="1097212" rtl="0" eaLnBrk="1" fontAlgn="auto" latinLnBrk="0" hangingPunct="1">
              <a:lnSpc>
                <a:spcPct val="100000"/>
              </a:lnSpc>
              <a:spcBef>
                <a:spcPts val="0"/>
              </a:spcBef>
              <a:spcAft>
                <a:spcPts val="0"/>
              </a:spcAft>
              <a:buClrTx/>
              <a:buSzTx/>
              <a:buFontTx/>
              <a:buNone/>
              <a:tabLst/>
              <a:defRPr sz="1200">
                <a:latin typeface="+mn-lt"/>
                <a:cs typeface="Arial" panose="020B0604020202020204" pitchFamily="34" charset="0"/>
              </a:defRPr>
            </a:lvl1p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mazon Ember" panose="020B0603020204020204" pitchFamily="34" charset="0"/>
                <a:ea typeface="Amazon Ember" panose="020B0603020204020204" pitchFamily="34" charset="0"/>
                <a:cs typeface="Amazon Ember" panose="020B0603020204020204" pitchFamily="34" charset="0"/>
              </a:defRPr>
            </a:lvl1pPr>
          </a:lstStyle>
          <a:p>
            <a:fld id="{CA8E1BB1-B036-4140-B110-296DC0701D04}" type="datetime8">
              <a:rPr lang="en-US" smtClean="0"/>
              <a:pPr/>
              <a:t>5/24/19 4:30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mn-lt"/>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indent="0" algn="l" defTabSz="1097212" rtl="0" eaLnBrk="1" latinLnBrk="0" hangingPunct="1">
      <a:lnSpc>
        <a:spcPct val="90000"/>
      </a:lnSpc>
      <a:spcAft>
        <a:spcPts val="400"/>
      </a:spcAft>
      <a:buFont typeface="Arial" panose="020B0604020202020204" pitchFamily="34" charset="0"/>
      <a:buNone/>
      <a:defRPr sz="1100" kern="1200">
        <a:solidFill>
          <a:schemeClr val="tx1"/>
        </a:solidFill>
        <a:latin typeface="+mn-lt"/>
        <a:ea typeface="+mn-ea"/>
        <a:cs typeface="+mn-cs"/>
      </a:defRPr>
    </a:lvl1pPr>
    <a:lvl2pPr marL="255572" indent="-126991"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2pPr>
    <a:lvl3pPr marL="393675" indent="-138105"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3pPr>
    <a:lvl4pPr marL="579402" indent="-176201"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4pPr>
    <a:lvl5pPr marL="738142" indent="-138105"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5pPr>
    <a:lvl6pPr marL="2743031" algn="l" defTabSz="1097212" rtl="0" eaLnBrk="1" latinLnBrk="0" hangingPunct="1">
      <a:defRPr sz="1412" kern="1200">
        <a:solidFill>
          <a:schemeClr val="tx1"/>
        </a:solidFill>
        <a:latin typeface="+mn-lt"/>
        <a:ea typeface="+mn-ea"/>
        <a:cs typeface="+mn-cs"/>
      </a:defRPr>
    </a:lvl6pPr>
    <a:lvl7pPr marL="3291635" algn="l" defTabSz="1097212" rtl="0" eaLnBrk="1" latinLnBrk="0" hangingPunct="1">
      <a:defRPr sz="1412" kern="1200">
        <a:solidFill>
          <a:schemeClr val="tx1"/>
        </a:solidFill>
        <a:latin typeface="+mn-lt"/>
        <a:ea typeface="+mn-ea"/>
        <a:cs typeface="+mn-cs"/>
      </a:defRPr>
    </a:lvl7pPr>
    <a:lvl8pPr marL="3840241" algn="l" defTabSz="1097212" rtl="0" eaLnBrk="1" latinLnBrk="0" hangingPunct="1">
      <a:defRPr sz="1412" kern="1200">
        <a:solidFill>
          <a:schemeClr val="tx1"/>
        </a:solidFill>
        <a:latin typeface="+mn-lt"/>
        <a:ea typeface="+mn-ea"/>
        <a:cs typeface="+mn-cs"/>
      </a:defRPr>
    </a:lvl8pPr>
    <a:lvl9pPr marL="4388848" algn="l" defTabSz="1097212" rtl="0" eaLnBrk="1" latinLnBrk="0" hangingPunct="1">
      <a:defRPr sz="14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AWS SKO Event 2019</a:t>
            </a:r>
          </a:p>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7785AE33-8762-CB48-8069-61FC714534F0}" type="datetime8">
              <a:rPr lang="en-US" smtClean="0"/>
              <a:t>5/24/19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27037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50" indent="0">
              <a:buFont typeface="Arial" panose="020B0604020202020204" pitchFamily="34" charset="0"/>
              <a:buNone/>
            </a:pPr>
            <a:r>
              <a:rPr lang="en-US" sz="1000" b="1" dirty="0">
                <a:latin typeface="Amazon Ember" panose="020B0603020204020204" pitchFamily="34" charset="0"/>
                <a:ea typeface="Amazon Ember" panose="020B0603020204020204" pitchFamily="34" charset="0"/>
                <a:cs typeface="Amazon Ember" panose="020B0603020204020204" pitchFamily="34" charset="0"/>
              </a:rPr>
              <a:t>Sustain / Traditional</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Development Teams </a:t>
            </a:r>
            <a:r>
              <a:rPr lang="en-US" sz="800" dirty="0">
                <a:latin typeface="Amazon Ember" panose="020B0603020204020204" pitchFamily="34" charset="0"/>
                <a:ea typeface="Amazon Ember" panose="020B0603020204020204" pitchFamily="34" charset="0"/>
                <a:cs typeface="Amazon Ember" panose="020B0603020204020204" pitchFamily="34" charset="0"/>
              </a:rPr>
              <a:t>develop, build, and package software for release by operations</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Cloud Engineering </a:t>
            </a:r>
            <a:r>
              <a:rPr lang="en-US" sz="800" dirty="0">
                <a:latin typeface="Amazon Ember" panose="020B0603020204020204" pitchFamily="34" charset="0"/>
                <a:ea typeface="Amazon Ember" panose="020B0603020204020204" pitchFamily="34" charset="0"/>
                <a:cs typeface="Amazon Ember" panose="020B0603020204020204" pitchFamily="34" charset="0"/>
              </a:rPr>
              <a:t>may or may not be present to codify infrastructure standards and artifacts for release by operations</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Operations</a:t>
            </a:r>
            <a:r>
              <a:rPr lang="en-US" sz="800" dirty="0">
                <a:latin typeface="Amazon Ember" panose="020B0603020204020204" pitchFamily="34" charset="0"/>
                <a:ea typeface="Amazon Ember" panose="020B0603020204020204" pitchFamily="34" charset="0"/>
                <a:cs typeface="Amazon Ember" panose="020B0603020204020204" pitchFamily="34" charset="0"/>
              </a:rPr>
              <a:t> May leverage either CCOE products and services to deploy and manage applications and infrastructure in production</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Operations</a:t>
            </a:r>
            <a:r>
              <a:rPr lang="en-US" sz="800" dirty="0">
                <a:latin typeface="Amazon Ember" panose="020B0603020204020204" pitchFamily="34" charset="0"/>
                <a:ea typeface="Amazon Ember" panose="020B0603020204020204" pitchFamily="34" charset="0"/>
                <a:cs typeface="Amazon Ember" panose="020B0603020204020204" pitchFamily="34" charset="0"/>
              </a:rPr>
              <a:t> may be a 3</a:t>
            </a:r>
            <a:r>
              <a:rPr lang="en-US" sz="800" baseline="30000" dirty="0">
                <a:latin typeface="Amazon Ember" panose="020B0603020204020204" pitchFamily="34" charset="0"/>
                <a:ea typeface="Amazon Ember" panose="020B0603020204020204" pitchFamily="34" charset="0"/>
                <a:cs typeface="Amazon Ember" panose="020B0603020204020204" pitchFamily="34" charset="0"/>
              </a:rPr>
              <a:t>rd</a:t>
            </a:r>
            <a:r>
              <a:rPr lang="en-US" sz="800" dirty="0">
                <a:latin typeface="Amazon Ember" panose="020B0603020204020204" pitchFamily="34" charset="0"/>
                <a:ea typeface="Amazon Ember" panose="020B0603020204020204" pitchFamily="34" charset="0"/>
                <a:cs typeface="Amazon Ember" panose="020B0603020204020204" pitchFamily="34" charset="0"/>
              </a:rPr>
              <a:t> party MSP, or an existing on-prem operations team.</a:t>
            </a:r>
          </a:p>
          <a:p>
            <a:endParaRPr lang="en-US" dirty="0"/>
          </a:p>
          <a:p>
            <a:r>
              <a:rPr lang="en-US" b="1" dirty="0"/>
              <a:t>Optimize / CloudOps</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Development Teams</a:t>
            </a:r>
            <a:r>
              <a:rPr lang="en-US" sz="800" dirty="0">
                <a:latin typeface="Amazon Ember" panose="020B0603020204020204" pitchFamily="34" charset="0"/>
                <a:ea typeface="Amazon Ember" panose="020B0603020204020204" pitchFamily="34" charset="0"/>
                <a:cs typeface="Amazon Ember" panose="020B0603020204020204" pitchFamily="34" charset="0"/>
              </a:rPr>
              <a:t> develop, build, and package software for release by operations</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Cloud Engineering </a:t>
            </a:r>
            <a:r>
              <a:rPr lang="en-US" sz="800" dirty="0">
                <a:latin typeface="Amazon Ember" panose="020B0603020204020204" pitchFamily="34" charset="0"/>
                <a:ea typeface="Amazon Ember" panose="020B0603020204020204" pitchFamily="34" charset="0"/>
                <a:cs typeface="Amazon Ember" panose="020B0603020204020204" pitchFamily="34" charset="0"/>
              </a:rPr>
              <a:t>codifies infrastructure standards and artifacts; provides enabling services for operations and security.</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Cloud Operations</a:t>
            </a:r>
            <a:r>
              <a:rPr lang="en-US" sz="800" dirty="0">
                <a:latin typeface="Amazon Ember" panose="020B0603020204020204" pitchFamily="34" charset="0"/>
                <a:ea typeface="Amazon Ember" panose="020B0603020204020204" pitchFamily="34" charset="0"/>
                <a:cs typeface="Amazon Ember" panose="020B0603020204020204" pitchFamily="34" charset="0"/>
              </a:rPr>
              <a:t>: provisions and configures infrastructure from standard CCOE products and services; leverages CCOE products and services to manage applications and infrastructure in production</a:t>
            </a:r>
          </a:p>
          <a:p>
            <a:endParaRPr lang="en-US" dirty="0"/>
          </a:p>
          <a:p>
            <a:r>
              <a:rPr lang="en-US" b="1" dirty="0"/>
              <a:t>Grow / DevOps</a:t>
            </a:r>
          </a:p>
          <a:p>
            <a:pPr marL="119063" indent="-112713">
              <a:buFont typeface="Arial" panose="020B0604020202020204" pitchFamily="34" charset="0"/>
              <a:buChar char="•"/>
            </a:pPr>
            <a:r>
              <a:rPr lang="en-US" sz="700" b="1" dirty="0">
                <a:latin typeface="Amazon Ember" panose="020B0603020204020204" pitchFamily="34" charset="0"/>
                <a:ea typeface="Amazon Ember" panose="020B0603020204020204" pitchFamily="34" charset="0"/>
                <a:cs typeface="Amazon Ember" panose="020B0603020204020204" pitchFamily="34" charset="0"/>
              </a:rPr>
              <a:t>Development Teams </a:t>
            </a:r>
            <a:r>
              <a:rPr lang="en-US" sz="700" dirty="0">
                <a:latin typeface="Amazon Ember" panose="020B0603020204020204" pitchFamily="34" charset="0"/>
                <a:ea typeface="Amazon Ember" panose="020B0603020204020204" pitchFamily="34" charset="0"/>
                <a:cs typeface="Amazon Ember" panose="020B0603020204020204" pitchFamily="34" charset="0"/>
              </a:rPr>
              <a:t>leverage CCOE products and services to:</a:t>
            </a:r>
          </a:p>
          <a:p>
            <a:pPr marL="230188" lvl="1" indent="-112713">
              <a:buFont typeface="Arial" panose="020B0604020202020204" pitchFamily="34" charset="0"/>
              <a:buChar char="•"/>
            </a:pPr>
            <a:r>
              <a:rPr lang="en-US" sz="700" dirty="0">
                <a:latin typeface="Amazon Ember" panose="020B0603020204020204" pitchFamily="34" charset="0"/>
                <a:ea typeface="Amazon Ember" panose="020B0603020204020204" pitchFamily="34" charset="0"/>
                <a:cs typeface="Amazon Ember" panose="020B0603020204020204" pitchFamily="34" charset="0"/>
              </a:rPr>
              <a:t>Develop, build, and package software for release</a:t>
            </a:r>
          </a:p>
          <a:p>
            <a:pPr marL="230188" lvl="1" indent="-112713">
              <a:buFont typeface="Arial" panose="020B0604020202020204" pitchFamily="34" charset="0"/>
              <a:buChar char="•"/>
            </a:pPr>
            <a:r>
              <a:rPr lang="en-US" sz="700" dirty="0">
                <a:latin typeface="Amazon Ember" panose="020B0603020204020204" pitchFamily="34" charset="0"/>
                <a:ea typeface="Amazon Ember" panose="020B0603020204020204" pitchFamily="34" charset="0"/>
                <a:cs typeface="Amazon Ember" panose="020B0603020204020204" pitchFamily="34" charset="0"/>
              </a:rPr>
              <a:t>Provision and configure infrastructure from standard CCOE products and services</a:t>
            </a:r>
          </a:p>
          <a:p>
            <a:pPr marL="230188" lvl="1" indent="-112713">
              <a:buFont typeface="Arial" panose="020B0604020202020204" pitchFamily="34" charset="0"/>
              <a:buChar char="•"/>
            </a:pPr>
            <a:r>
              <a:rPr lang="en-US" sz="700" dirty="0">
                <a:latin typeface="Amazon Ember" panose="020B0603020204020204" pitchFamily="34" charset="0"/>
                <a:ea typeface="Amazon Ember" panose="020B0603020204020204" pitchFamily="34" charset="0"/>
                <a:cs typeface="Amazon Ember" panose="020B0603020204020204" pitchFamily="34" charset="0"/>
              </a:rPr>
              <a:t>Leverages CCOE products and services to deploy and manage applications and infrastructure in production</a:t>
            </a:r>
          </a:p>
          <a:p>
            <a:pPr marL="119063" indent="-112713">
              <a:buFont typeface="Arial" panose="020B0604020202020204" pitchFamily="34" charset="0"/>
              <a:buChar char="•"/>
            </a:pPr>
            <a:r>
              <a:rPr lang="en-US" sz="700" b="1" dirty="0">
                <a:latin typeface="Amazon Ember" panose="020B0603020204020204" pitchFamily="34" charset="0"/>
                <a:ea typeface="Amazon Ember" panose="020B0603020204020204" pitchFamily="34" charset="0"/>
                <a:cs typeface="Amazon Ember" panose="020B0603020204020204" pitchFamily="34" charset="0"/>
              </a:rPr>
              <a:t>Cloud Engineering </a:t>
            </a:r>
            <a:r>
              <a:rPr lang="en-US" sz="700" dirty="0">
                <a:latin typeface="Amazon Ember" panose="020B0603020204020204" pitchFamily="34" charset="0"/>
                <a:ea typeface="Amazon Ember" panose="020B0603020204020204" pitchFamily="34" charset="0"/>
                <a:cs typeface="Amazon Ember" panose="020B0603020204020204" pitchFamily="34" charset="0"/>
              </a:rPr>
              <a:t>codifies infrastructure standards and artifacts; provides enabling services for operations and security.</a:t>
            </a:r>
          </a:p>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16</a:t>
            </a:fld>
            <a:endParaRPr lang="en-US" dirty="0"/>
          </a:p>
        </p:txBody>
      </p:sp>
    </p:spTree>
    <p:extLst>
      <p:ext uri="{BB962C8B-B14F-4D97-AF65-F5344CB8AC3E}">
        <p14:creationId xmlns:p14="http://schemas.microsoft.com/office/powerpoint/2010/main" val="3123587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sz="1059" kern="1200" dirty="0">
                <a:solidFill>
                  <a:schemeClr val="tx1"/>
                </a:solidFill>
                <a:effectLst/>
                <a:latin typeface="+mj-lt"/>
                <a:ea typeface="+mn-ea"/>
                <a:cs typeface="+mn-cs"/>
              </a:rPr>
              <a:t>This is a simpler experience for the user. Whether it is the right virtual machine, the right VPC or the right multi-tier solution, they can all be added to the user’s product list such that when the user logs into their AWS console, they only see products, services or solutions that have been approved for their personal use.  Furthermore, the user doesn’t need to worry about leaving their company open to a potential data breach, or be concern about meeting the company’s policies or ensuring the use of this product meets budget requirements, because all these concerns can be pre-configured and checked ahead of time. …and users can take advantages of these benefits, even if they do not have direct access to AWS. In other words, they can deploy and use products, services and/or multi-tier solutions that run on AWS, without having direct access to AWS itself. This is a very powerful paradigm that helps organizations capitalize on cloud velocity, strengthen the overall security posture, and reduces time of cloud adoption.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3280633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b="1" dirty="0">
                <a:solidFill>
                  <a:srgbClr val="000000"/>
                </a:solidFill>
                <a:latin typeface="Calibri" panose="020F0502020204030204" pitchFamily="34" charset="0"/>
                <a:ea typeface="Calibri" panose="020F0502020204030204" pitchFamily="34" charset="0"/>
                <a:cs typeface="Calibri" panose="020F0502020204030204" pitchFamily="34" charset="0"/>
              </a:rPr>
              <a:t>Accelerate AWS Adoption:</a:t>
            </a:r>
            <a:r>
              <a:rPr lang="en-US" sz="1200" dirty="0">
                <a:solidFill>
                  <a:srgbClr val="323133"/>
                </a:solidFill>
                <a:latin typeface="Calibri" panose="020F0502020204030204" pitchFamily="34" charset="0"/>
                <a:ea typeface="Calibri" panose="020F0502020204030204" pitchFamily="34" charset="0"/>
                <a:cs typeface="Calibri" panose="020F0502020204030204" pitchFamily="34" charset="0"/>
              </a:rPr>
              <a:t>  </a:t>
            </a:r>
            <a:r>
              <a:rPr lang="en-US" sz="1200" dirty="0">
                <a:solidFill>
                  <a:schemeClr val="bg2">
                    <a:lumMod val="10000"/>
                  </a:schemeClr>
                </a:solidFill>
                <a:latin typeface="Calibri" panose="020F0502020204030204" pitchFamily="34" charset="0"/>
                <a:cs typeface="Calibri" panose="020F0502020204030204" pitchFamily="34" charset="0"/>
              </a:rPr>
              <a:t>Minimize ServiceNow admins need to ramp skills on AWS admin actions and vice versa.. increases speed to market</a:t>
            </a: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b="1" dirty="0">
                <a:solidFill>
                  <a:schemeClr val="bg2">
                    <a:lumMod val="10000"/>
                  </a:schemeClr>
                </a:solidFill>
                <a:latin typeface="Calibri" panose="020F0502020204030204" pitchFamily="34" charset="0"/>
                <a:cs typeface="Calibri" panose="020F0502020204030204" pitchFamily="34" charset="0"/>
              </a:rPr>
              <a:t>Streamline Provisioning</a:t>
            </a:r>
            <a:r>
              <a:rPr lang="en-US" sz="1200" dirty="0">
                <a:solidFill>
                  <a:schemeClr val="bg2">
                    <a:lumMod val="10000"/>
                  </a:schemeClr>
                </a:solidFill>
                <a:latin typeface="Calibri" panose="020F0502020204030204" pitchFamily="34" charset="0"/>
                <a:cs typeface="Calibri" panose="020F0502020204030204" pitchFamily="34" charset="0"/>
              </a:rPr>
              <a:t>:  Enable developers to request and build cloud products in the same catalog they order mobile phones, laptops and other IT services.</a:t>
            </a: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400" b="1" dirty="0">
                <a:solidFill>
                  <a:srgbClr val="323133"/>
                </a:solidFill>
                <a:latin typeface="Calibri" panose="020F0502020204030204" pitchFamily="34" charset="0"/>
                <a:ea typeface="Calibri" panose="020F0502020204030204" pitchFamily="34" charset="0"/>
                <a:cs typeface="Calibri" panose="020F0502020204030204" pitchFamily="34" charset="0"/>
              </a:rPr>
              <a:t>Agile Governance: </a:t>
            </a:r>
            <a:r>
              <a:rPr lang="en-US" sz="1400" dirty="0">
                <a:solidFill>
                  <a:srgbClr val="323133"/>
                </a:solidFill>
                <a:latin typeface="Calibri" panose="020F0502020204030204" pitchFamily="34" charset="0"/>
                <a:ea typeface="Calibri" panose="020F0502020204030204" pitchFamily="34" charset="0"/>
                <a:cs typeface="Calibri" panose="020F0502020204030204" pitchFamily="34" charset="0"/>
              </a:rPr>
              <a:t>You can proactively govern the environment, enforce mandatory configurations and leverage scenarios where you would launch a resource on AWS (e.g. a security group). </a:t>
            </a:r>
            <a:endParaRPr lang="en-US" sz="1400" dirty="0"/>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400" b="1" dirty="0">
                <a:solidFill>
                  <a:srgbClr val="323133"/>
                </a:solidFill>
                <a:latin typeface="Calibri" panose="020F0502020204030204" pitchFamily="34" charset="0"/>
                <a:ea typeface="Calibri" panose="020F0502020204030204" pitchFamily="34" charset="0"/>
                <a:cs typeface="Calibri" panose="020F0502020204030204" pitchFamily="34" charset="0"/>
              </a:rPr>
              <a:t>Control Costs: </a:t>
            </a:r>
            <a:r>
              <a:rPr lang="en-US" sz="1400" dirty="0">
                <a:solidFill>
                  <a:srgbClr val="323133"/>
                </a:solidFill>
                <a:latin typeface="Calibri" panose="020F0502020204030204" pitchFamily="34" charset="0"/>
                <a:ea typeface="Calibri" panose="020F0502020204030204" pitchFamily="34" charset="0"/>
                <a:cs typeface="Calibri" panose="020F0502020204030204" pitchFamily="34" charset="0"/>
              </a:rPr>
              <a:t>Enforce specific AWS resource types or sizes in a given environment to control costs.</a:t>
            </a:r>
            <a:r>
              <a:rPr lang="en-US" sz="1400" dirty="0"/>
              <a:t> </a:t>
            </a: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400" b="1" dirty="0">
                <a:solidFill>
                  <a:srgbClr val="323133"/>
                </a:solidFill>
                <a:latin typeface="Calibri" panose="020F0502020204030204" pitchFamily="34" charset="0"/>
                <a:ea typeface="Calibri" panose="020F0502020204030204" pitchFamily="34" charset="0"/>
                <a:cs typeface="Calibri" panose="020F0502020204030204" pitchFamily="34" charset="0"/>
              </a:rPr>
              <a:t>Limit Access: </a:t>
            </a:r>
            <a:r>
              <a:rPr lang="en-US" sz="1400" dirty="0">
                <a:solidFill>
                  <a:srgbClr val="323133"/>
                </a:solidFill>
                <a:latin typeface="Calibri" panose="020F0502020204030204" pitchFamily="34" charset="0"/>
                <a:ea typeface="Calibri" panose="020F0502020204030204" pitchFamily="34" charset="0"/>
                <a:cs typeface="Calibri" panose="020F0502020204030204" pitchFamily="34" charset="0"/>
              </a:rPr>
              <a:t>Grant access to developers to provision AWS resources without giving them access to the underlying AWS services such as EC2, S3, RDS, etc.. </a:t>
            </a:r>
            <a:endParaRPr lang="en-US" sz="1400" dirty="0"/>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endParaRPr lang="en-US" sz="1400" dirty="0"/>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endParaRPr lang="en-US" sz="1400" dirty="0">
              <a:solidFill>
                <a:schemeClr val="bg2">
                  <a:lumMod val="10000"/>
                </a:schemeClr>
              </a:solidFill>
              <a:latin typeface="Calibri" panose="020F0502020204030204" pitchFamily="34" charset="0"/>
              <a:cs typeface="Calibri" panose="020F0502020204030204" pitchFamily="34" charset="0"/>
            </a:endParaRP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endParaRPr lang="en-US" sz="1200" dirty="0">
              <a:solidFill>
                <a:schemeClr val="bg2">
                  <a:lumMod val="10000"/>
                </a:schemeClr>
              </a:solidFill>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EF598FE2-B7F1-4671-91EF-18672778058C}" type="slidenum">
              <a:rPr lang="en-US" smtClean="0"/>
              <a:t>19</a:t>
            </a:fld>
            <a:endParaRPr lang="en-US" dirty="0"/>
          </a:p>
        </p:txBody>
      </p:sp>
    </p:spTree>
    <p:extLst>
      <p:ext uri="{BB962C8B-B14F-4D97-AF65-F5344CB8AC3E}">
        <p14:creationId xmlns:p14="http://schemas.microsoft.com/office/powerpoint/2010/main" val="1981701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EDCBB4EF-9781-9D45-BBC8-9B5DA8B67DF1}" type="datetime8">
              <a:rPr lang="en-US" smtClean="0"/>
              <a:t>5/24/19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211843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EDCBB4EF-9781-9D45-BBC8-9B5DA8B67DF1}" type="datetime8">
              <a:rPr lang="en-US" smtClean="0"/>
              <a:t>5/24/19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072431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EDCBB4EF-9781-9D45-BBC8-9B5DA8B67DF1}" type="datetime8">
              <a:rPr lang="en-US" smtClean="0"/>
              <a:t>5/24/19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00776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5/24/19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975608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23E4C243-A5A9-8D44-83F5-E8823C4F81E7}" type="datetime8">
              <a:rPr lang="en-US" smtClean="0"/>
              <a:t>5/24/19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1867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8877E7D8-EC05-C049-AD69-D5EDEF12D8E3}" type="datetime8">
              <a:rPr lang="en-US" smtClean="0"/>
              <a:t>5/24/19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539253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EDCBB4EF-9781-9D45-BBC8-9B5DA8B67DF1}" type="datetime8">
              <a:rPr lang="en-US" smtClean="0"/>
              <a:t>5/24/19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333032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EDCBB4EF-9781-9D45-BBC8-9B5DA8B67DF1}" type="datetime8">
              <a:rPr lang="en-US" smtClean="0"/>
              <a:t>5/24/19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699904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EDCBB4EF-9781-9D45-BBC8-9B5DA8B67DF1}" type="datetime8">
              <a:rPr lang="en-US" smtClean="0"/>
              <a:t>5/24/19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319004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8507">
              <a:defRPr/>
            </a:pPr>
            <a:r>
              <a:rPr lang="en-US" dirty="0"/>
              <a:t>Across the board, we’ve found that when customers move to the cloud, they want two contradicting things: to deploy AWS products securely, all while giving end users access to deploy these products quickly. This is a common paradigm: striving for a balance between security and speed.  Companies want to allow their developers to move quickly, to access and deploy any products necessary to get their jobs done. On the other hand, granting end users full access to all products on AWS can leave the firm exposed to security risks.  On top of that, all those deployments are hard to track. </a:t>
            </a:r>
          </a:p>
          <a:p>
            <a:endParaRPr lang="en-US" dirty="0"/>
          </a:p>
        </p:txBody>
      </p:sp>
      <p:sp>
        <p:nvSpPr>
          <p:cNvPr id="4" name="Slide Number Placeholder 3"/>
          <p:cNvSpPr>
            <a:spLocks noGrp="1"/>
          </p:cNvSpPr>
          <p:nvPr>
            <p:ph type="sldNum" sz="quarter" idx="10"/>
          </p:nvPr>
        </p:nvSpPr>
        <p:spPr/>
        <p:txBody>
          <a:bodyPr/>
          <a:lstStyle/>
          <a:p>
            <a:fld id="{EF598FE2-B7F1-4671-91EF-18672778058C}" type="slidenum">
              <a:rPr lang="en-US" smtClean="0"/>
              <a:t>14</a:t>
            </a:fld>
            <a:endParaRPr lang="en-US" dirty="0"/>
          </a:p>
        </p:txBody>
      </p:sp>
    </p:spTree>
    <p:extLst>
      <p:ext uri="{BB962C8B-B14F-4D97-AF65-F5344CB8AC3E}">
        <p14:creationId xmlns:p14="http://schemas.microsoft.com/office/powerpoint/2010/main" val="2824634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a:t>Trying to apply traditional operations models and processes can actually devalue cloud and if coupled with insufficient knowledge of cloud architecture principles can ultimately lead to lowest common denominator. Whilst it’s fast to deploy services if the associated operations processes don’t adapt then business will get frustrated with the lack of agility and may become despondent towards cloud.</a:t>
            </a:r>
          </a:p>
          <a:p>
            <a:pPr marL="171450" indent="-171450">
              <a:buFont typeface="Arial" panose="020B0604020202020204" pitchFamily="34" charset="0"/>
              <a:buChar char="•"/>
            </a:pPr>
            <a:r>
              <a:rPr lang="en-US" baseline="0" dirty="0"/>
              <a:t>To address this we need to create cloud MVP Operations model to be implemented as the same time as  the rest of the foundational services.</a:t>
            </a:r>
          </a:p>
          <a:p>
            <a:pPr marL="171450" indent="-171450">
              <a:buFont typeface="Arial" panose="020B0604020202020204" pitchFamily="34" charset="0"/>
              <a:buChar char="•"/>
            </a:pPr>
            <a:endParaRPr lang="en-AU" dirty="0"/>
          </a:p>
        </p:txBody>
      </p:sp>
    </p:spTree>
    <p:extLst>
      <p:ext uri="{BB962C8B-B14F-4D97-AF65-F5344CB8AC3E}">
        <p14:creationId xmlns:p14="http://schemas.microsoft.com/office/powerpoint/2010/main" val="33521457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bg>
      <p:bgRef idx="1001">
        <a:schemeClr val="bg1"/>
      </p:bgRef>
    </p:bg>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B15087AA-303E-46EC-8D85-E1203FE29D9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9" b="209"/>
          <a:stretch/>
        </p:blipFill>
        <p:spPr>
          <a:xfrm>
            <a:off x="0" y="0"/>
            <a:ext cx="14630400" cy="8229600"/>
          </a:xfrm>
          <a:prstGeom prst="rect">
            <a:avLst/>
          </a:prstGeom>
        </p:spPr>
      </p:pic>
      <p:sp>
        <p:nvSpPr>
          <p:cNvPr id="12" name="Rectangle 11">
            <a:extLst>
              <a:ext uri="{FF2B5EF4-FFF2-40B4-BE49-F238E27FC236}">
                <a16:creationId xmlns:a16="http://schemas.microsoft.com/office/drawing/2014/main" id="{76BF84AE-A090-47BB-827B-623089D88EFB}"/>
              </a:ext>
            </a:extLst>
          </p:cNvPr>
          <p:cNvSpPr/>
          <p:nvPr userDrawn="1"/>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AutoShape 7">
            <a:extLst>
              <a:ext uri="{FF2B5EF4-FFF2-40B4-BE49-F238E27FC236}">
                <a16:creationId xmlns:a16="http://schemas.microsoft.com/office/drawing/2014/main" id="{77E3AF4C-0B95-4CC2-9AEF-E7CFFF8A2F9F}"/>
              </a:ext>
            </a:extLst>
          </p:cNvPr>
          <p:cNvSpPr>
            <a:spLocks noChangeAspect="1" noChangeArrowheads="1" noTextEdit="1"/>
          </p:cNvSpPr>
          <p:nvPr userDrawn="1"/>
        </p:nvSpPr>
        <p:spPr bwMode="auto">
          <a:xfrm>
            <a:off x="0" y="0"/>
            <a:ext cx="14630400" cy="822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5401F54E-8D2A-45ED-8BF4-31C90819B261}"/>
              </a:ext>
            </a:extLst>
          </p:cNvPr>
          <p:cNvSpPr>
            <a:spLocks noEditPoints="1"/>
          </p:cNvSpPr>
          <p:nvPr userDrawn="1"/>
        </p:nvSpPr>
        <p:spPr bwMode="white">
          <a:xfrm>
            <a:off x="555258" y="2105265"/>
            <a:ext cx="9472613" cy="769840"/>
          </a:xfrm>
          <a:custGeom>
            <a:avLst/>
            <a:gdLst>
              <a:gd name="T0" fmla="*/ 558 w 2307"/>
              <a:gd name="T1" fmla="*/ 51 h 184"/>
              <a:gd name="T2" fmla="*/ 501 w 2307"/>
              <a:gd name="T3" fmla="*/ 100 h 184"/>
              <a:gd name="T4" fmla="*/ 503 w 2307"/>
              <a:gd name="T5" fmla="*/ 81 h 184"/>
              <a:gd name="T6" fmla="*/ 470 w 2307"/>
              <a:gd name="T7" fmla="*/ 22 h 184"/>
              <a:gd name="T8" fmla="*/ 758 w 2307"/>
              <a:gd name="T9" fmla="*/ 22 h 184"/>
              <a:gd name="T10" fmla="*/ 681 w 2307"/>
              <a:gd name="T11" fmla="*/ 92 h 184"/>
              <a:gd name="T12" fmla="*/ 865 w 2307"/>
              <a:gd name="T13" fmla="*/ 75 h 184"/>
              <a:gd name="T14" fmla="*/ 876 w 2307"/>
              <a:gd name="T15" fmla="*/ 49 h 184"/>
              <a:gd name="T16" fmla="*/ 854 w 2307"/>
              <a:gd name="T17" fmla="*/ 164 h 184"/>
              <a:gd name="T18" fmla="*/ 880 w 2307"/>
              <a:gd name="T19" fmla="*/ 153 h 184"/>
              <a:gd name="T20" fmla="*/ 1006 w 2307"/>
              <a:gd name="T21" fmla="*/ 3 h 184"/>
              <a:gd name="T22" fmla="*/ 1113 w 2307"/>
              <a:gd name="T23" fmla="*/ 166 h 184"/>
              <a:gd name="T24" fmla="*/ 1241 w 2307"/>
              <a:gd name="T25" fmla="*/ 3 h 184"/>
              <a:gd name="T26" fmla="*/ 1347 w 2307"/>
              <a:gd name="T27" fmla="*/ 3 h 184"/>
              <a:gd name="T28" fmla="*/ 1431 w 2307"/>
              <a:gd name="T29" fmla="*/ 75 h 184"/>
              <a:gd name="T30" fmla="*/ 1532 w 2307"/>
              <a:gd name="T31" fmla="*/ 85 h 184"/>
              <a:gd name="T32" fmla="*/ 1684 w 2307"/>
              <a:gd name="T33" fmla="*/ 85 h 184"/>
              <a:gd name="T34" fmla="*/ 1542 w 2307"/>
              <a:gd name="T35" fmla="*/ 130 h 184"/>
              <a:gd name="T36" fmla="*/ 1647 w 2307"/>
              <a:gd name="T37" fmla="*/ 133 h 184"/>
              <a:gd name="T38" fmla="*/ 1557 w 2307"/>
              <a:gd name="T39" fmla="*/ 85 h 184"/>
              <a:gd name="T40" fmla="*/ 1897 w 2307"/>
              <a:gd name="T41" fmla="*/ 51 h 184"/>
              <a:gd name="T42" fmla="*/ 1841 w 2307"/>
              <a:gd name="T43" fmla="*/ 100 h 184"/>
              <a:gd name="T44" fmla="*/ 1842 w 2307"/>
              <a:gd name="T45" fmla="*/ 81 h 184"/>
              <a:gd name="T46" fmla="*/ 1809 w 2307"/>
              <a:gd name="T47" fmla="*/ 22 h 184"/>
              <a:gd name="T48" fmla="*/ 1992 w 2307"/>
              <a:gd name="T49" fmla="*/ 85 h 184"/>
              <a:gd name="T50" fmla="*/ 2074 w 2307"/>
              <a:gd name="T51" fmla="*/ 22 h 184"/>
              <a:gd name="T52" fmla="*/ 2073 w 2307"/>
              <a:gd name="T53" fmla="*/ 148 h 184"/>
              <a:gd name="T54" fmla="*/ 2307 w 2307"/>
              <a:gd name="T55" fmla="*/ 3 h 184"/>
              <a:gd name="T56" fmla="*/ 2295 w 2307"/>
              <a:gd name="T57" fmla="*/ 92 h 184"/>
              <a:gd name="T58" fmla="*/ 2206 w 2307"/>
              <a:gd name="T59" fmla="*/ 166 h 184"/>
              <a:gd name="T60" fmla="*/ 221 w 2307"/>
              <a:gd name="T61" fmla="*/ 88 h 184"/>
              <a:gd name="T62" fmla="*/ 239 w 2307"/>
              <a:gd name="T63" fmla="*/ 85 h 184"/>
              <a:gd name="T64" fmla="*/ 258 w 2307"/>
              <a:gd name="T65" fmla="*/ 61 h 184"/>
              <a:gd name="T66" fmla="*/ 232 w 2307"/>
              <a:gd name="T67" fmla="*/ 13 h 184"/>
              <a:gd name="T68" fmla="*/ 274 w 2307"/>
              <a:gd name="T69" fmla="*/ 10 h 184"/>
              <a:gd name="T70" fmla="*/ 279 w 2307"/>
              <a:gd name="T71" fmla="*/ 25 h 184"/>
              <a:gd name="T72" fmla="*/ 242 w 2307"/>
              <a:gd name="T73" fmla="*/ 38 h 184"/>
              <a:gd name="T74" fmla="*/ 284 w 2307"/>
              <a:gd name="T75" fmla="*/ 83 h 184"/>
              <a:gd name="T76" fmla="*/ 121 w 2307"/>
              <a:gd name="T77" fmla="*/ 96 h 184"/>
              <a:gd name="T78" fmla="*/ 107 w 2307"/>
              <a:gd name="T79" fmla="*/ 9 h 184"/>
              <a:gd name="T80" fmla="*/ 147 w 2307"/>
              <a:gd name="T81" fmla="*/ 10 h 184"/>
              <a:gd name="T82" fmla="*/ 180 w 2307"/>
              <a:gd name="T83" fmla="*/ 80 h 184"/>
              <a:gd name="T84" fmla="*/ 215 w 2307"/>
              <a:gd name="T85" fmla="*/ 11 h 184"/>
              <a:gd name="T86" fmla="*/ 184 w 2307"/>
              <a:gd name="T87" fmla="*/ 97 h 184"/>
              <a:gd name="T88" fmla="*/ 139 w 2307"/>
              <a:gd name="T89" fmla="*/ 92 h 184"/>
              <a:gd name="T90" fmla="*/ 56 w 2307"/>
              <a:gd name="T91" fmla="*/ 84 h 184"/>
              <a:gd name="T92" fmla="*/ 60 w 2307"/>
              <a:gd name="T93" fmla="*/ 57 h 184"/>
              <a:gd name="T94" fmla="*/ 46 w 2307"/>
              <a:gd name="T95" fmla="*/ 86 h 184"/>
              <a:gd name="T96" fmla="*/ 89 w 2307"/>
              <a:gd name="T97" fmla="*/ 92 h 184"/>
              <a:gd name="T98" fmla="*/ 70 w 2307"/>
              <a:gd name="T99" fmla="*/ 85 h 184"/>
              <a:gd name="T100" fmla="*/ 48 w 2307"/>
              <a:gd name="T101" fmla="*/ 45 h 184"/>
              <a:gd name="T102" fmla="*/ 49 w 2307"/>
              <a:gd name="T103" fmla="*/ 20 h 184"/>
              <a:gd name="T104" fmla="*/ 20 w 2307"/>
              <a:gd name="T105" fmla="*/ 23 h 184"/>
              <a:gd name="T106" fmla="*/ 52 w 2307"/>
              <a:gd name="T107" fmla="*/ 6 h 184"/>
              <a:gd name="T108" fmla="*/ 266 w 2307"/>
              <a:gd name="T109" fmla="*/ 140 h 184"/>
              <a:gd name="T110" fmla="*/ 270 w 2307"/>
              <a:gd name="T111" fmla="*/ 147 h 184"/>
              <a:gd name="T112" fmla="*/ 245 w 2307"/>
              <a:gd name="T113"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7" h="184">
                <a:moveTo>
                  <a:pt x="447" y="166"/>
                </a:moveTo>
                <a:cubicBezTo>
                  <a:pt x="447" y="3"/>
                  <a:pt x="447" y="3"/>
                  <a:pt x="447" y="3"/>
                </a:cubicBezTo>
                <a:cubicBezTo>
                  <a:pt x="506" y="3"/>
                  <a:pt x="506" y="3"/>
                  <a:pt x="506" y="3"/>
                </a:cubicBezTo>
                <a:cubicBezTo>
                  <a:pt x="522" y="3"/>
                  <a:pt x="534" y="7"/>
                  <a:pt x="544" y="16"/>
                </a:cubicBezTo>
                <a:cubicBezTo>
                  <a:pt x="553" y="25"/>
                  <a:pt x="558" y="36"/>
                  <a:pt x="558" y="51"/>
                </a:cubicBezTo>
                <a:cubicBezTo>
                  <a:pt x="558" y="62"/>
                  <a:pt x="555" y="71"/>
                  <a:pt x="549" y="79"/>
                </a:cubicBezTo>
                <a:cubicBezTo>
                  <a:pt x="543" y="87"/>
                  <a:pt x="535" y="93"/>
                  <a:pt x="524" y="96"/>
                </a:cubicBezTo>
                <a:cubicBezTo>
                  <a:pt x="567" y="166"/>
                  <a:pt x="567" y="166"/>
                  <a:pt x="567" y="166"/>
                </a:cubicBezTo>
                <a:cubicBezTo>
                  <a:pt x="541" y="166"/>
                  <a:pt x="541" y="166"/>
                  <a:pt x="541" y="166"/>
                </a:cubicBezTo>
                <a:cubicBezTo>
                  <a:pt x="501" y="100"/>
                  <a:pt x="501" y="100"/>
                  <a:pt x="501" y="100"/>
                </a:cubicBezTo>
                <a:cubicBezTo>
                  <a:pt x="470" y="100"/>
                  <a:pt x="470" y="100"/>
                  <a:pt x="470" y="100"/>
                </a:cubicBezTo>
                <a:cubicBezTo>
                  <a:pt x="470" y="166"/>
                  <a:pt x="470" y="166"/>
                  <a:pt x="470" y="166"/>
                </a:cubicBezTo>
                <a:lnTo>
                  <a:pt x="447" y="166"/>
                </a:lnTo>
                <a:close/>
                <a:moveTo>
                  <a:pt x="470" y="81"/>
                </a:moveTo>
                <a:cubicBezTo>
                  <a:pt x="503" y="81"/>
                  <a:pt x="503" y="81"/>
                  <a:pt x="503" y="81"/>
                </a:cubicBezTo>
                <a:cubicBezTo>
                  <a:pt x="513" y="81"/>
                  <a:pt x="520" y="79"/>
                  <a:pt x="526" y="74"/>
                </a:cubicBezTo>
                <a:cubicBezTo>
                  <a:pt x="531" y="69"/>
                  <a:pt x="534" y="61"/>
                  <a:pt x="534" y="51"/>
                </a:cubicBezTo>
                <a:cubicBezTo>
                  <a:pt x="534" y="42"/>
                  <a:pt x="531" y="34"/>
                  <a:pt x="526" y="29"/>
                </a:cubicBezTo>
                <a:cubicBezTo>
                  <a:pt x="521" y="25"/>
                  <a:pt x="514" y="22"/>
                  <a:pt x="504" y="22"/>
                </a:cubicBezTo>
                <a:cubicBezTo>
                  <a:pt x="470" y="22"/>
                  <a:pt x="470" y="22"/>
                  <a:pt x="470" y="22"/>
                </a:cubicBezTo>
                <a:lnTo>
                  <a:pt x="470" y="81"/>
                </a:lnTo>
                <a:close/>
                <a:moveTo>
                  <a:pt x="657" y="166"/>
                </a:moveTo>
                <a:cubicBezTo>
                  <a:pt x="657" y="3"/>
                  <a:pt x="657" y="3"/>
                  <a:pt x="657" y="3"/>
                </a:cubicBezTo>
                <a:cubicBezTo>
                  <a:pt x="758" y="3"/>
                  <a:pt x="758" y="3"/>
                  <a:pt x="758" y="3"/>
                </a:cubicBezTo>
                <a:cubicBezTo>
                  <a:pt x="758" y="22"/>
                  <a:pt x="758" y="22"/>
                  <a:pt x="758" y="22"/>
                </a:cubicBezTo>
                <a:cubicBezTo>
                  <a:pt x="681" y="22"/>
                  <a:pt x="681" y="22"/>
                  <a:pt x="681" y="22"/>
                </a:cubicBezTo>
                <a:cubicBezTo>
                  <a:pt x="681" y="72"/>
                  <a:pt x="681" y="72"/>
                  <a:pt x="681" y="72"/>
                </a:cubicBezTo>
                <a:cubicBezTo>
                  <a:pt x="746" y="72"/>
                  <a:pt x="746" y="72"/>
                  <a:pt x="746" y="72"/>
                </a:cubicBezTo>
                <a:cubicBezTo>
                  <a:pt x="746" y="92"/>
                  <a:pt x="746" y="92"/>
                  <a:pt x="746" y="92"/>
                </a:cubicBezTo>
                <a:cubicBezTo>
                  <a:pt x="681" y="92"/>
                  <a:pt x="681" y="92"/>
                  <a:pt x="681" y="92"/>
                </a:cubicBezTo>
                <a:cubicBezTo>
                  <a:pt x="681" y="146"/>
                  <a:pt x="681" y="146"/>
                  <a:pt x="681" y="146"/>
                </a:cubicBezTo>
                <a:cubicBezTo>
                  <a:pt x="758" y="146"/>
                  <a:pt x="758" y="146"/>
                  <a:pt x="758" y="146"/>
                </a:cubicBezTo>
                <a:cubicBezTo>
                  <a:pt x="758" y="166"/>
                  <a:pt x="758" y="166"/>
                  <a:pt x="758" y="166"/>
                </a:cubicBezTo>
                <a:lnTo>
                  <a:pt x="657" y="166"/>
                </a:lnTo>
                <a:close/>
                <a:moveTo>
                  <a:pt x="865" y="75"/>
                </a:moveTo>
                <a:cubicBezTo>
                  <a:pt x="860" y="75"/>
                  <a:pt x="857" y="74"/>
                  <a:pt x="854" y="71"/>
                </a:cubicBezTo>
                <a:cubicBezTo>
                  <a:pt x="851" y="68"/>
                  <a:pt x="850" y="64"/>
                  <a:pt x="850" y="60"/>
                </a:cubicBezTo>
                <a:cubicBezTo>
                  <a:pt x="850" y="55"/>
                  <a:pt x="851" y="52"/>
                  <a:pt x="854" y="49"/>
                </a:cubicBezTo>
                <a:cubicBezTo>
                  <a:pt x="857" y="46"/>
                  <a:pt x="860" y="44"/>
                  <a:pt x="865" y="44"/>
                </a:cubicBezTo>
                <a:cubicBezTo>
                  <a:pt x="870" y="44"/>
                  <a:pt x="873" y="46"/>
                  <a:pt x="876" y="49"/>
                </a:cubicBezTo>
                <a:cubicBezTo>
                  <a:pt x="879" y="52"/>
                  <a:pt x="880" y="55"/>
                  <a:pt x="880" y="60"/>
                </a:cubicBezTo>
                <a:cubicBezTo>
                  <a:pt x="880" y="64"/>
                  <a:pt x="879" y="68"/>
                  <a:pt x="876" y="71"/>
                </a:cubicBezTo>
                <a:cubicBezTo>
                  <a:pt x="873" y="74"/>
                  <a:pt x="870" y="75"/>
                  <a:pt x="865" y="75"/>
                </a:cubicBezTo>
                <a:close/>
                <a:moveTo>
                  <a:pt x="865" y="168"/>
                </a:moveTo>
                <a:cubicBezTo>
                  <a:pt x="860" y="168"/>
                  <a:pt x="857" y="167"/>
                  <a:pt x="854" y="164"/>
                </a:cubicBezTo>
                <a:cubicBezTo>
                  <a:pt x="851" y="161"/>
                  <a:pt x="850" y="157"/>
                  <a:pt x="850" y="153"/>
                </a:cubicBezTo>
                <a:cubicBezTo>
                  <a:pt x="850" y="148"/>
                  <a:pt x="851" y="144"/>
                  <a:pt x="854" y="141"/>
                </a:cubicBezTo>
                <a:cubicBezTo>
                  <a:pt x="857" y="139"/>
                  <a:pt x="860" y="137"/>
                  <a:pt x="865" y="137"/>
                </a:cubicBezTo>
                <a:cubicBezTo>
                  <a:pt x="870" y="137"/>
                  <a:pt x="873" y="139"/>
                  <a:pt x="876" y="141"/>
                </a:cubicBezTo>
                <a:cubicBezTo>
                  <a:pt x="879" y="144"/>
                  <a:pt x="880" y="148"/>
                  <a:pt x="880" y="153"/>
                </a:cubicBezTo>
                <a:cubicBezTo>
                  <a:pt x="880" y="157"/>
                  <a:pt x="879" y="161"/>
                  <a:pt x="876" y="164"/>
                </a:cubicBezTo>
                <a:cubicBezTo>
                  <a:pt x="873" y="167"/>
                  <a:pt x="870" y="168"/>
                  <a:pt x="865" y="168"/>
                </a:cubicBezTo>
                <a:close/>
                <a:moveTo>
                  <a:pt x="982" y="166"/>
                </a:moveTo>
                <a:cubicBezTo>
                  <a:pt x="982" y="3"/>
                  <a:pt x="982" y="3"/>
                  <a:pt x="982" y="3"/>
                </a:cubicBezTo>
                <a:cubicBezTo>
                  <a:pt x="1006" y="3"/>
                  <a:pt x="1006" y="3"/>
                  <a:pt x="1006" y="3"/>
                </a:cubicBezTo>
                <a:cubicBezTo>
                  <a:pt x="1006" y="166"/>
                  <a:pt x="1006" y="166"/>
                  <a:pt x="1006" y="166"/>
                </a:cubicBezTo>
                <a:lnTo>
                  <a:pt x="982" y="166"/>
                </a:lnTo>
                <a:close/>
                <a:moveTo>
                  <a:pt x="1135" y="36"/>
                </a:moveTo>
                <a:cubicBezTo>
                  <a:pt x="1135" y="166"/>
                  <a:pt x="1135" y="166"/>
                  <a:pt x="1135" y="166"/>
                </a:cubicBezTo>
                <a:cubicBezTo>
                  <a:pt x="1113" y="166"/>
                  <a:pt x="1113" y="166"/>
                  <a:pt x="1113" y="166"/>
                </a:cubicBezTo>
                <a:cubicBezTo>
                  <a:pt x="1113" y="3"/>
                  <a:pt x="1113" y="3"/>
                  <a:pt x="1113" y="3"/>
                </a:cubicBezTo>
                <a:cubicBezTo>
                  <a:pt x="1139" y="3"/>
                  <a:pt x="1139" y="3"/>
                  <a:pt x="1139" y="3"/>
                </a:cubicBezTo>
                <a:cubicBezTo>
                  <a:pt x="1219" y="133"/>
                  <a:pt x="1219" y="133"/>
                  <a:pt x="1219" y="133"/>
                </a:cubicBezTo>
                <a:cubicBezTo>
                  <a:pt x="1219" y="3"/>
                  <a:pt x="1219" y="3"/>
                  <a:pt x="1219" y="3"/>
                </a:cubicBezTo>
                <a:cubicBezTo>
                  <a:pt x="1241" y="3"/>
                  <a:pt x="1241" y="3"/>
                  <a:pt x="1241" y="3"/>
                </a:cubicBezTo>
                <a:cubicBezTo>
                  <a:pt x="1241" y="166"/>
                  <a:pt x="1241" y="166"/>
                  <a:pt x="1241" y="166"/>
                </a:cubicBezTo>
                <a:cubicBezTo>
                  <a:pt x="1215" y="166"/>
                  <a:pt x="1215" y="166"/>
                  <a:pt x="1215" y="166"/>
                </a:cubicBezTo>
                <a:lnTo>
                  <a:pt x="1135" y="36"/>
                </a:lnTo>
                <a:close/>
                <a:moveTo>
                  <a:pt x="1347" y="166"/>
                </a:moveTo>
                <a:cubicBezTo>
                  <a:pt x="1347" y="3"/>
                  <a:pt x="1347" y="3"/>
                  <a:pt x="1347" y="3"/>
                </a:cubicBezTo>
                <a:cubicBezTo>
                  <a:pt x="1443" y="3"/>
                  <a:pt x="1443" y="3"/>
                  <a:pt x="1443" y="3"/>
                </a:cubicBezTo>
                <a:cubicBezTo>
                  <a:pt x="1443" y="22"/>
                  <a:pt x="1443" y="22"/>
                  <a:pt x="1443" y="22"/>
                </a:cubicBezTo>
                <a:cubicBezTo>
                  <a:pt x="1371" y="22"/>
                  <a:pt x="1371" y="22"/>
                  <a:pt x="1371" y="22"/>
                </a:cubicBezTo>
                <a:cubicBezTo>
                  <a:pt x="1371" y="75"/>
                  <a:pt x="1371" y="75"/>
                  <a:pt x="1371" y="75"/>
                </a:cubicBezTo>
                <a:cubicBezTo>
                  <a:pt x="1431" y="75"/>
                  <a:pt x="1431" y="75"/>
                  <a:pt x="1431" y="75"/>
                </a:cubicBezTo>
                <a:cubicBezTo>
                  <a:pt x="1431" y="94"/>
                  <a:pt x="1431" y="94"/>
                  <a:pt x="1431" y="94"/>
                </a:cubicBezTo>
                <a:cubicBezTo>
                  <a:pt x="1371" y="94"/>
                  <a:pt x="1371" y="94"/>
                  <a:pt x="1371" y="94"/>
                </a:cubicBezTo>
                <a:cubicBezTo>
                  <a:pt x="1371" y="166"/>
                  <a:pt x="1371" y="166"/>
                  <a:pt x="1371" y="166"/>
                </a:cubicBezTo>
                <a:lnTo>
                  <a:pt x="1347" y="166"/>
                </a:lnTo>
                <a:close/>
                <a:moveTo>
                  <a:pt x="1532" y="85"/>
                </a:moveTo>
                <a:cubicBezTo>
                  <a:pt x="1532" y="67"/>
                  <a:pt x="1535" y="52"/>
                  <a:pt x="1541" y="39"/>
                </a:cubicBezTo>
                <a:cubicBezTo>
                  <a:pt x="1547" y="27"/>
                  <a:pt x="1556" y="17"/>
                  <a:pt x="1567" y="10"/>
                </a:cubicBezTo>
                <a:cubicBezTo>
                  <a:pt x="1579" y="3"/>
                  <a:pt x="1592" y="0"/>
                  <a:pt x="1608" y="0"/>
                </a:cubicBezTo>
                <a:cubicBezTo>
                  <a:pt x="1632" y="0"/>
                  <a:pt x="1651" y="7"/>
                  <a:pt x="1664" y="22"/>
                </a:cubicBezTo>
                <a:cubicBezTo>
                  <a:pt x="1678" y="37"/>
                  <a:pt x="1684" y="58"/>
                  <a:pt x="1684" y="85"/>
                </a:cubicBezTo>
                <a:cubicBezTo>
                  <a:pt x="1684" y="102"/>
                  <a:pt x="1681" y="117"/>
                  <a:pt x="1675" y="130"/>
                </a:cubicBezTo>
                <a:cubicBezTo>
                  <a:pt x="1670" y="142"/>
                  <a:pt x="1661" y="152"/>
                  <a:pt x="1649" y="159"/>
                </a:cubicBezTo>
                <a:cubicBezTo>
                  <a:pt x="1638" y="166"/>
                  <a:pt x="1624" y="170"/>
                  <a:pt x="1608" y="170"/>
                </a:cubicBezTo>
                <a:cubicBezTo>
                  <a:pt x="1593" y="170"/>
                  <a:pt x="1579" y="166"/>
                  <a:pt x="1568" y="160"/>
                </a:cubicBezTo>
                <a:cubicBezTo>
                  <a:pt x="1557" y="153"/>
                  <a:pt x="1548" y="143"/>
                  <a:pt x="1542" y="130"/>
                </a:cubicBezTo>
                <a:cubicBezTo>
                  <a:pt x="1535" y="118"/>
                  <a:pt x="1532" y="102"/>
                  <a:pt x="1532" y="85"/>
                </a:cubicBezTo>
                <a:close/>
                <a:moveTo>
                  <a:pt x="1557" y="85"/>
                </a:moveTo>
                <a:cubicBezTo>
                  <a:pt x="1557" y="106"/>
                  <a:pt x="1561" y="122"/>
                  <a:pt x="1570" y="133"/>
                </a:cubicBezTo>
                <a:cubicBezTo>
                  <a:pt x="1579" y="144"/>
                  <a:pt x="1592" y="149"/>
                  <a:pt x="1608" y="149"/>
                </a:cubicBezTo>
                <a:cubicBezTo>
                  <a:pt x="1625" y="149"/>
                  <a:pt x="1638" y="144"/>
                  <a:pt x="1647" y="133"/>
                </a:cubicBezTo>
                <a:cubicBezTo>
                  <a:pt x="1655" y="122"/>
                  <a:pt x="1660" y="106"/>
                  <a:pt x="1660" y="85"/>
                </a:cubicBezTo>
                <a:cubicBezTo>
                  <a:pt x="1660" y="63"/>
                  <a:pt x="1655" y="47"/>
                  <a:pt x="1647" y="36"/>
                </a:cubicBezTo>
                <a:cubicBezTo>
                  <a:pt x="1638" y="25"/>
                  <a:pt x="1625" y="20"/>
                  <a:pt x="1608" y="20"/>
                </a:cubicBezTo>
                <a:cubicBezTo>
                  <a:pt x="1592" y="20"/>
                  <a:pt x="1579" y="25"/>
                  <a:pt x="1570" y="36"/>
                </a:cubicBezTo>
                <a:cubicBezTo>
                  <a:pt x="1561" y="47"/>
                  <a:pt x="1557" y="63"/>
                  <a:pt x="1557" y="85"/>
                </a:cubicBezTo>
                <a:close/>
                <a:moveTo>
                  <a:pt x="1786" y="166"/>
                </a:moveTo>
                <a:cubicBezTo>
                  <a:pt x="1786" y="3"/>
                  <a:pt x="1786" y="3"/>
                  <a:pt x="1786" y="3"/>
                </a:cubicBezTo>
                <a:cubicBezTo>
                  <a:pt x="1845" y="3"/>
                  <a:pt x="1845" y="3"/>
                  <a:pt x="1845" y="3"/>
                </a:cubicBezTo>
                <a:cubicBezTo>
                  <a:pt x="1861" y="3"/>
                  <a:pt x="1874" y="7"/>
                  <a:pt x="1883" y="16"/>
                </a:cubicBezTo>
                <a:cubicBezTo>
                  <a:pt x="1892" y="25"/>
                  <a:pt x="1897" y="36"/>
                  <a:pt x="1897" y="51"/>
                </a:cubicBezTo>
                <a:cubicBezTo>
                  <a:pt x="1897" y="62"/>
                  <a:pt x="1894" y="71"/>
                  <a:pt x="1888" y="79"/>
                </a:cubicBezTo>
                <a:cubicBezTo>
                  <a:pt x="1883" y="87"/>
                  <a:pt x="1874" y="93"/>
                  <a:pt x="1864" y="96"/>
                </a:cubicBezTo>
                <a:cubicBezTo>
                  <a:pt x="1907" y="166"/>
                  <a:pt x="1907" y="166"/>
                  <a:pt x="1907" y="166"/>
                </a:cubicBezTo>
                <a:cubicBezTo>
                  <a:pt x="1881" y="166"/>
                  <a:pt x="1881" y="166"/>
                  <a:pt x="1881" y="166"/>
                </a:cubicBezTo>
                <a:cubicBezTo>
                  <a:pt x="1841" y="100"/>
                  <a:pt x="1841" y="100"/>
                  <a:pt x="1841" y="100"/>
                </a:cubicBezTo>
                <a:cubicBezTo>
                  <a:pt x="1809" y="100"/>
                  <a:pt x="1809" y="100"/>
                  <a:pt x="1809" y="100"/>
                </a:cubicBezTo>
                <a:cubicBezTo>
                  <a:pt x="1809" y="166"/>
                  <a:pt x="1809" y="166"/>
                  <a:pt x="1809" y="166"/>
                </a:cubicBezTo>
                <a:lnTo>
                  <a:pt x="1786" y="166"/>
                </a:lnTo>
                <a:close/>
                <a:moveTo>
                  <a:pt x="1809" y="81"/>
                </a:moveTo>
                <a:cubicBezTo>
                  <a:pt x="1842" y="81"/>
                  <a:pt x="1842" y="81"/>
                  <a:pt x="1842" y="81"/>
                </a:cubicBezTo>
                <a:cubicBezTo>
                  <a:pt x="1852" y="81"/>
                  <a:pt x="1860" y="79"/>
                  <a:pt x="1865" y="74"/>
                </a:cubicBezTo>
                <a:cubicBezTo>
                  <a:pt x="1870" y="69"/>
                  <a:pt x="1873" y="61"/>
                  <a:pt x="1873" y="51"/>
                </a:cubicBezTo>
                <a:cubicBezTo>
                  <a:pt x="1873" y="42"/>
                  <a:pt x="1871" y="34"/>
                  <a:pt x="1866" y="29"/>
                </a:cubicBezTo>
                <a:cubicBezTo>
                  <a:pt x="1861" y="25"/>
                  <a:pt x="1853" y="22"/>
                  <a:pt x="1843" y="22"/>
                </a:cubicBezTo>
                <a:cubicBezTo>
                  <a:pt x="1809" y="22"/>
                  <a:pt x="1809" y="22"/>
                  <a:pt x="1809" y="22"/>
                </a:cubicBezTo>
                <a:lnTo>
                  <a:pt x="1809" y="81"/>
                </a:lnTo>
                <a:close/>
                <a:moveTo>
                  <a:pt x="2111" y="161"/>
                </a:moveTo>
                <a:cubicBezTo>
                  <a:pt x="2098" y="166"/>
                  <a:pt x="2085" y="168"/>
                  <a:pt x="2070" y="168"/>
                </a:cubicBezTo>
                <a:cubicBezTo>
                  <a:pt x="2044" y="168"/>
                  <a:pt x="2025" y="161"/>
                  <a:pt x="2012" y="147"/>
                </a:cubicBezTo>
                <a:cubicBezTo>
                  <a:pt x="1999" y="133"/>
                  <a:pt x="1992" y="112"/>
                  <a:pt x="1992" y="85"/>
                </a:cubicBezTo>
                <a:cubicBezTo>
                  <a:pt x="1992" y="58"/>
                  <a:pt x="1999" y="37"/>
                  <a:pt x="2012" y="23"/>
                </a:cubicBezTo>
                <a:cubicBezTo>
                  <a:pt x="2026" y="8"/>
                  <a:pt x="2046" y="1"/>
                  <a:pt x="2071" y="1"/>
                </a:cubicBezTo>
                <a:cubicBezTo>
                  <a:pt x="2085" y="1"/>
                  <a:pt x="2097" y="3"/>
                  <a:pt x="2109" y="7"/>
                </a:cubicBezTo>
                <a:cubicBezTo>
                  <a:pt x="2109" y="27"/>
                  <a:pt x="2109" y="27"/>
                  <a:pt x="2109" y="27"/>
                </a:cubicBezTo>
                <a:cubicBezTo>
                  <a:pt x="2095" y="23"/>
                  <a:pt x="2083" y="22"/>
                  <a:pt x="2074" y="22"/>
                </a:cubicBezTo>
                <a:cubicBezTo>
                  <a:pt x="2054" y="22"/>
                  <a:pt x="2040" y="26"/>
                  <a:pt x="2031" y="36"/>
                </a:cubicBezTo>
                <a:cubicBezTo>
                  <a:pt x="2022" y="46"/>
                  <a:pt x="2017" y="61"/>
                  <a:pt x="2017" y="82"/>
                </a:cubicBezTo>
                <a:cubicBezTo>
                  <a:pt x="2017" y="88"/>
                  <a:pt x="2017" y="88"/>
                  <a:pt x="2017" y="88"/>
                </a:cubicBezTo>
                <a:cubicBezTo>
                  <a:pt x="2017" y="108"/>
                  <a:pt x="2022" y="123"/>
                  <a:pt x="2031" y="133"/>
                </a:cubicBezTo>
                <a:cubicBezTo>
                  <a:pt x="2039" y="143"/>
                  <a:pt x="2053" y="148"/>
                  <a:pt x="2073" y="148"/>
                </a:cubicBezTo>
                <a:cubicBezTo>
                  <a:pt x="2083" y="148"/>
                  <a:pt x="2095" y="146"/>
                  <a:pt x="2111" y="142"/>
                </a:cubicBezTo>
                <a:lnTo>
                  <a:pt x="2111" y="161"/>
                </a:lnTo>
                <a:close/>
                <a:moveTo>
                  <a:pt x="2206" y="166"/>
                </a:moveTo>
                <a:cubicBezTo>
                  <a:pt x="2206" y="3"/>
                  <a:pt x="2206" y="3"/>
                  <a:pt x="2206" y="3"/>
                </a:cubicBezTo>
                <a:cubicBezTo>
                  <a:pt x="2307" y="3"/>
                  <a:pt x="2307" y="3"/>
                  <a:pt x="2307" y="3"/>
                </a:cubicBezTo>
                <a:cubicBezTo>
                  <a:pt x="2307" y="22"/>
                  <a:pt x="2307" y="22"/>
                  <a:pt x="2307" y="22"/>
                </a:cubicBezTo>
                <a:cubicBezTo>
                  <a:pt x="2230" y="22"/>
                  <a:pt x="2230" y="22"/>
                  <a:pt x="2230" y="22"/>
                </a:cubicBezTo>
                <a:cubicBezTo>
                  <a:pt x="2230" y="72"/>
                  <a:pt x="2230" y="72"/>
                  <a:pt x="2230" y="72"/>
                </a:cubicBezTo>
                <a:cubicBezTo>
                  <a:pt x="2295" y="72"/>
                  <a:pt x="2295" y="72"/>
                  <a:pt x="2295" y="72"/>
                </a:cubicBezTo>
                <a:cubicBezTo>
                  <a:pt x="2295" y="92"/>
                  <a:pt x="2295" y="92"/>
                  <a:pt x="2295" y="92"/>
                </a:cubicBezTo>
                <a:cubicBezTo>
                  <a:pt x="2230" y="92"/>
                  <a:pt x="2230" y="92"/>
                  <a:pt x="2230" y="92"/>
                </a:cubicBezTo>
                <a:cubicBezTo>
                  <a:pt x="2230" y="146"/>
                  <a:pt x="2230" y="146"/>
                  <a:pt x="2230" y="146"/>
                </a:cubicBezTo>
                <a:cubicBezTo>
                  <a:pt x="2307" y="146"/>
                  <a:pt x="2307" y="146"/>
                  <a:pt x="2307" y="146"/>
                </a:cubicBezTo>
                <a:cubicBezTo>
                  <a:pt x="2307" y="166"/>
                  <a:pt x="2307" y="166"/>
                  <a:pt x="2307" y="166"/>
                </a:cubicBezTo>
                <a:lnTo>
                  <a:pt x="2206" y="166"/>
                </a:lnTo>
                <a:close/>
                <a:moveTo>
                  <a:pt x="252" y="99"/>
                </a:moveTo>
                <a:cubicBezTo>
                  <a:pt x="247" y="99"/>
                  <a:pt x="241" y="99"/>
                  <a:pt x="237" y="97"/>
                </a:cubicBezTo>
                <a:cubicBezTo>
                  <a:pt x="232" y="96"/>
                  <a:pt x="228" y="95"/>
                  <a:pt x="225" y="94"/>
                </a:cubicBezTo>
                <a:cubicBezTo>
                  <a:pt x="223" y="93"/>
                  <a:pt x="222" y="92"/>
                  <a:pt x="222" y="91"/>
                </a:cubicBezTo>
                <a:cubicBezTo>
                  <a:pt x="222" y="90"/>
                  <a:pt x="221" y="89"/>
                  <a:pt x="221" y="88"/>
                </a:cubicBezTo>
                <a:cubicBezTo>
                  <a:pt x="221" y="83"/>
                  <a:pt x="221" y="83"/>
                  <a:pt x="221" y="83"/>
                </a:cubicBezTo>
                <a:cubicBezTo>
                  <a:pt x="221" y="81"/>
                  <a:pt x="222" y="80"/>
                  <a:pt x="224" y="80"/>
                </a:cubicBezTo>
                <a:cubicBezTo>
                  <a:pt x="224" y="80"/>
                  <a:pt x="225" y="80"/>
                  <a:pt x="226" y="80"/>
                </a:cubicBezTo>
                <a:cubicBezTo>
                  <a:pt x="226" y="80"/>
                  <a:pt x="227" y="81"/>
                  <a:pt x="228" y="81"/>
                </a:cubicBezTo>
                <a:cubicBezTo>
                  <a:pt x="231" y="83"/>
                  <a:pt x="235" y="84"/>
                  <a:pt x="239" y="85"/>
                </a:cubicBezTo>
                <a:cubicBezTo>
                  <a:pt x="243" y="86"/>
                  <a:pt x="247" y="86"/>
                  <a:pt x="251" y="86"/>
                </a:cubicBezTo>
                <a:cubicBezTo>
                  <a:pt x="257" y="86"/>
                  <a:pt x="262" y="85"/>
                  <a:pt x="265" y="83"/>
                </a:cubicBezTo>
                <a:cubicBezTo>
                  <a:pt x="268" y="80"/>
                  <a:pt x="270" y="77"/>
                  <a:pt x="270" y="73"/>
                </a:cubicBezTo>
                <a:cubicBezTo>
                  <a:pt x="270" y="71"/>
                  <a:pt x="269" y="68"/>
                  <a:pt x="268" y="66"/>
                </a:cubicBezTo>
                <a:cubicBezTo>
                  <a:pt x="266" y="65"/>
                  <a:pt x="262" y="63"/>
                  <a:pt x="258" y="61"/>
                </a:cubicBezTo>
                <a:cubicBezTo>
                  <a:pt x="243" y="57"/>
                  <a:pt x="243" y="57"/>
                  <a:pt x="243" y="57"/>
                </a:cubicBezTo>
                <a:cubicBezTo>
                  <a:pt x="236" y="54"/>
                  <a:pt x="231" y="51"/>
                  <a:pt x="227" y="47"/>
                </a:cubicBezTo>
                <a:cubicBezTo>
                  <a:pt x="224" y="42"/>
                  <a:pt x="223" y="38"/>
                  <a:pt x="223" y="32"/>
                </a:cubicBezTo>
                <a:cubicBezTo>
                  <a:pt x="223" y="28"/>
                  <a:pt x="223" y="25"/>
                  <a:pt x="225" y="21"/>
                </a:cubicBezTo>
                <a:cubicBezTo>
                  <a:pt x="227" y="18"/>
                  <a:pt x="229" y="16"/>
                  <a:pt x="232" y="13"/>
                </a:cubicBezTo>
                <a:cubicBezTo>
                  <a:pt x="235" y="11"/>
                  <a:pt x="239" y="9"/>
                  <a:pt x="243" y="8"/>
                </a:cubicBezTo>
                <a:cubicBezTo>
                  <a:pt x="246" y="7"/>
                  <a:pt x="251" y="6"/>
                  <a:pt x="255" y="6"/>
                </a:cubicBezTo>
                <a:cubicBezTo>
                  <a:pt x="257" y="6"/>
                  <a:pt x="259" y="7"/>
                  <a:pt x="262" y="7"/>
                </a:cubicBezTo>
                <a:cubicBezTo>
                  <a:pt x="264" y="7"/>
                  <a:pt x="266" y="8"/>
                  <a:pt x="268" y="8"/>
                </a:cubicBezTo>
                <a:cubicBezTo>
                  <a:pt x="270" y="8"/>
                  <a:pt x="272" y="9"/>
                  <a:pt x="274" y="10"/>
                </a:cubicBezTo>
                <a:cubicBezTo>
                  <a:pt x="275" y="10"/>
                  <a:pt x="277" y="11"/>
                  <a:pt x="278" y="11"/>
                </a:cubicBezTo>
                <a:cubicBezTo>
                  <a:pt x="279" y="12"/>
                  <a:pt x="280" y="13"/>
                  <a:pt x="281" y="14"/>
                </a:cubicBezTo>
                <a:cubicBezTo>
                  <a:pt x="281" y="15"/>
                  <a:pt x="282" y="16"/>
                  <a:pt x="282" y="17"/>
                </a:cubicBezTo>
                <a:cubicBezTo>
                  <a:pt x="282" y="22"/>
                  <a:pt x="282" y="22"/>
                  <a:pt x="282" y="22"/>
                </a:cubicBezTo>
                <a:cubicBezTo>
                  <a:pt x="282" y="24"/>
                  <a:pt x="281" y="25"/>
                  <a:pt x="279" y="25"/>
                </a:cubicBezTo>
                <a:cubicBezTo>
                  <a:pt x="279" y="25"/>
                  <a:pt x="277" y="24"/>
                  <a:pt x="276" y="24"/>
                </a:cubicBezTo>
                <a:cubicBezTo>
                  <a:pt x="270" y="21"/>
                  <a:pt x="264" y="20"/>
                  <a:pt x="257" y="20"/>
                </a:cubicBezTo>
                <a:cubicBezTo>
                  <a:pt x="251" y="20"/>
                  <a:pt x="247" y="21"/>
                  <a:pt x="243" y="23"/>
                </a:cubicBezTo>
                <a:cubicBezTo>
                  <a:pt x="240" y="24"/>
                  <a:pt x="239" y="27"/>
                  <a:pt x="239" y="31"/>
                </a:cubicBezTo>
                <a:cubicBezTo>
                  <a:pt x="239" y="34"/>
                  <a:pt x="240" y="36"/>
                  <a:pt x="242" y="38"/>
                </a:cubicBezTo>
                <a:cubicBezTo>
                  <a:pt x="244" y="40"/>
                  <a:pt x="247" y="42"/>
                  <a:pt x="253" y="44"/>
                </a:cubicBezTo>
                <a:cubicBezTo>
                  <a:pt x="267" y="48"/>
                  <a:pt x="267" y="48"/>
                  <a:pt x="267" y="48"/>
                </a:cubicBezTo>
                <a:cubicBezTo>
                  <a:pt x="274" y="51"/>
                  <a:pt x="279" y="54"/>
                  <a:pt x="282" y="58"/>
                </a:cubicBezTo>
                <a:cubicBezTo>
                  <a:pt x="285" y="62"/>
                  <a:pt x="286" y="66"/>
                  <a:pt x="286" y="72"/>
                </a:cubicBezTo>
                <a:cubicBezTo>
                  <a:pt x="286" y="76"/>
                  <a:pt x="286" y="80"/>
                  <a:pt x="284" y="83"/>
                </a:cubicBezTo>
                <a:cubicBezTo>
                  <a:pt x="282" y="86"/>
                  <a:pt x="280" y="89"/>
                  <a:pt x="277" y="92"/>
                </a:cubicBezTo>
                <a:cubicBezTo>
                  <a:pt x="274" y="94"/>
                  <a:pt x="270" y="96"/>
                  <a:pt x="266" y="97"/>
                </a:cubicBezTo>
                <a:cubicBezTo>
                  <a:pt x="261" y="99"/>
                  <a:pt x="257" y="99"/>
                  <a:pt x="252" y="99"/>
                </a:cubicBezTo>
                <a:moveTo>
                  <a:pt x="125" y="97"/>
                </a:moveTo>
                <a:cubicBezTo>
                  <a:pt x="123" y="97"/>
                  <a:pt x="122" y="96"/>
                  <a:pt x="121" y="96"/>
                </a:cubicBezTo>
                <a:cubicBezTo>
                  <a:pt x="120" y="95"/>
                  <a:pt x="120" y="94"/>
                  <a:pt x="119" y="92"/>
                </a:cubicBezTo>
                <a:cubicBezTo>
                  <a:pt x="96" y="15"/>
                  <a:pt x="96" y="15"/>
                  <a:pt x="96" y="15"/>
                </a:cubicBezTo>
                <a:cubicBezTo>
                  <a:pt x="95" y="13"/>
                  <a:pt x="95" y="12"/>
                  <a:pt x="95" y="11"/>
                </a:cubicBezTo>
                <a:cubicBezTo>
                  <a:pt x="95" y="10"/>
                  <a:pt x="96" y="9"/>
                  <a:pt x="97" y="9"/>
                </a:cubicBezTo>
                <a:cubicBezTo>
                  <a:pt x="107" y="9"/>
                  <a:pt x="107" y="9"/>
                  <a:pt x="107" y="9"/>
                </a:cubicBezTo>
                <a:cubicBezTo>
                  <a:pt x="109" y="9"/>
                  <a:pt x="110" y="9"/>
                  <a:pt x="111" y="10"/>
                </a:cubicBezTo>
                <a:cubicBezTo>
                  <a:pt x="112" y="11"/>
                  <a:pt x="112" y="12"/>
                  <a:pt x="113" y="14"/>
                </a:cubicBezTo>
                <a:cubicBezTo>
                  <a:pt x="130" y="79"/>
                  <a:pt x="130" y="79"/>
                  <a:pt x="130" y="79"/>
                </a:cubicBezTo>
                <a:cubicBezTo>
                  <a:pt x="145" y="14"/>
                  <a:pt x="145" y="14"/>
                  <a:pt x="145" y="14"/>
                </a:cubicBezTo>
                <a:cubicBezTo>
                  <a:pt x="145" y="12"/>
                  <a:pt x="146" y="11"/>
                  <a:pt x="147" y="10"/>
                </a:cubicBezTo>
                <a:cubicBezTo>
                  <a:pt x="148" y="9"/>
                  <a:pt x="149" y="9"/>
                  <a:pt x="151" y="9"/>
                </a:cubicBezTo>
                <a:cubicBezTo>
                  <a:pt x="159" y="9"/>
                  <a:pt x="159" y="9"/>
                  <a:pt x="159" y="9"/>
                </a:cubicBezTo>
                <a:cubicBezTo>
                  <a:pt x="161" y="9"/>
                  <a:pt x="162" y="9"/>
                  <a:pt x="163" y="10"/>
                </a:cubicBezTo>
                <a:cubicBezTo>
                  <a:pt x="164" y="11"/>
                  <a:pt x="164" y="12"/>
                  <a:pt x="165" y="14"/>
                </a:cubicBezTo>
                <a:cubicBezTo>
                  <a:pt x="180" y="80"/>
                  <a:pt x="180" y="80"/>
                  <a:pt x="180" y="80"/>
                </a:cubicBezTo>
                <a:cubicBezTo>
                  <a:pt x="197" y="14"/>
                  <a:pt x="197" y="14"/>
                  <a:pt x="197" y="14"/>
                </a:cubicBezTo>
                <a:cubicBezTo>
                  <a:pt x="198" y="12"/>
                  <a:pt x="199" y="11"/>
                  <a:pt x="199" y="10"/>
                </a:cubicBezTo>
                <a:cubicBezTo>
                  <a:pt x="200" y="9"/>
                  <a:pt x="201" y="9"/>
                  <a:pt x="203" y="9"/>
                </a:cubicBezTo>
                <a:cubicBezTo>
                  <a:pt x="212" y="9"/>
                  <a:pt x="212" y="9"/>
                  <a:pt x="212" y="9"/>
                </a:cubicBezTo>
                <a:cubicBezTo>
                  <a:pt x="214" y="9"/>
                  <a:pt x="215" y="10"/>
                  <a:pt x="215" y="11"/>
                </a:cubicBezTo>
                <a:cubicBezTo>
                  <a:pt x="215" y="12"/>
                  <a:pt x="215" y="12"/>
                  <a:pt x="215" y="13"/>
                </a:cubicBezTo>
                <a:cubicBezTo>
                  <a:pt x="214" y="14"/>
                  <a:pt x="214" y="14"/>
                  <a:pt x="214" y="15"/>
                </a:cubicBezTo>
                <a:cubicBezTo>
                  <a:pt x="190" y="92"/>
                  <a:pt x="190" y="92"/>
                  <a:pt x="190" y="92"/>
                </a:cubicBezTo>
                <a:cubicBezTo>
                  <a:pt x="189" y="94"/>
                  <a:pt x="189" y="95"/>
                  <a:pt x="188" y="96"/>
                </a:cubicBezTo>
                <a:cubicBezTo>
                  <a:pt x="187" y="96"/>
                  <a:pt x="186" y="97"/>
                  <a:pt x="184" y="97"/>
                </a:cubicBezTo>
                <a:cubicBezTo>
                  <a:pt x="176" y="97"/>
                  <a:pt x="176" y="97"/>
                  <a:pt x="176" y="97"/>
                </a:cubicBezTo>
                <a:cubicBezTo>
                  <a:pt x="174" y="97"/>
                  <a:pt x="173" y="96"/>
                  <a:pt x="172" y="96"/>
                </a:cubicBezTo>
                <a:cubicBezTo>
                  <a:pt x="171" y="95"/>
                  <a:pt x="170" y="94"/>
                  <a:pt x="170" y="92"/>
                </a:cubicBezTo>
                <a:cubicBezTo>
                  <a:pt x="154" y="28"/>
                  <a:pt x="154" y="28"/>
                  <a:pt x="154" y="28"/>
                </a:cubicBezTo>
                <a:cubicBezTo>
                  <a:pt x="139" y="92"/>
                  <a:pt x="139" y="92"/>
                  <a:pt x="139" y="92"/>
                </a:cubicBezTo>
                <a:cubicBezTo>
                  <a:pt x="139" y="94"/>
                  <a:pt x="138" y="95"/>
                  <a:pt x="137" y="96"/>
                </a:cubicBezTo>
                <a:cubicBezTo>
                  <a:pt x="137" y="96"/>
                  <a:pt x="135" y="97"/>
                  <a:pt x="133" y="97"/>
                </a:cubicBezTo>
                <a:lnTo>
                  <a:pt x="125" y="97"/>
                </a:lnTo>
                <a:close/>
                <a:moveTo>
                  <a:pt x="46" y="86"/>
                </a:moveTo>
                <a:cubicBezTo>
                  <a:pt x="49" y="86"/>
                  <a:pt x="52" y="85"/>
                  <a:pt x="56" y="84"/>
                </a:cubicBezTo>
                <a:cubicBezTo>
                  <a:pt x="59" y="83"/>
                  <a:pt x="62" y="81"/>
                  <a:pt x="65" y="78"/>
                </a:cubicBezTo>
                <a:cubicBezTo>
                  <a:pt x="67" y="76"/>
                  <a:pt x="68" y="74"/>
                  <a:pt x="68" y="71"/>
                </a:cubicBezTo>
                <a:cubicBezTo>
                  <a:pt x="69" y="69"/>
                  <a:pt x="69" y="66"/>
                  <a:pt x="69" y="63"/>
                </a:cubicBezTo>
                <a:cubicBezTo>
                  <a:pt x="69" y="59"/>
                  <a:pt x="69" y="59"/>
                  <a:pt x="69" y="59"/>
                </a:cubicBezTo>
                <a:cubicBezTo>
                  <a:pt x="67" y="58"/>
                  <a:pt x="64" y="58"/>
                  <a:pt x="60" y="57"/>
                </a:cubicBezTo>
                <a:cubicBezTo>
                  <a:pt x="57" y="57"/>
                  <a:pt x="54" y="57"/>
                  <a:pt x="51" y="57"/>
                </a:cubicBezTo>
                <a:cubicBezTo>
                  <a:pt x="45" y="57"/>
                  <a:pt x="40" y="58"/>
                  <a:pt x="36" y="61"/>
                </a:cubicBezTo>
                <a:cubicBezTo>
                  <a:pt x="33" y="63"/>
                  <a:pt x="32" y="67"/>
                  <a:pt x="32" y="72"/>
                </a:cubicBezTo>
                <a:cubicBezTo>
                  <a:pt x="32" y="77"/>
                  <a:pt x="33" y="80"/>
                  <a:pt x="35" y="82"/>
                </a:cubicBezTo>
                <a:cubicBezTo>
                  <a:pt x="38" y="85"/>
                  <a:pt x="41" y="86"/>
                  <a:pt x="46" y="86"/>
                </a:cubicBezTo>
                <a:moveTo>
                  <a:pt x="86" y="71"/>
                </a:moveTo>
                <a:cubicBezTo>
                  <a:pt x="86" y="75"/>
                  <a:pt x="86" y="78"/>
                  <a:pt x="87" y="80"/>
                </a:cubicBezTo>
                <a:cubicBezTo>
                  <a:pt x="88" y="82"/>
                  <a:pt x="89" y="84"/>
                  <a:pt x="90" y="87"/>
                </a:cubicBezTo>
                <a:cubicBezTo>
                  <a:pt x="90" y="88"/>
                  <a:pt x="91" y="88"/>
                  <a:pt x="91" y="89"/>
                </a:cubicBezTo>
                <a:cubicBezTo>
                  <a:pt x="91" y="90"/>
                  <a:pt x="90" y="91"/>
                  <a:pt x="89" y="92"/>
                </a:cubicBezTo>
                <a:cubicBezTo>
                  <a:pt x="83" y="96"/>
                  <a:pt x="83" y="96"/>
                  <a:pt x="83" y="96"/>
                </a:cubicBezTo>
                <a:cubicBezTo>
                  <a:pt x="82" y="97"/>
                  <a:pt x="81" y="97"/>
                  <a:pt x="80" y="97"/>
                </a:cubicBezTo>
                <a:cubicBezTo>
                  <a:pt x="79" y="97"/>
                  <a:pt x="78" y="97"/>
                  <a:pt x="77" y="96"/>
                </a:cubicBezTo>
                <a:cubicBezTo>
                  <a:pt x="76" y="94"/>
                  <a:pt x="74" y="93"/>
                  <a:pt x="74" y="91"/>
                </a:cubicBezTo>
                <a:cubicBezTo>
                  <a:pt x="73" y="89"/>
                  <a:pt x="72" y="87"/>
                  <a:pt x="70" y="85"/>
                </a:cubicBezTo>
                <a:cubicBezTo>
                  <a:pt x="63" y="94"/>
                  <a:pt x="53" y="99"/>
                  <a:pt x="41" y="99"/>
                </a:cubicBezTo>
                <a:cubicBezTo>
                  <a:pt x="33" y="99"/>
                  <a:pt x="27" y="97"/>
                  <a:pt x="22" y="92"/>
                </a:cubicBezTo>
                <a:cubicBezTo>
                  <a:pt x="17" y="87"/>
                  <a:pt x="15" y="81"/>
                  <a:pt x="15" y="73"/>
                </a:cubicBezTo>
                <a:cubicBezTo>
                  <a:pt x="15" y="64"/>
                  <a:pt x="18" y="58"/>
                  <a:pt x="23" y="52"/>
                </a:cubicBezTo>
                <a:cubicBezTo>
                  <a:pt x="29" y="47"/>
                  <a:pt x="38" y="45"/>
                  <a:pt x="48" y="45"/>
                </a:cubicBezTo>
                <a:cubicBezTo>
                  <a:pt x="51" y="45"/>
                  <a:pt x="55" y="45"/>
                  <a:pt x="58" y="46"/>
                </a:cubicBezTo>
                <a:cubicBezTo>
                  <a:pt x="62" y="46"/>
                  <a:pt x="66" y="47"/>
                  <a:pt x="69" y="48"/>
                </a:cubicBezTo>
                <a:cubicBezTo>
                  <a:pt x="69" y="40"/>
                  <a:pt x="69" y="40"/>
                  <a:pt x="69" y="40"/>
                </a:cubicBezTo>
                <a:cubicBezTo>
                  <a:pt x="69" y="33"/>
                  <a:pt x="68" y="28"/>
                  <a:pt x="65" y="25"/>
                </a:cubicBezTo>
                <a:cubicBezTo>
                  <a:pt x="62" y="22"/>
                  <a:pt x="56" y="20"/>
                  <a:pt x="49" y="20"/>
                </a:cubicBezTo>
                <a:cubicBezTo>
                  <a:pt x="45" y="20"/>
                  <a:pt x="42" y="21"/>
                  <a:pt x="38" y="21"/>
                </a:cubicBezTo>
                <a:cubicBezTo>
                  <a:pt x="34" y="22"/>
                  <a:pt x="31" y="23"/>
                  <a:pt x="27" y="25"/>
                </a:cubicBezTo>
                <a:cubicBezTo>
                  <a:pt x="26" y="25"/>
                  <a:pt x="25" y="26"/>
                  <a:pt x="24" y="26"/>
                </a:cubicBezTo>
                <a:cubicBezTo>
                  <a:pt x="23" y="26"/>
                  <a:pt x="23" y="26"/>
                  <a:pt x="22" y="26"/>
                </a:cubicBezTo>
                <a:cubicBezTo>
                  <a:pt x="21" y="26"/>
                  <a:pt x="20" y="25"/>
                  <a:pt x="20" y="23"/>
                </a:cubicBezTo>
                <a:cubicBezTo>
                  <a:pt x="20" y="18"/>
                  <a:pt x="20" y="18"/>
                  <a:pt x="20" y="18"/>
                </a:cubicBezTo>
                <a:cubicBezTo>
                  <a:pt x="20" y="17"/>
                  <a:pt x="21" y="16"/>
                  <a:pt x="21" y="15"/>
                </a:cubicBezTo>
                <a:cubicBezTo>
                  <a:pt x="22" y="14"/>
                  <a:pt x="22" y="14"/>
                  <a:pt x="24" y="13"/>
                </a:cubicBezTo>
                <a:cubicBezTo>
                  <a:pt x="27" y="11"/>
                  <a:pt x="31" y="10"/>
                  <a:pt x="36" y="8"/>
                </a:cubicBezTo>
                <a:cubicBezTo>
                  <a:pt x="41" y="7"/>
                  <a:pt x="46" y="6"/>
                  <a:pt x="52" y="6"/>
                </a:cubicBezTo>
                <a:cubicBezTo>
                  <a:pt x="63" y="6"/>
                  <a:pt x="72" y="9"/>
                  <a:pt x="77" y="14"/>
                </a:cubicBezTo>
                <a:cubicBezTo>
                  <a:pt x="83" y="20"/>
                  <a:pt x="86" y="28"/>
                  <a:pt x="86" y="39"/>
                </a:cubicBezTo>
                <a:lnTo>
                  <a:pt x="86" y="71"/>
                </a:lnTo>
                <a:close/>
                <a:moveTo>
                  <a:pt x="270" y="147"/>
                </a:moveTo>
                <a:cubicBezTo>
                  <a:pt x="276" y="143"/>
                  <a:pt x="271" y="137"/>
                  <a:pt x="266" y="140"/>
                </a:cubicBezTo>
                <a:cubicBezTo>
                  <a:pt x="229" y="155"/>
                  <a:pt x="190" y="163"/>
                  <a:pt x="154" y="163"/>
                </a:cubicBezTo>
                <a:cubicBezTo>
                  <a:pt x="100" y="163"/>
                  <a:pt x="48" y="148"/>
                  <a:pt x="7" y="124"/>
                </a:cubicBezTo>
                <a:cubicBezTo>
                  <a:pt x="3" y="121"/>
                  <a:pt x="0" y="125"/>
                  <a:pt x="3" y="128"/>
                </a:cubicBezTo>
                <a:cubicBezTo>
                  <a:pt x="42" y="163"/>
                  <a:pt x="93" y="184"/>
                  <a:pt x="150" y="184"/>
                </a:cubicBezTo>
                <a:cubicBezTo>
                  <a:pt x="191" y="184"/>
                  <a:pt x="238" y="171"/>
                  <a:pt x="270" y="147"/>
                </a:cubicBezTo>
                <a:moveTo>
                  <a:pt x="284" y="132"/>
                </a:moveTo>
                <a:cubicBezTo>
                  <a:pt x="288" y="137"/>
                  <a:pt x="279" y="159"/>
                  <a:pt x="275" y="169"/>
                </a:cubicBezTo>
                <a:cubicBezTo>
                  <a:pt x="274" y="172"/>
                  <a:pt x="277" y="173"/>
                  <a:pt x="279" y="171"/>
                </a:cubicBezTo>
                <a:cubicBezTo>
                  <a:pt x="297" y="156"/>
                  <a:pt x="301" y="126"/>
                  <a:pt x="298" y="121"/>
                </a:cubicBezTo>
                <a:cubicBezTo>
                  <a:pt x="294" y="117"/>
                  <a:pt x="264" y="113"/>
                  <a:pt x="245" y="126"/>
                </a:cubicBezTo>
                <a:cubicBezTo>
                  <a:pt x="242" y="128"/>
                  <a:pt x="243" y="131"/>
                  <a:pt x="246" y="131"/>
                </a:cubicBezTo>
                <a:cubicBezTo>
                  <a:pt x="256" y="129"/>
                  <a:pt x="280" y="126"/>
                  <a:pt x="284" y="1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and_Full_Image">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323088" y="1427011"/>
            <a:ext cx="14017752" cy="5716067"/>
          </a:xfrm>
          <a:blipFill>
            <a:blip r:embed="rId2"/>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2" name="Title 1"/>
          <p:cNvSpPr>
            <a:spLocks noGrp="1"/>
          </p:cNvSpPr>
          <p:nvPr>
            <p:ph type="title"/>
          </p:nvPr>
        </p:nvSpPr>
        <p:spPr>
          <a:xfrm>
            <a:off x="323088" y="347413"/>
            <a:ext cx="14017752" cy="1079598"/>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323088" y="1427011"/>
            <a:ext cx="7310437" cy="849463"/>
          </a:xfrm>
          <a:prstGeom prst="rect">
            <a:avLst/>
          </a:prstGeom>
        </p:spPr>
        <p:txBody>
          <a:bodyPr vert="horz" wrap="square" lIns="182880" tIns="146304" rIns="182880" bIns="146304" rtlCol="0">
            <a:spAutoFit/>
          </a:bodyPr>
          <a:lstStyle>
            <a:lvl1pPr>
              <a:defRPr sz="4000">
                <a:solidFill>
                  <a:schemeClr val="bg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73285784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and_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52479A-5DAD-4873-981C-C65E6B0D3CDB}"/>
              </a:ext>
            </a:extLst>
          </p:cNvPr>
          <p:cNvSpPr/>
          <p:nvPr userDrawn="1"/>
        </p:nvSpPr>
        <p:spPr bwMode="white">
          <a:xfrm>
            <a:off x="5381842" y="7539582"/>
            <a:ext cx="5752323" cy="3380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23088" y="347412"/>
            <a:ext cx="6260590" cy="1618547"/>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7315200" y="0"/>
            <a:ext cx="7315200" cy="82296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323089" y="2432855"/>
            <a:ext cx="6260591" cy="226523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14630400" cy="8229600"/>
          </a:xfrm>
          <a:blipFill>
            <a:blip r:embed="rId2"/>
            <a:stretch>
              <a:fillRect/>
            </a:stretch>
          </a:blipFill>
        </p:spPr>
        <p:txBody>
          <a:bodyPr anchor="ctr" anchorCtr="0">
            <a:noAutofit/>
          </a:bodyPr>
          <a:lstStyle>
            <a:lvl1pPr algn="ctr">
              <a:defRPr>
                <a:solidFill>
                  <a:schemeClr val="bg1"/>
                </a:solidFill>
              </a:defRPr>
            </a:lvl1pPr>
          </a:lstStyle>
          <a:p>
            <a:r>
              <a:rPr lang="en-US" dirty="0"/>
              <a:t>Click </a:t>
            </a:r>
            <a:r>
              <a:rPr lang="en-US"/>
              <a:t>to insert </a:t>
            </a:r>
            <a:r>
              <a:rPr lang="en-US" dirty="0"/>
              <a:t>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white">
          <a:xfrm>
            <a:off x="323088" y="1427011"/>
            <a:ext cx="7310437" cy="849463"/>
          </a:xfrm>
          <a:prstGeom prst="rect">
            <a:avLst/>
          </a:prstGeom>
        </p:spPr>
        <p:txBody>
          <a:bodyPr vert="horz" wrap="square" lIns="182880" tIns="146304" rIns="182880" bIns="146304" rtlCol="0">
            <a:spAutoFit/>
          </a:bodyPr>
          <a:lstStyle>
            <a:lvl1pPr>
              <a:defRPr sz="4000">
                <a:solidFill>
                  <a:schemeClr val="bg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p:nvPr>
        </p:nvSpPr>
        <p:spPr bwMode="white">
          <a:xfrm>
            <a:off x="323088" y="347413"/>
            <a:ext cx="14017752" cy="1079598"/>
          </a:xfrm>
        </p:spPr>
        <p:txBody>
          <a:bodyPr vert="horz" wrap="square" lIns="182880" tIns="146304" rIns="182880" bIns="146304" rtlCol="0" anchor="t">
            <a:noAutofit/>
          </a:bodyPr>
          <a:lstStyle>
            <a:lvl1pPr>
              <a:defRPr lang="en-US" dirty="0">
                <a:solidFill>
                  <a:schemeClr val="bg1"/>
                </a:solidFill>
              </a:defRPr>
            </a:lvl1pPr>
          </a:lstStyle>
          <a:p>
            <a:pPr lvl="0"/>
            <a:r>
              <a:rPr lang="en-US"/>
              <a:t>Click to edit Master title style</a:t>
            </a:r>
            <a:endParaRPr lang="en-US" dirty="0"/>
          </a:p>
        </p:txBody>
      </p:sp>
    </p:spTree>
    <p:extLst>
      <p:ext uri="{BB962C8B-B14F-4D97-AF65-F5344CB8AC3E}">
        <p14:creationId xmlns:p14="http://schemas.microsoft.com/office/powerpoint/2010/main" val="11279766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mbed_Video">
    <p:bg>
      <p:bgRef idx="1001">
        <a:schemeClr val="bg1"/>
      </p:bgRef>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6088380" y="2887980"/>
            <a:ext cx="2453640" cy="2453640"/>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3800868"/>
            <a:ext cx="14630400" cy="627864"/>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2653947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_1">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6AFF12-7E0B-4C07-A72B-28492431AEF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9" b="209"/>
          <a:stretch/>
        </p:blipFill>
        <p:spPr>
          <a:xfrm>
            <a:off x="0" y="0"/>
            <a:ext cx="14630400" cy="8229600"/>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defRPr>
            </a:lvl1pPr>
          </a:lstStyle>
          <a:p>
            <a:r>
              <a:rPr lang="en-US" dirty="0"/>
              <a:t>Section</a:t>
            </a:r>
          </a:p>
        </p:txBody>
      </p:sp>
      <p:sp>
        <p:nvSpPr>
          <p:cNvPr id="13" name="TextBox 3">
            <a:extLst>
              <a:ext uri="{FF2B5EF4-FFF2-40B4-BE49-F238E27FC236}">
                <a16:creationId xmlns:a16="http://schemas.microsoft.com/office/drawing/2014/main" id="{95D6E9BD-5325-4809-996C-3AC2D05E7AF7}"/>
              </a:ext>
            </a:extLst>
          </p:cNvPr>
          <p:cNvSpPr txBox="1">
            <a:spLocks noChangeArrowheads="1"/>
          </p:cNvSpPr>
          <p:nvPr userDrawn="1"/>
        </p:nvSpPr>
        <p:spPr bwMode="white">
          <a:xfrm>
            <a:off x="1011882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
        <p:nvSpPr>
          <p:cNvPr id="9" name="Freeform 5">
            <a:extLst>
              <a:ext uri="{FF2B5EF4-FFF2-40B4-BE49-F238E27FC236}">
                <a16:creationId xmlns:a16="http://schemas.microsoft.com/office/drawing/2014/main" id="{6DEB3B31-7C8A-4780-911D-F95F135CCB63}"/>
              </a:ext>
            </a:extLst>
          </p:cNvPr>
          <p:cNvSpPr>
            <a:spLocks noEditPoints="1"/>
          </p:cNvSpPr>
          <p:nvPr userDrawn="1"/>
        </p:nvSpPr>
        <p:spPr bwMode="white">
          <a:xfrm>
            <a:off x="531813" y="7161648"/>
            <a:ext cx="6245225" cy="502920"/>
          </a:xfrm>
          <a:custGeom>
            <a:avLst/>
            <a:gdLst>
              <a:gd name="T0" fmla="*/ 558 w 2307"/>
              <a:gd name="T1" fmla="*/ 51 h 184"/>
              <a:gd name="T2" fmla="*/ 501 w 2307"/>
              <a:gd name="T3" fmla="*/ 100 h 184"/>
              <a:gd name="T4" fmla="*/ 503 w 2307"/>
              <a:gd name="T5" fmla="*/ 81 h 184"/>
              <a:gd name="T6" fmla="*/ 470 w 2307"/>
              <a:gd name="T7" fmla="*/ 22 h 184"/>
              <a:gd name="T8" fmla="*/ 758 w 2307"/>
              <a:gd name="T9" fmla="*/ 22 h 184"/>
              <a:gd name="T10" fmla="*/ 681 w 2307"/>
              <a:gd name="T11" fmla="*/ 92 h 184"/>
              <a:gd name="T12" fmla="*/ 865 w 2307"/>
              <a:gd name="T13" fmla="*/ 75 h 184"/>
              <a:gd name="T14" fmla="*/ 876 w 2307"/>
              <a:gd name="T15" fmla="*/ 49 h 184"/>
              <a:gd name="T16" fmla="*/ 854 w 2307"/>
              <a:gd name="T17" fmla="*/ 164 h 184"/>
              <a:gd name="T18" fmla="*/ 880 w 2307"/>
              <a:gd name="T19" fmla="*/ 153 h 184"/>
              <a:gd name="T20" fmla="*/ 1006 w 2307"/>
              <a:gd name="T21" fmla="*/ 3 h 184"/>
              <a:gd name="T22" fmla="*/ 1113 w 2307"/>
              <a:gd name="T23" fmla="*/ 166 h 184"/>
              <a:gd name="T24" fmla="*/ 1241 w 2307"/>
              <a:gd name="T25" fmla="*/ 3 h 184"/>
              <a:gd name="T26" fmla="*/ 1347 w 2307"/>
              <a:gd name="T27" fmla="*/ 3 h 184"/>
              <a:gd name="T28" fmla="*/ 1431 w 2307"/>
              <a:gd name="T29" fmla="*/ 75 h 184"/>
              <a:gd name="T30" fmla="*/ 1532 w 2307"/>
              <a:gd name="T31" fmla="*/ 85 h 184"/>
              <a:gd name="T32" fmla="*/ 1684 w 2307"/>
              <a:gd name="T33" fmla="*/ 85 h 184"/>
              <a:gd name="T34" fmla="*/ 1542 w 2307"/>
              <a:gd name="T35" fmla="*/ 130 h 184"/>
              <a:gd name="T36" fmla="*/ 1647 w 2307"/>
              <a:gd name="T37" fmla="*/ 133 h 184"/>
              <a:gd name="T38" fmla="*/ 1557 w 2307"/>
              <a:gd name="T39" fmla="*/ 85 h 184"/>
              <a:gd name="T40" fmla="*/ 1897 w 2307"/>
              <a:gd name="T41" fmla="*/ 51 h 184"/>
              <a:gd name="T42" fmla="*/ 1841 w 2307"/>
              <a:gd name="T43" fmla="*/ 100 h 184"/>
              <a:gd name="T44" fmla="*/ 1842 w 2307"/>
              <a:gd name="T45" fmla="*/ 81 h 184"/>
              <a:gd name="T46" fmla="*/ 1809 w 2307"/>
              <a:gd name="T47" fmla="*/ 22 h 184"/>
              <a:gd name="T48" fmla="*/ 1992 w 2307"/>
              <a:gd name="T49" fmla="*/ 85 h 184"/>
              <a:gd name="T50" fmla="*/ 2074 w 2307"/>
              <a:gd name="T51" fmla="*/ 22 h 184"/>
              <a:gd name="T52" fmla="*/ 2073 w 2307"/>
              <a:gd name="T53" fmla="*/ 148 h 184"/>
              <a:gd name="T54" fmla="*/ 2307 w 2307"/>
              <a:gd name="T55" fmla="*/ 3 h 184"/>
              <a:gd name="T56" fmla="*/ 2295 w 2307"/>
              <a:gd name="T57" fmla="*/ 92 h 184"/>
              <a:gd name="T58" fmla="*/ 2206 w 2307"/>
              <a:gd name="T59" fmla="*/ 166 h 184"/>
              <a:gd name="T60" fmla="*/ 221 w 2307"/>
              <a:gd name="T61" fmla="*/ 88 h 184"/>
              <a:gd name="T62" fmla="*/ 239 w 2307"/>
              <a:gd name="T63" fmla="*/ 85 h 184"/>
              <a:gd name="T64" fmla="*/ 258 w 2307"/>
              <a:gd name="T65" fmla="*/ 61 h 184"/>
              <a:gd name="T66" fmla="*/ 232 w 2307"/>
              <a:gd name="T67" fmla="*/ 13 h 184"/>
              <a:gd name="T68" fmla="*/ 274 w 2307"/>
              <a:gd name="T69" fmla="*/ 10 h 184"/>
              <a:gd name="T70" fmla="*/ 279 w 2307"/>
              <a:gd name="T71" fmla="*/ 25 h 184"/>
              <a:gd name="T72" fmla="*/ 242 w 2307"/>
              <a:gd name="T73" fmla="*/ 38 h 184"/>
              <a:gd name="T74" fmla="*/ 284 w 2307"/>
              <a:gd name="T75" fmla="*/ 83 h 184"/>
              <a:gd name="T76" fmla="*/ 121 w 2307"/>
              <a:gd name="T77" fmla="*/ 96 h 184"/>
              <a:gd name="T78" fmla="*/ 107 w 2307"/>
              <a:gd name="T79" fmla="*/ 9 h 184"/>
              <a:gd name="T80" fmla="*/ 147 w 2307"/>
              <a:gd name="T81" fmla="*/ 10 h 184"/>
              <a:gd name="T82" fmla="*/ 180 w 2307"/>
              <a:gd name="T83" fmla="*/ 80 h 184"/>
              <a:gd name="T84" fmla="*/ 215 w 2307"/>
              <a:gd name="T85" fmla="*/ 11 h 184"/>
              <a:gd name="T86" fmla="*/ 184 w 2307"/>
              <a:gd name="T87" fmla="*/ 97 h 184"/>
              <a:gd name="T88" fmla="*/ 139 w 2307"/>
              <a:gd name="T89" fmla="*/ 92 h 184"/>
              <a:gd name="T90" fmla="*/ 56 w 2307"/>
              <a:gd name="T91" fmla="*/ 84 h 184"/>
              <a:gd name="T92" fmla="*/ 60 w 2307"/>
              <a:gd name="T93" fmla="*/ 57 h 184"/>
              <a:gd name="T94" fmla="*/ 46 w 2307"/>
              <a:gd name="T95" fmla="*/ 86 h 184"/>
              <a:gd name="T96" fmla="*/ 89 w 2307"/>
              <a:gd name="T97" fmla="*/ 92 h 184"/>
              <a:gd name="T98" fmla="*/ 70 w 2307"/>
              <a:gd name="T99" fmla="*/ 85 h 184"/>
              <a:gd name="T100" fmla="*/ 48 w 2307"/>
              <a:gd name="T101" fmla="*/ 45 h 184"/>
              <a:gd name="T102" fmla="*/ 49 w 2307"/>
              <a:gd name="T103" fmla="*/ 20 h 184"/>
              <a:gd name="T104" fmla="*/ 20 w 2307"/>
              <a:gd name="T105" fmla="*/ 23 h 184"/>
              <a:gd name="T106" fmla="*/ 52 w 2307"/>
              <a:gd name="T107" fmla="*/ 6 h 184"/>
              <a:gd name="T108" fmla="*/ 266 w 2307"/>
              <a:gd name="T109" fmla="*/ 140 h 184"/>
              <a:gd name="T110" fmla="*/ 270 w 2307"/>
              <a:gd name="T111" fmla="*/ 147 h 184"/>
              <a:gd name="T112" fmla="*/ 245 w 2307"/>
              <a:gd name="T113"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7" h="184">
                <a:moveTo>
                  <a:pt x="447" y="166"/>
                </a:moveTo>
                <a:cubicBezTo>
                  <a:pt x="447" y="3"/>
                  <a:pt x="447" y="3"/>
                  <a:pt x="447" y="3"/>
                </a:cubicBezTo>
                <a:cubicBezTo>
                  <a:pt x="506" y="3"/>
                  <a:pt x="506" y="3"/>
                  <a:pt x="506" y="3"/>
                </a:cubicBezTo>
                <a:cubicBezTo>
                  <a:pt x="522" y="3"/>
                  <a:pt x="534" y="7"/>
                  <a:pt x="544" y="16"/>
                </a:cubicBezTo>
                <a:cubicBezTo>
                  <a:pt x="553" y="25"/>
                  <a:pt x="558" y="36"/>
                  <a:pt x="558" y="51"/>
                </a:cubicBezTo>
                <a:cubicBezTo>
                  <a:pt x="558" y="62"/>
                  <a:pt x="555" y="71"/>
                  <a:pt x="549" y="79"/>
                </a:cubicBezTo>
                <a:cubicBezTo>
                  <a:pt x="543" y="87"/>
                  <a:pt x="535" y="93"/>
                  <a:pt x="524" y="96"/>
                </a:cubicBezTo>
                <a:cubicBezTo>
                  <a:pt x="567" y="166"/>
                  <a:pt x="567" y="166"/>
                  <a:pt x="567" y="166"/>
                </a:cubicBezTo>
                <a:cubicBezTo>
                  <a:pt x="541" y="166"/>
                  <a:pt x="541" y="166"/>
                  <a:pt x="541" y="166"/>
                </a:cubicBezTo>
                <a:cubicBezTo>
                  <a:pt x="501" y="100"/>
                  <a:pt x="501" y="100"/>
                  <a:pt x="501" y="100"/>
                </a:cubicBezTo>
                <a:cubicBezTo>
                  <a:pt x="470" y="100"/>
                  <a:pt x="470" y="100"/>
                  <a:pt x="470" y="100"/>
                </a:cubicBezTo>
                <a:cubicBezTo>
                  <a:pt x="470" y="166"/>
                  <a:pt x="470" y="166"/>
                  <a:pt x="470" y="166"/>
                </a:cubicBezTo>
                <a:lnTo>
                  <a:pt x="447" y="166"/>
                </a:lnTo>
                <a:close/>
                <a:moveTo>
                  <a:pt x="470" y="81"/>
                </a:moveTo>
                <a:cubicBezTo>
                  <a:pt x="503" y="81"/>
                  <a:pt x="503" y="81"/>
                  <a:pt x="503" y="81"/>
                </a:cubicBezTo>
                <a:cubicBezTo>
                  <a:pt x="513" y="81"/>
                  <a:pt x="520" y="79"/>
                  <a:pt x="526" y="74"/>
                </a:cubicBezTo>
                <a:cubicBezTo>
                  <a:pt x="531" y="69"/>
                  <a:pt x="534" y="61"/>
                  <a:pt x="534" y="51"/>
                </a:cubicBezTo>
                <a:cubicBezTo>
                  <a:pt x="534" y="42"/>
                  <a:pt x="531" y="34"/>
                  <a:pt x="526" y="29"/>
                </a:cubicBezTo>
                <a:cubicBezTo>
                  <a:pt x="521" y="25"/>
                  <a:pt x="514" y="22"/>
                  <a:pt x="504" y="22"/>
                </a:cubicBezTo>
                <a:cubicBezTo>
                  <a:pt x="470" y="22"/>
                  <a:pt x="470" y="22"/>
                  <a:pt x="470" y="22"/>
                </a:cubicBezTo>
                <a:lnTo>
                  <a:pt x="470" y="81"/>
                </a:lnTo>
                <a:close/>
                <a:moveTo>
                  <a:pt x="657" y="166"/>
                </a:moveTo>
                <a:cubicBezTo>
                  <a:pt x="657" y="3"/>
                  <a:pt x="657" y="3"/>
                  <a:pt x="657" y="3"/>
                </a:cubicBezTo>
                <a:cubicBezTo>
                  <a:pt x="758" y="3"/>
                  <a:pt x="758" y="3"/>
                  <a:pt x="758" y="3"/>
                </a:cubicBezTo>
                <a:cubicBezTo>
                  <a:pt x="758" y="22"/>
                  <a:pt x="758" y="22"/>
                  <a:pt x="758" y="22"/>
                </a:cubicBezTo>
                <a:cubicBezTo>
                  <a:pt x="681" y="22"/>
                  <a:pt x="681" y="22"/>
                  <a:pt x="681" y="22"/>
                </a:cubicBezTo>
                <a:cubicBezTo>
                  <a:pt x="681" y="72"/>
                  <a:pt x="681" y="72"/>
                  <a:pt x="681" y="72"/>
                </a:cubicBezTo>
                <a:cubicBezTo>
                  <a:pt x="746" y="72"/>
                  <a:pt x="746" y="72"/>
                  <a:pt x="746" y="72"/>
                </a:cubicBezTo>
                <a:cubicBezTo>
                  <a:pt x="746" y="92"/>
                  <a:pt x="746" y="92"/>
                  <a:pt x="746" y="92"/>
                </a:cubicBezTo>
                <a:cubicBezTo>
                  <a:pt x="681" y="92"/>
                  <a:pt x="681" y="92"/>
                  <a:pt x="681" y="92"/>
                </a:cubicBezTo>
                <a:cubicBezTo>
                  <a:pt x="681" y="146"/>
                  <a:pt x="681" y="146"/>
                  <a:pt x="681" y="146"/>
                </a:cubicBezTo>
                <a:cubicBezTo>
                  <a:pt x="758" y="146"/>
                  <a:pt x="758" y="146"/>
                  <a:pt x="758" y="146"/>
                </a:cubicBezTo>
                <a:cubicBezTo>
                  <a:pt x="758" y="166"/>
                  <a:pt x="758" y="166"/>
                  <a:pt x="758" y="166"/>
                </a:cubicBezTo>
                <a:lnTo>
                  <a:pt x="657" y="166"/>
                </a:lnTo>
                <a:close/>
                <a:moveTo>
                  <a:pt x="865" y="75"/>
                </a:moveTo>
                <a:cubicBezTo>
                  <a:pt x="860" y="75"/>
                  <a:pt x="857" y="74"/>
                  <a:pt x="854" y="71"/>
                </a:cubicBezTo>
                <a:cubicBezTo>
                  <a:pt x="851" y="68"/>
                  <a:pt x="850" y="64"/>
                  <a:pt x="850" y="60"/>
                </a:cubicBezTo>
                <a:cubicBezTo>
                  <a:pt x="850" y="55"/>
                  <a:pt x="851" y="52"/>
                  <a:pt x="854" y="49"/>
                </a:cubicBezTo>
                <a:cubicBezTo>
                  <a:pt x="857" y="46"/>
                  <a:pt x="860" y="44"/>
                  <a:pt x="865" y="44"/>
                </a:cubicBezTo>
                <a:cubicBezTo>
                  <a:pt x="870" y="44"/>
                  <a:pt x="873" y="46"/>
                  <a:pt x="876" y="49"/>
                </a:cubicBezTo>
                <a:cubicBezTo>
                  <a:pt x="879" y="52"/>
                  <a:pt x="880" y="55"/>
                  <a:pt x="880" y="60"/>
                </a:cubicBezTo>
                <a:cubicBezTo>
                  <a:pt x="880" y="64"/>
                  <a:pt x="879" y="68"/>
                  <a:pt x="876" y="71"/>
                </a:cubicBezTo>
                <a:cubicBezTo>
                  <a:pt x="873" y="74"/>
                  <a:pt x="870" y="75"/>
                  <a:pt x="865" y="75"/>
                </a:cubicBezTo>
                <a:close/>
                <a:moveTo>
                  <a:pt x="865" y="168"/>
                </a:moveTo>
                <a:cubicBezTo>
                  <a:pt x="860" y="168"/>
                  <a:pt x="857" y="167"/>
                  <a:pt x="854" y="164"/>
                </a:cubicBezTo>
                <a:cubicBezTo>
                  <a:pt x="851" y="161"/>
                  <a:pt x="850" y="157"/>
                  <a:pt x="850" y="153"/>
                </a:cubicBezTo>
                <a:cubicBezTo>
                  <a:pt x="850" y="148"/>
                  <a:pt x="851" y="144"/>
                  <a:pt x="854" y="141"/>
                </a:cubicBezTo>
                <a:cubicBezTo>
                  <a:pt x="857" y="139"/>
                  <a:pt x="860" y="137"/>
                  <a:pt x="865" y="137"/>
                </a:cubicBezTo>
                <a:cubicBezTo>
                  <a:pt x="870" y="137"/>
                  <a:pt x="873" y="139"/>
                  <a:pt x="876" y="141"/>
                </a:cubicBezTo>
                <a:cubicBezTo>
                  <a:pt x="879" y="144"/>
                  <a:pt x="880" y="148"/>
                  <a:pt x="880" y="153"/>
                </a:cubicBezTo>
                <a:cubicBezTo>
                  <a:pt x="880" y="157"/>
                  <a:pt x="879" y="161"/>
                  <a:pt x="876" y="164"/>
                </a:cubicBezTo>
                <a:cubicBezTo>
                  <a:pt x="873" y="167"/>
                  <a:pt x="870" y="168"/>
                  <a:pt x="865" y="168"/>
                </a:cubicBezTo>
                <a:close/>
                <a:moveTo>
                  <a:pt x="982" y="166"/>
                </a:moveTo>
                <a:cubicBezTo>
                  <a:pt x="982" y="3"/>
                  <a:pt x="982" y="3"/>
                  <a:pt x="982" y="3"/>
                </a:cubicBezTo>
                <a:cubicBezTo>
                  <a:pt x="1006" y="3"/>
                  <a:pt x="1006" y="3"/>
                  <a:pt x="1006" y="3"/>
                </a:cubicBezTo>
                <a:cubicBezTo>
                  <a:pt x="1006" y="166"/>
                  <a:pt x="1006" y="166"/>
                  <a:pt x="1006" y="166"/>
                </a:cubicBezTo>
                <a:lnTo>
                  <a:pt x="982" y="166"/>
                </a:lnTo>
                <a:close/>
                <a:moveTo>
                  <a:pt x="1135" y="36"/>
                </a:moveTo>
                <a:cubicBezTo>
                  <a:pt x="1135" y="166"/>
                  <a:pt x="1135" y="166"/>
                  <a:pt x="1135" y="166"/>
                </a:cubicBezTo>
                <a:cubicBezTo>
                  <a:pt x="1113" y="166"/>
                  <a:pt x="1113" y="166"/>
                  <a:pt x="1113" y="166"/>
                </a:cubicBezTo>
                <a:cubicBezTo>
                  <a:pt x="1113" y="3"/>
                  <a:pt x="1113" y="3"/>
                  <a:pt x="1113" y="3"/>
                </a:cubicBezTo>
                <a:cubicBezTo>
                  <a:pt x="1139" y="3"/>
                  <a:pt x="1139" y="3"/>
                  <a:pt x="1139" y="3"/>
                </a:cubicBezTo>
                <a:cubicBezTo>
                  <a:pt x="1219" y="133"/>
                  <a:pt x="1219" y="133"/>
                  <a:pt x="1219" y="133"/>
                </a:cubicBezTo>
                <a:cubicBezTo>
                  <a:pt x="1219" y="3"/>
                  <a:pt x="1219" y="3"/>
                  <a:pt x="1219" y="3"/>
                </a:cubicBezTo>
                <a:cubicBezTo>
                  <a:pt x="1241" y="3"/>
                  <a:pt x="1241" y="3"/>
                  <a:pt x="1241" y="3"/>
                </a:cubicBezTo>
                <a:cubicBezTo>
                  <a:pt x="1241" y="166"/>
                  <a:pt x="1241" y="166"/>
                  <a:pt x="1241" y="166"/>
                </a:cubicBezTo>
                <a:cubicBezTo>
                  <a:pt x="1215" y="166"/>
                  <a:pt x="1215" y="166"/>
                  <a:pt x="1215" y="166"/>
                </a:cubicBezTo>
                <a:lnTo>
                  <a:pt x="1135" y="36"/>
                </a:lnTo>
                <a:close/>
                <a:moveTo>
                  <a:pt x="1347" y="166"/>
                </a:moveTo>
                <a:cubicBezTo>
                  <a:pt x="1347" y="3"/>
                  <a:pt x="1347" y="3"/>
                  <a:pt x="1347" y="3"/>
                </a:cubicBezTo>
                <a:cubicBezTo>
                  <a:pt x="1443" y="3"/>
                  <a:pt x="1443" y="3"/>
                  <a:pt x="1443" y="3"/>
                </a:cubicBezTo>
                <a:cubicBezTo>
                  <a:pt x="1443" y="22"/>
                  <a:pt x="1443" y="22"/>
                  <a:pt x="1443" y="22"/>
                </a:cubicBezTo>
                <a:cubicBezTo>
                  <a:pt x="1371" y="22"/>
                  <a:pt x="1371" y="22"/>
                  <a:pt x="1371" y="22"/>
                </a:cubicBezTo>
                <a:cubicBezTo>
                  <a:pt x="1371" y="75"/>
                  <a:pt x="1371" y="75"/>
                  <a:pt x="1371" y="75"/>
                </a:cubicBezTo>
                <a:cubicBezTo>
                  <a:pt x="1431" y="75"/>
                  <a:pt x="1431" y="75"/>
                  <a:pt x="1431" y="75"/>
                </a:cubicBezTo>
                <a:cubicBezTo>
                  <a:pt x="1431" y="94"/>
                  <a:pt x="1431" y="94"/>
                  <a:pt x="1431" y="94"/>
                </a:cubicBezTo>
                <a:cubicBezTo>
                  <a:pt x="1371" y="94"/>
                  <a:pt x="1371" y="94"/>
                  <a:pt x="1371" y="94"/>
                </a:cubicBezTo>
                <a:cubicBezTo>
                  <a:pt x="1371" y="166"/>
                  <a:pt x="1371" y="166"/>
                  <a:pt x="1371" y="166"/>
                </a:cubicBezTo>
                <a:lnTo>
                  <a:pt x="1347" y="166"/>
                </a:lnTo>
                <a:close/>
                <a:moveTo>
                  <a:pt x="1532" y="85"/>
                </a:moveTo>
                <a:cubicBezTo>
                  <a:pt x="1532" y="67"/>
                  <a:pt x="1535" y="52"/>
                  <a:pt x="1541" y="39"/>
                </a:cubicBezTo>
                <a:cubicBezTo>
                  <a:pt x="1547" y="27"/>
                  <a:pt x="1556" y="17"/>
                  <a:pt x="1567" y="10"/>
                </a:cubicBezTo>
                <a:cubicBezTo>
                  <a:pt x="1579" y="3"/>
                  <a:pt x="1592" y="0"/>
                  <a:pt x="1608" y="0"/>
                </a:cubicBezTo>
                <a:cubicBezTo>
                  <a:pt x="1632" y="0"/>
                  <a:pt x="1651" y="7"/>
                  <a:pt x="1664" y="22"/>
                </a:cubicBezTo>
                <a:cubicBezTo>
                  <a:pt x="1678" y="37"/>
                  <a:pt x="1684" y="58"/>
                  <a:pt x="1684" y="85"/>
                </a:cubicBezTo>
                <a:cubicBezTo>
                  <a:pt x="1684" y="102"/>
                  <a:pt x="1681" y="117"/>
                  <a:pt x="1675" y="130"/>
                </a:cubicBezTo>
                <a:cubicBezTo>
                  <a:pt x="1670" y="142"/>
                  <a:pt x="1661" y="152"/>
                  <a:pt x="1649" y="159"/>
                </a:cubicBezTo>
                <a:cubicBezTo>
                  <a:pt x="1638" y="166"/>
                  <a:pt x="1624" y="170"/>
                  <a:pt x="1608" y="170"/>
                </a:cubicBezTo>
                <a:cubicBezTo>
                  <a:pt x="1593" y="170"/>
                  <a:pt x="1579" y="166"/>
                  <a:pt x="1568" y="160"/>
                </a:cubicBezTo>
                <a:cubicBezTo>
                  <a:pt x="1557" y="153"/>
                  <a:pt x="1548" y="143"/>
                  <a:pt x="1542" y="130"/>
                </a:cubicBezTo>
                <a:cubicBezTo>
                  <a:pt x="1535" y="118"/>
                  <a:pt x="1532" y="102"/>
                  <a:pt x="1532" y="85"/>
                </a:cubicBezTo>
                <a:close/>
                <a:moveTo>
                  <a:pt x="1557" y="85"/>
                </a:moveTo>
                <a:cubicBezTo>
                  <a:pt x="1557" y="106"/>
                  <a:pt x="1561" y="122"/>
                  <a:pt x="1570" y="133"/>
                </a:cubicBezTo>
                <a:cubicBezTo>
                  <a:pt x="1579" y="144"/>
                  <a:pt x="1592" y="149"/>
                  <a:pt x="1608" y="149"/>
                </a:cubicBezTo>
                <a:cubicBezTo>
                  <a:pt x="1625" y="149"/>
                  <a:pt x="1638" y="144"/>
                  <a:pt x="1647" y="133"/>
                </a:cubicBezTo>
                <a:cubicBezTo>
                  <a:pt x="1655" y="122"/>
                  <a:pt x="1660" y="106"/>
                  <a:pt x="1660" y="85"/>
                </a:cubicBezTo>
                <a:cubicBezTo>
                  <a:pt x="1660" y="63"/>
                  <a:pt x="1655" y="47"/>
                  <a:pt x="1647" y="36"/>
                </a:cubicBezTo>
                <a:cubicBezTo>
                  <a:pt x="1638" y="25"/>
                  <a:pt x="1625" y="20"/>
                  <a:pt x="1608" y="20"/>
                </a:cubicBezTo>
                <a:cubicBezTo>
                  <a:pt x="1592" y="20"/>
                  <a:pt x="1579" y="25"/>
                  <a:pt x="1570" y="36"/>
                </a:cubicBezTo>
                <a:cubicBezTo>
                  <a:pt x="1561" y="47"/>
                  <a:pt x="1557" y="63"/>
                  <a:pt x="1557" y="85"/>
                </a:cubicBezTo>
                <a:close/>
                <a:moveTo>
                  <a:pt x="1786" y="166"/>
                </a:moveTo>
                <a:cubicBezTo>
                  <a:pt x="1786" y="3"/>
                  <a:pt x="1786" y="3"/>
                  <a:pt x="1786" y="3"/>
                </a:cubicBezTo>
                <a:cubicBezTo>
                  <a:pt x="1845" y="3"/>
                  <a:pt x="1845" y="3"/>
                  <a:pt x="1845" y="3"/>
                </a:cubicBezTo>
                <a:cubicBezTo>
                  <a:pt x="1861" y="3"/>
                  <a:pt x="1874" y="7"/>
                  <a:pt x="1883" y="16"/>
                </a:cubicBezTo>
                <a:cubicBezTo>
                  <a:pt x="1892" y="25"/>
                  <a:pt x="1897" y="36"/>
                  <a:pt x="1897" y="51"/>
                </a:cubicBezTo>
                <a:cubicBezTo>
                  <a:pt x="1897" y="62"/>
                  <a:pt x="1894" y="71"/>
                  <a:pt x="1888" y="79"/>
                </a:cubicBezTo>
                <a:cubicBezTo>
                  <a:pt x="1883" y="87"/>
                  <a:pt x="1874" y="93"/>
                  <a:pt x="1864" y="96"/>
                </a:cubicBezTo>
                <a:cubicBezTo>
                  <a:pt x="1907" y="166"/>
                  <a:pt x="1907" y="166"/>
                  <a:pt x="1907" y="166"/>
                </a:cubicBezTo>
                <a:cubicBezTo>
                  <a:pt x="1881" y="166"/>
                  <a:pt x="1881" y="166"/>
                  <a:pt x="1881" y="166"/>
                </a:cubicBezTo>
                <a:cubicBezTo>
                  <a:pt x="1841" y="100"/>
                  <a:pt x="1841" y="100"/>
                  <a:pt x="1841" y="100"/>
                </a:cubicBezTo>
                <a:cubicBezTo>
                  <a:pt x="1809" y="100"/>
                  <a:pt x="1809" y="100"/>
                  <a:pt x="1809" y="100"/>
                </a:cubicBezTo>
                <a:cubicBezTo>
                  <a:pt x="1809" y="166"/>
                  <a:pt x="1809" y="166"/>
                  <a:pt x="1809" y="166"/>
                </a:cubicBezTo>
                <a:lnTo>
                  <a:pt x="1786" y="166"/>
                </a:lnTo>
                <a:close/>
                <a:moveTo>
                  <a:pt x="1809" y="81"/>
                </a:moveTo>
                <a:cubicBezTo>
                  <a:pt x="1842" y="81"/>
                  <a:pt x="1842" y="81"/>
                  <a:pt x="1842" y="81"/>
                </a:cubicBezTo>
                <a:cubicBezTo>
                  <a:pt x="1852" y="81"/>
                  <a:pt x="1860" y="79"/>
                  <a:pt x="1865" y="74"/>
                </a:cubicBezTo>
                <a:cubicBezTo>
                  <a:pt x="1870" y="69"/>
                  <a:pt x="1873" y="61"/>
                  <a:pt x="1873" y="51"/>
                </a:cubicBezTo>
                <a:cubicBezTo>
                  <a:pt x="1873" y="42"/>
                  <a:pt x="1871" y="34"/>
                  <a:pt x="1866" y="29"/>
                </a:cubicBezTo>
                <a:cubicBezTo>
                  <a:pt x="1861" y="25"/>
                  <a:pt x="1853" y="22"/>
                  <a:pt x="1843" y="22"/>
                </a:cubicBezTo>
                <a:cubicBezTo>
                  <a:pt x="1809" y="22"/>
                  <a:pt x="1809" y="22"/>
                  <a:pt x="1809" y="22"/>
                </a:cubicBezTo>
                <a:lnTo>
                  <a:pt x="1809" y="81"/>
                </a:lnTo>
                <a:close/>
                <a:moveTo>
                  <a:pt x="2111" y="161"/>
                </a:moveTo>
                <a:cubicBezTo>
                  <a:pt x="2098" y="166"/>
                  <a:pt x="2085" y="168"/>
                  <a:pt x="2070" y="168"/>
                </a:cubicBezTo>
                <a:cubicBezTo>
                  <a:pt x="2044" y="168"/>
                  <a:pt x="2025" y="161"/>
                  <a:pt x="2012" y="147"/>
                </a:cubicBezTo>
                <a:cubicBezTo>
                  <a:pt x="1999" y="133"/>
                  <a:pt x="1992" y="112"/>
                  <a:pt x="1992" y="85"/>
                </a:cubicBezTo>
                <a:cubicBezTo>
                  <a:pt x="1992" y="58"/>
                  <a:pt x="1999" y="37"/>
                  <a:pt x="2012" y="23"/>
                </a:cubicBezTo>
                <a:cubicBezTo>
                  <a:pt x="2026" y="8"/>
                  <a:pt x="2046" y="1"/>
                  <a:pt x="2071" y="1"/>
                </a:cubicBezTo>
                <a:cubicBezTo>
                  <a:pt x="2085" y="1"/>
                  <a:pt x="2097" y="3"/>
                  <a:pt x="2109" y="7"/>
                </a:cubicBezTo>
                <a:cubicBezTo>
                  <a:pt x="2109" y="27"/>
                  <a:pt x="2109" y="27"/>
                  <a:pt x="2109" y="27"/>
                </a:cubicBezTo>
                <a:cubicBezTo>
                  <a:pt x="2095" y="23"/>
                  <a:pt x="2083" y="22"/>
                  <a:pt x="2074" y="22"/>
                </a:cubicBezTo>
                <a:cubicBezTo>
                  <a:pt x="2054" y="22"/>
                  <a:pt x="2040" y="26"/>
                  <a:pt x="2031" y="36"/>
                </a:cubicBezTo>
                <a:cubicBezTo>
                  <a:pt x="2022" y="46"/>
                  <a:pt x="2017" y="61"/>
                  <a:pt x="2017" y="82"/>
                </a:cubicBezTo>
                <a:cubicBezTo>
                  <a:pt x="2017" y="88"/>
                  <a:pt x="2017" y="88"/>
                  <a:pt x="2017" y="88"/>
                </a:cubicBezTo>
                <a:cubicBezTo>
                  <a:pt x="2017" y="108"/>
                  <a:pt x="2022" y="123"/>
                  <a:pt x="2031" y="133"/>
                </a:cubicBezTo>
                <a:cubicBezTo>
                  <a:pt x="2039" y="143"/>
                  <a:pt x="2053" y="148"/>
                  <a:pt x="2073" y="148"/>
                </a:cubicBezTo>
                <a:cubicBezTo>
                  <a:pt x="2083" y="148"/>
                  <a:pt x="2095" y="146"/>
                  <a:pt x="2111" y="142"/>
                </a:cubicBezTo>
                <a:lnTo>
                  <a:pt x="2111" y="161"/>
                </a:lnTo>
                <a:close/>
                <a:moveTo>
                  <a:pt x="2206" y="166"/>
                </a:moveTo>
                <a:cubicBezTo>
                  <a:pt x="2206" y="3"/>
                  <a:pt x="2206" y="3"/>
                  <a:pt x="2206" y="3"/>
                </a:cubicBezTo>
                <a:cubicBezTo>
                  <a:pt x="2307" y="3"/>
                  <a:pt x="2307" y="3"/>
                  <a:pt x="2307" y="3"/>
                </a:cubicBezTo>
                <a:cubicBezTo>
                  <a:pt x="2307" y="22"/>
                  <a:pt x="2307" y="22"/>
                  <a:pt x="2307" y="22"/>
                </a:cubicBezTo>
                <a:cubicBezTo>
                  <a:pt x="2230" y="22"/>
                  <a:pt x="2230" y="22"/>
                  <a:pt x="2230" y="22"/>
                </a:cubicBezTo>
                <a:cubicBezTo>
                  <a:pt x="2230" y="72"/>
                  <a:pt x="2230" y="72"/>
                  <a:pt x="2230" y="72"/>
                </a:cubicBezTo>
                <a:cubicBezTo>
                  <a:pt x="2295" y="72"/>
                  <a:pt x="2295" y="72"/>
                  <a:pt x="2295" y="72"/>
                </a:cubicBezTo>
                <a:cubicBezTo>
                  <a:pt x="2295" y="92"/>
                  <a:pt x="2295" y="92"/>
                  <a:pt x="2295" y="92"/>
                </a:cubicBezTo>
                <a:cubicBezTo>
                  <a:pt x="2230" y="92"/>
                  <a:pt x="2230" y="92"/>
                  <a:pt x="2230" y="92"/>
                </a:cubicBezTo>
                <a:cubicBezTo>
                  <a:pt x="2230" y="146"/>
                  <a:pt x="2230" y="146"/>
                  <a:pt x="2230" y="146"/>
                </a:cubicBezTo>
                <a:cubicBezTo>
                  <a:pt x="2307" y="146"/>
                  <a:pt x="2307" y="146"/>
                  <a:pt x="2307" y="146"/>
                </a:cubicBezTo>
                <a:cubicBezTo>
                  <a:pt x="2307" y="166"/>
                  <a:pt x="2307" y="166"/>
                  <a:pt x="2307" y="166"/>
                </a:cubicBezTo>
                <a:lnTo>
                  <a:pt x="2206" y="166"/>
                </a:lnTo>
                <a:close/>
                <a:moveTo>
                  <a:pt x="252" y="99"/>
                </a:moveTo>
                <a:cubicBezTo>
                  <a:pt x="247" y="99"/>
                  <a:pt x="241" y="99"/>
                  <a:pt x="237" y="97"/>
                </a:cubicBezTo>
                <a:cubicBezTo>
                  <a:pt x="232" y="96"/>
                  <a:pt x="228" y="95"/>
                  <a:pt x="225" y="94"/>
                </a:cubicBezTo>
                <a:cubicBezTo>
                  <a:pt x="223" y="93"/>
                  <a:pt x="222" y="92"/>
                  <a:pt x="222" y="91"/>
                </a:cubicBezTo>
                <a:cubicBezTo>
                  <a:pt x="222" y="90"/>
                  <a:pt x="221" y="89"/>
                  <a:pt x="221" y="88"/>
                </a:cubicBezTo>
                <a:cubicBezTo>
                  <a:pt x="221" y="83"/>
                  <a:pt x="221" y="83"/>
                  <a:pt x="221" y="83"/>
                </a:cubicBezTo>
                <a:cubicBezTo>
                  <a:pt x="221" y="81"/>
                  <a:pt x="222" y="80"/>
                  <a:pt x="224" y="80"/>
                </a:cubicBezTo>
                <a:cubicBezTo>
                  <a:pt x="224" y="80"/>
                  <a:pt x="225" y="80"/>
                  <a:pt x="226" y="80"/>
                </a:cubicBezTo>
                <a:cubicBezTo>
                  <a:pt x="226" y="80"/>
                  <a:pt x="227" y="81"/>
                  <a:pt x="228" y="81"/>
                </a:cubicBezTo>
                <a:cubicBezTo>
                  <a:pt x="231" y="83"/>
                  <a:pt x="235" y="84"/>
                  <a:pt x="239" y="85"/>
                </a:cubicBezTo>
                <a:cubicBezTo>
                  <a:pt x="243" y="86"/>
                  <a:pt x="247" y="86"/>
                  <a:pt x="251" y="86"/>
                </a:cubicBezTo>
                <a:cubicBezTo>
                  <a:pt x="257" y="86"/>
                  <a:pt x="262" y="85"/>
                  <a:pt x="265" y="83"/>
                </a:cubicBezTo>
                <a:cubicBezTo>
                  <a:pt x="268" y="80"/>
                  <a:pt x="270" y="77"/>
                  <a:pt x="270" y="73"/>
                </a:cubicBezTo>
                <a:cubicBezTo>
                  <a:pt x="270" y="71"/>
                  <a:pt x="269" y="68"/>
                  <a:pt x="268" y="66"/>
                </a:cubicBezTo>
                <a:cubicBezTo>
                  <a:pt x="266" y="65"/>
                  <a:pt x="262" y="63"/>
                  <a:pt x="258" y="61"/>
                </a:cubicBezTo>
                <a:cubicBezTo>
                  <a:pt x="243" y="57"/>
                  <a:pt x="243" y="57"/>
                  <a:pt x="243" y="57"/>
                </a:cubicBezTo>
                <a:cubicBezTo>
                  <a:pt x="236" y="54"/>
                  <a:pt x="231" y="51"/>
                  <a:pt x="227" y="47"/>
                </a:cubicBezTo>
                <a:cubicBezTo>
                  <a:pt x="224" y="42"/>
                  <a:pt x="223" y="38"/>
                  <a:pt x="223" y="32"/>
                </a:cubicBezTo>
                <a:cubicBezTo>
                  <a:pt x="223" y="28"/>
                  <a:pt x="223" y="25"/>
                  <a:pt x="225" y="21"/>
                </a:cubicBezTo>
                <a:cubicBezTo>
                  <a:pt x="227" y="18"/>
                  <a:pt x="229" y="16"/>
                  <a:pt x="232" y="13"/>
                </a:cubicBezTo>
                <a:cubicBezTo>
                  <a:pt x="235" y="11"/>
                  <a:pt x="239" y="9"/>
                  <a:pt x="243" y="8"/>
                </a:cubicBezTo>
                <a:cubicBezTo>
                  <a:pt x="246" y="7"/>
                  <a:pt x="251" y="6"/>
                  <a:pt x="255" y="6"/>
                </a:cubicBezTo>
                <a:cubicBezTo>
                  <a:pt x="257" y="6"/>
                  <a:pt x="259" y="7"/>
                  <a:pt x="262" y="7"/>
                </a:cubicBezTo>
                <a:cubicBezTo>
                  <a:pt x="264" y="7"/>
                  <a:pt x="266" y="8"/>
                  <a:pt x="268" y="8"/>
                </a:cubicBezTo>
                <a:cubicBezTo>
                  <a:pt x="270" y="8"/>
                  <a:pt x="272" y="9"/>
                  <a:pt x="274" y="10"/>
                </a:cubicBezTo>
                <a:cubicBezTo>
                  <a:pt x="275" y="10"/>
                  <a:pt x="277" y="11"/>
                  <a:pt x="278" y="11"/>
                </a:cubicBezTo>
                <a:cubicBezTo>
                  <a:pt x="279" y="12"/>
                  <a:pt x="280" y="13"/>
                  <a:pt x="281" y="14"/>
                </a:cubicBezTo>
                <a:cubicBezTo>
                  <a:pt x="281" y="15"/>
                  <a:pt x="282" y="16"/>
                  <a:pt x="282" y="17"/>
                </a:cubicBezTo>
                <a:cubicBezTo>
                  <a:pt x="282" y="22"/>
                  <a:pt x="282" y="22"/>
                  <a:pt x="282" y="22"/>
                </a:cubicBezTo>
                <a:cubicBezTo>
                  <a:pt x="282" y="24"/>
                  <a:pt x="281" y="25"/>
                  <a:pt x="279" y="25"/>
                </a:cubicBezTo>
                <a:cubicBezTo>
                  <a:pt x="279" y="25"/>
                  <a:pt x="277" y="24"/>
                  <a:pt x="276" y="24"/>
                </a:cubicBezTo>
                <a:cubicBezTo>
                  <a:pt x="270" y="21"/>
                  <a:pt x="264" y="20"/>
                  <a:pt x="257" y="20"/>
                </a:cubicBezTo>
                <a:cubicBezTo>
                  <a:pt x="251" y="20"/>
                  <a:pt x="247" y="21"/>
                  <a:pt x="243" y="23"/>
                </a:cubicBezTo>
                <a:cubicBezTo>
                  <a:pt x="240" y="24"/>
                  <a:pt x="239" y="27"/>
                  <a:pt x="239" y="31"/>
                </a:cubicBezTo>
                <a:cubicBezTo>
                  <a:pt x="239" y="34"/>
                  <a:pt x="240" y="36"/>
                  <a:pt x="242" y="38"/>
                </a:cubicBezTo>
                <a:cubicBezTo>
                  <a:pt x="244" y="40"/>
                  <a:pt x="247" y="42"/>
                  <a:pt x="253" y="44"/>
                </a:cubicBezTo>
                <a:cubicBezTo>
                  <a:pt x="267" y="48"/>
                  <a:pt x="267" y="48"/>
                  <a:pt x="267" y="48"/>
                </a:cubicBezTo>
                <a:cubicBezTo>
                  <a:pt x="274" y="51"/>
                  <a:pt x="279" y="54"/>
                  <a:pt x="282" y="58"/>
                </a:cubicBezTo>
                <a:cubicBezTo>
                  <a:pt x="285" y="62"/>
                  <a:pt x="286" y="66"/>
                  <a:pt x="286" y="72"/>
                </a:cubicBezTo>
                <a:cubicBezTo>
                  <a:pt x="286" y="76"/>
                  <a:pt x="286" y="80"/>
                  <a:pt x="284" y="83"/>
                </a:cubicBezTo>
                <a:cubicBezTo>
                  <a:pt x="282" y="86"/>
                  <a:pt x="280" y="89"/>
                  <a:pt x="277" y="92"/>
                </a:cubicBezTo>
                <a:cubicBezTo>
                  <a:pt x="274" y="94"/>
                  <a:pt x="270" y="96"/>
                  <a:pt x="266" y="97"/>
                </a:cubicBezTo>
                <a:cubicBezTo>
                  <a:pt x="261" y="99"/>
                  <a:pt x="257" y="99"/>
                  <a:pt x="252" y="99"/>
                </a:cubicBezTo>
                <a:moveTo>
                  <a:pt x="125" y="97"/>
                </a:moveTo>
                <a:cubicBezTo>
                  <a:pt x="123" y="97"/>
                  <a:pt x="122" y="96"/>
                  <a:pt x="121" y="96"/>
                </a:cubicBezTo>
                <a:cubicBezTo>
                  <a:pt x="120" y="95"/>
                  <a:pt x="120" y="94"/>
                  <a:pt x="119" y="92"/>
                </a:cubicBezTo>
                <a:cubicBezTo>
                  <a:pt x="96" y="15"/>
                  <a:pt x="96" y="15"/>
                  <a:pt x="96" y="15"/>
                </a:cubicBezTo>
                <a:cubicBezTo>
                  <a:pt x="95" y="13"/>
                  <a:pt x="95" y="12"/>
                  <a:pt x="95" y="11"/>
                </a:cubicBezTo>
                <a:cubicBezTo>
                  <a:pt x="95" y="10"/>
                  <a:pt x="96" y="9"/>
                  <a:pt x="97" y="9"/>
                </a:cubicBezTo>
                <a:cubicBezTo>
                  <a:pt x="107" y="9"/>
                  <a:pt x="107" y="9"/>
                  <a:pt x="107" y="9"/>
                </a:cubicBezTo>
                <a:cubicBezTo>
                  <a:pt x="109" y="9"/>
                  <a:pt x="110" y="9"/>
                  <a:pt x="111" y="10"/>
                </a:cubicBezTo>
                <a:cubicBezTo>
                  <a:pt x="112" y="11"/>
                  <a:pt x="112" y="12"/>
                  <a:pt x="113" y="14"/>
                </a:cubicBezTo>
                <a:cubicBezTo>
                  <a:pt x="130" y="79"/>
                  <a:pt x="130" y="79"/>
                  <a:pt x="130" y="79"/>
                </a:cubicBezTo>
                <a:cubicBezTo>
                  <a:pt x="145" y="14"/>
                  <a:pt x="145" y="14"/>
                  <a:pt x="145" y="14"/>
                </a:cubicBezTo>
                <a:cubicBezTo>
                  <a:pt x="145" y="12"/>
                  <a:pt x="146" y="11"/>
                  <a:pt x="147" y="10"/>
                </a:cubicBezTo>
                <a:cubicBezTo>
                  <a:pt x="148" y="9"/>
                  <a:pt x="149" y="9"/>
                  <a:pt x="151" y="9"/>
                </a:cubicBezTo>
                <a:cubicBezTo>
                  <a:pt x="159" y="9"/>
                  <a:pt x="159" y="9"/>
                  <a:pt x="159" y="9"/>
                </a:cubicBezTo>
                <a:cubicBezTo>
                  <a:pt x="161" y="9"/>
                  <a:pt x="162" y="9"/>
                  <a:pt x="163" y="10"/>
                </a:cubicBezTo>
                <a:cubicBezTo>
                  <a:pt x="164" y="11"/>
                  <a:pt x="164" y="12"/>
                  <a:pt x="165" y="14"/>
                </a:cubicBezTo>
                <a:cubicBezTo>
                  <a:pt x="180" y="80"/>
                  <a:pt x="180" y="80"/>
                  <a:pt x="180" y="80"/>
                </a:cubicBezTo>
                <a:cubicBezTo>
                  <a:pt x="197" y="14"/>
                  <a:pt x="197" y="14"/>
                  <a:pt x="197" y="14"/>
                </a:cubicBezTo>
                <a:cubicBezTo>
                  <a:pt x="198" y="12"/>
                  <a:pt x="199" y="11"/>
                  <a:pt x="199" y="10"/>
                </a:cubicBezTo>
                <a:cubicBezTo>
                  <a:pt x="200" y="9"/>
                  <a:pt x="201" y="9"/>
                  <a:pt x="203" y="9"/>
                </a:cubicBezTo>
                <a:cubicBezTo>
                  <a:pt x="212" y="9"/>
                  <a:pt x="212" y="9"/>
                  <a:pt x="212" y="9"/>
                </a:cubicBezTo>
                <a:cubicBezTo>
                  <a:pt x="214" y="9"/>
                  <a:pt x="215" y="10"/>
                  <a:pt x="215" y="11"/>
                </a:cubicBezTo>
                <a:cubicBezTo>
                  <a:pt x="215" y="12"/>
                  <a:pt x="215" y="12"/>
                  <a:pt x="215" y="13"/>
                </a:cubicBezTo>
                <a:cubicBezTo>
                  <a:pt x="214" y="14"/>
                  <a:pt x="214" y="14"/>
                  <a:pt x="214" y="15"/>
                </a:cubicBezTo>
                <a:cubicBezTo>
                  <a:pt x="190" y="92"/>
                  <a:pt x="190" y="92"/>
                  <a:pt x="190" y="92"/>
                </a:cubicBezTo>
                <a:cubicBezTo>
                  <a:pt x="189" y="94"/>
                  <a:pt x="189" y="95"/>
                  <a:pt x="188" y="96"/>
                </a:cubicBezTo>
                <a:cubicBezTo>
                  <a:pt x="187" y="96"/>
                  <a:pt x="186" y="97"/>
                  <a:pt x="184" y="97"/>
                </a:cubicBezTo>
                <a:cubicBezTo>
                  <a:pt x="176" y="97"/>
                  <a:pt x="176" y="97"/>
                  <a:pt x="176" y="97"/>
                </a:cubicBezTo>
                <a:cubicBezTo>
                  <a:pt x="174" y="97"/>
                  <a:pt x="173" y="96"/>
                  <a:pt x="172" y="96"/>
                </a:cubicBezTo>
                <a:cubicBezTo>
                  <a:pt x="171" y="95"/>
                  <a:pt x="170" y="94"/>
                  <a:pt x="170" y="92"/>
                </a:cubicBezTo>
                <a:cubicBezTo>
                  <a:pt x="154" y="28"/>
                  <a:pt x="154" y="28"/>
                  <a:pt x="154" y="28"/>
                </a:cubicBezTo>
                <a:cubicBezTo>
                  <a:pt x="139" y="92"/>
                  <a:pt x="139" y="92"/>
                  <a:pt x="139" y="92"/>
                </a:cubicBezTo>
                <a:cubicBezTo>
                  <a:pt x="139" y="94"/>
                  <a:pt x="138" y="95"/>
                  <a:pt x="137" y="96"/>
                </a:cubicBezTo>
                <a:cubicBezTo>
                  <a:pt x="137" y="96"/>
                  <a:pt x="135" y="97"/>
                  <a:pt x="133" y="97"/>
                </a:cubicBezTo>
                <a:lnTo>
                  <a:pt x="125" y="97"/>
                </a:lnTo>
                <a:close/>
                <a:moveTo>
                  <a:pt x="46" y="86"/>
                </a:moveTo>
                <a:cubicBezTo>
                  <a:pt x="49" y="86"/>
                  <a:pt x="52" y="85"/>
                  <a:pt x="56" y="84"/>
                </a:cubicBezTo>
                <a:cubicBezTo>
                  <a:pt x="59" y="83"/>
                  <a:pt x="62" y="81"/>
                  <a:pt x="65" y="78"/>
                </a:cubicBezTo>
                <a:cubicBezTo>
                  <a:pt x="67" y="76"/>
                  <a:pt x="68" y="74"/>
                  <a:pt x="68" y="71"/>
                </a:cubicBezTo>
                <a:cubicBezTo>
                  <a:pt x="69" y="69"/>
                  <a:pt x="69" y="66"/>
                  <a:pt x="69" y="63"/>
                </a:cubicBezTo>
                <a:cubicBezTo>
                  <a:pt x="69" y="59"/>
                  <a:pt x="69" y="59"/>
                  <a:pt x="69" y="59"/>
                </a:cubicBezTo>
                <a:cubicBezTo>
                  <a:pt x="67" y="58"/>
                  <a:pt x="64" y="58"/>
                  <a:pt x="60" y="57"/>
                </a:cubicBezTo>
                <a:cubicBezTo>
                  <a:pt x="57" y="57"/>
                  <a:pt x="54" y="57"/>
                  <a:pt x="51" y="57"/>
                </a:cubicBezTo>
                <a:cubicBezTo>
                  <a:pt x="45" y="57"/>
                  <a:pt x="40" y="58"/>
                  <a:pt x="36" y="61"/>
                </a:cubicBezTo>
                <a:cubicBezTo>
                  <a:pt x="33" y="63"/>
                  <a:pt x="32" y="67"/>
                  <a:pt x="32" y="72"/>
                </a:cubicBezTo>
                <a:cubicBezTo>
                  <a:pt x="32" y="77"/>
                  <a:pt x="33" y="80"/>
                  <a:pt x="35" y="82"/>
                </a:cubicBezTo>
                <a:cubicBezTo>
                  <a:pt x="38" y="85"/>
                  <a:pt x="41" y="86"/>
                  <a:pt x="46" y="86"/>
                </a:cubicBezTo>
                <a:moveTo>
                  <a:pt x="86" y="71"/>
                </a:moveTo>
                <a:cubicBezTo>
                  <a:pt x="86" y="75"/>
                  <a:pt x="86" y="78"/>
                  <a:pt x="87" y="80"/>
                </a:cubicBezTo>
                <a:cubicBezTo>
                  <a:pt x="88" y="82"/>
                  <a:pt x="89" y="84"/>
                  <a:pt x="90" y="87"/>
                </a:cubicBezTo>
                <a:cubicBezTo>
                  <a:pt x="90" y="88"/>
                  <a:pt x="91" y="88"/>
                  <a:pt x="91" y="89"/>
                </a:cubicBezTo>
                <a:cubicBezTo>
                  <a:pt x="91" y="90"/>
                  <a:pt x="90" y="91"/>
                  <a:pt x="89" y="92"/>
                </a:cubicBezTo>
                <a:cubicBezTo>
                  <a:pt x="83" y="96"/>
                  <a:pt x="83" y="96"/>
                  <a:pt x="83" y="96"/>
                </a:cubicBezTo>
                <a:cubicBezTo>
                  <a:pt x="82" y="97"/>
                  <a:pt x="81" y="97"/>
                  <a:pt x="80" y="97"/>
                </a:cubicBezTo>
                <a:cubicBezTo>
                  <a:pt x="79" y="97"/>
                  <a:pt x="78" y="97"/>
                  <a:pt x="77" y="96"/>
                </a:cubicBezTo>
                <a:cubicBezTo>
                  <a:pt x="76" y="94"/>
                  <a:pt x="74" y="93"/>
                  <a:pt x="74" y="91"/>
                </a:cubicBezTo>
                <a:cubicBezTo>
                  <a:pt x="73" y="89"/>
                  <a:pt x="72" y="87"/>
                  <a:pt x="70" y="85"/>
                </a:cubicBezTo>
                <a:cubicBezTo>
                  <a:pt x="63" y="94"/>
                  <a:pt x="53" y="99"/>
                  <a:pt x="41" y="99"/>
                </a:cubicBezTo>
                <a:cubicBezTo>
                  <a:pt x="33" y="99"/>
                  <a:pt x="27" y="97"/>
                  <a:pt x="22" y="92"/>
                </a:cubicBezTo>
                <a:cubicBezTo>
                  <a:pt x="17" y="87"/>
                  <a:pt x="15" y="81"/>
                  <a:pt x="15" y="73"/>
                </a:cubicBezTo>
                <a:cubicBezTo>
                  <a:pt x="15" y="64"/>
                  <a:pt x="18" y="58"/>
                  <a:pt x="23" y="52"/>
                </a:cubicBezTo>
                <a:cubicBezTo>
                  <a:pt x="29" y="47"/>
                  <a:pt x="38" y="45"/>
                  <a:pt x="48" y="45"/>
                </a:cubicBezTo>
                <a:cubicBezTo>
                  <a:pt x="51" y="45"/>
                  <a:pt x="55" y="45"/>
                  <a:pt x="58" y="46"/>
                </a:cubicBezTo>
                <a:cubicBezTo>
                  <a:pt x="62" y="46"/>
                  <a:pt x="66" y="47"/>
                  <a:pt x="69" y="48"/>
                </a:cubicBezTo>
                <a:cubicBezTo>
                  <a:pt x="69" y="40"/>
                  <a:pt x="69" y="40"/>
                  <a:pt x="69" y="40"/>
                </a:cubicBezTo>
                <a:cubicBezTo>
                  <a:pt x="69" y="33"/>
                  <a:pt x="68" y="28"/>
                  <a:pt x="65" y="25"/>
                </a:cubicBezTo>
                <a:cubicBezTo>
                  <a:pt x="62" y="22"/>
                  <a:pt x="56" y="20"/>
                  <a:pt x="49" y="20"/>
                </a:cubicBezTo>
                <a:cubicBezTo>
                  <a:pt x="45" y="20"/>
                  <a:pt x="42" y="21"/>
                  <a:pt x="38" y="21"/>
                </a:cubicBezTo>
                <a:cubicBezTo>
                  <a:pt x="34" y="22"/>
                  <a:pt x="31" y="23"/>
                  <a:pt x="27" y="25"/>
                </a:cubicBezTo>
                <a:cubicBezTo>
                  <a:pt x="26" y="25"/>
                  <a:pt x="25" y="26"/>
                  <a:pt x="24" y="26"/>
                </a:cubicBezTo>
                <a:cubicBezTo>
                  <a:pt x="23" y="26"/>
                  <a:pt x="23" y="26"/>
                  <a:pt x="22" y="26"/>
                </a:cubicBezTo>
                <a:cubicBezTo>
                  <a:pt x="21" y="26"/>
                  <a:pt x="20" y="25"/>
                  <a:pt x="20" y="23"/>
                </a:cubicBezTo>
                <a:cubicBezTo>
                  <a:pt x="20" y="18"/>
                  <a:pt x="20" y="18"/>
                  <a:pt x="20" y="18"/>
                </a:cubicBezTo>
                <a:cubicBezTo>
                  <a:pt x="20" y="17"/>
                  <a:pt x="21" y="16"/>
                  <a:pt x="21" y="15"/>
                </a:cubicBezTo>
                <a:cubicBezTo>
                  <a:pt x="22" y="14"/>
                  <a:pt x="22" y="14"/>
                  <a:pt x="24" y="13"/>
                </a:cubicBezTo>
                <a:cubicBezTo>
                  <a:pt x="27" y="11"/>
                  <a:pt x="31" y="10"/>
                  <a:pt x="36" y="8"/>
                </a:cubicBezTo>
                <a:cubicBezTo>
                  <a:pt x="41" y="7"/>
                  <a:pt x="46" y="6"/>
                  <a:pt x="52" y="6"/>
                </a:cubicBezTo>
                <a:cubicBezTo>
                  <a:pt x="63" y="6"/>
                  <a:pt x="72" y="9"/>
                  <a:pt x="77" y="14"/>
                </a:cubicBezTo>
                <a:cubicBezTo>
                  <a:pt x="83" y="20"/>
                  <a:pt x="86" y="28"/>
                  <a:pt x="86" y="39"/>
                </a:cubicBezTo>
                <a:lnTo>
                  <a:pt x="86" y="71"/>
                </a:lnTo>
                <a:close/>
                <a:moveTo>
                  <a:pt x="270" y="147"/>
                </a:moveTo>
                <a:cubicBezTo>
                  <a:pt x="276" y="143"/>
                  <a:pt x="271" y="137"/>
                  <a:pt x="266" y="140"/>
                </a:cubicBezTo>
                <a:cubicBezTo>
                  <a:pt x="229" y="155"/>
                  <a:pt x="190" y="163"/>
                  <a:pt x="154" y="163"/>
                </a:cubicBezTo>
                <a:cubicBezTo>
                  <a:pt x="100" y="163"/>
                  <a:pt x="48" y="148"/>
                  <a:pt x="7" y="124"/>
                </a:cubicBezTo>
                <a:cubicBezTo>
                  <a:pt x="3" y="121"/>
                  <a:pt x="0" y="125"/>
                  <a:pt x="3" y="128"/>
                </a:cubicBezTo>
                <a:cubicBezTo>
                  <a:pt x="42" y="163"/>
                  <a:pt x="93" y="184"/>
                  <a:pt x="150" y="184"/>
                </a:cubicBezTo>
                <a:cubicBezTo>
                  <a:pt x="191" y="184"/>
                  <a:pt x="238" y="171"/>
                  <a:pt x="270" y="147"/>
                </a:cubicBezTo>
                <a:moveTo>
                  <a:pt x="284" y="132"/>
                </a:moveTo>
                <a:cubicBezTo>
                  <a:pt x="288" y="137"/>
                  <a:pt x="279" y="159"/>
                  <a:pt x="275" y="169"/>
                </a:cubicBezTo>
                <a:cubicBezTo>
                  <a:pt x="274" y="172"/>
                  <a:pt x="277" y="173"/>
                  <a:pt x="279" y="171"/>
                </a:cubicBezTo>
                <a:cubicBezTo>
                  <a:pt x="297" y="156"/>
                  <a:pt x="301" y="126"/>
                  <a:pt x="298" y="121"/>
                </a:cubicBezTo>
                <a:cubicBezTo>
                  <a:pt x="294" y="117"/>
                  <a:pt x="264" y="113"/>
                  <a:pt x="245" y="126"/>
                </a:cubicBezTo>
                <a:cubicBezTo>
                  <a:pt x="242" y="128"/>
                  <a:pt x="243" y="131"/>
                  <a:pt x="246" y="131"/>
                </a:cubicBezTo>
                <a:cubicBezTo>
                  <a:pt x="256" y="129"/>
                  <a:pt x="280" y="126"/>
                  <a:pt x="284" y="1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Video_1">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3E2900-8803-4A45-A380-C6B8BA8BFD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9" b="209"/>
          <a:stretch/>
        </p:blipFill>
        <p:spPr>
          <a:xfrm>
            <a:off x="0" y="0"/>
            <a:ext cx="14630400" cy="8229600"/>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322675"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defRPr>
            </a:lvl1pPr>
          </a:lstStyle>
          <a:p>
            <a:r>
              <a:rPr lang="en-US" dirty="0"/>
              <a:t>Video</a:t>
            </a:r>
          </a:p>
        </p:txBody>
      </p:sp>
      <p:sp>
        <p:nvSpPr>
          <p:cNvPr id="12" name="TextBox 3">
            <a:extLst>
              <a:ext uri="{FF2B5EF4-FFF2-40B4-BE49-F238E27FC236}">
                <a16:creationId xmlns:a16="http://schemas.microsoft.com/office/drawing/2014/main" id="{66E2E712-6E8B-404C-B6A3-A0067B00F4B5}"/>
              </a:ext>
            </a:extLst>
          </p:cNvPr>
          <p:cNvSpPr txBox="1">
            <a:spLocks noChangeArrowheads="1"/>
          </p:cNvSpPr>
          <p:nvPr userDrawn="1"/>
        </p:nvSpPr>
        <p:spPr bwMode="white">
          <a:xfrm>
            <a:off x="1011882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
        <p:nvSpPr>
          <p:cNvPr id="8" name="Freeform 5">
            <a:extLst>
              <a:ext uri="{FF2B5EF4-FFF2-40B4-BE49-F238E27FC236}">
                <a16:creationId xmlns:a16="http://schemas.microsoft.com/office/drawing/2014/main" id="{78E048B3-64A4-4214-AB13-7C36FCBED51E}"/>
              </a:ext>
            </a:extLst>
          </p:cNvPr>
          <p:cNvSpPr>
            <a:spLocks noEditPoints="1"/>
          </p:cNvSpPr>
          <p:nvPr userDrawn="1"/>
        </p:nvSpPr>
        <p:spPr bwMode="white">
          <a:xfrm>
            <a:off x="531813" y="7161648"/>
            <a:ext cx="6245225" cy="502920"/>
          </a:xfrm>
          <a:custGeom>
            <a:avLst/>
            <a:gdLst>
              <a:gd name="T0" fmla="*/ 558 w 2307"/>
              <a:gd name="T1" fmla="*/ 51 h 184"/>
              <a:gd name="T2" fmla="*/ 501 w 2307"/>
              <a:gd name="T3" fmla="*/ 100 h 184"/>
              <a:gd name="T4" fmla="*/ 503 w 2307"/>
              <a:gd name="T5" fmla="*/ 81 h 184"/>
              <a:gd name="T6" fmla="*/ 470 w 2307"/>
              <a:gd name="T7" fmla="*/ 22 h 184"/>
              <a:gd name="T8" fmla="*/ 758 w 2307"/>
              <a:gd name="T9" fmla="*/ 22 h 184"/>
              <a:gd name="T10" fmla="*/ 681 w 2307"/>
              <a:gd name="T11" fmla="*/ 92 h 184"/>
              <a:gd name="T12" fmla="*/ 865 w 2307"/>
              <a:gd name="T13" fmla="*/ 75 h 184"/>
              <a:gd name="T14" fmla="*/ 876 w 2307"/>
              <a:gd name="T15" fmla="*/ 49 h 184"/>
              <a:gd name="T16" fmla="*/ 854 w 2307"/>
              <a:gd name="T17" fmla="*/ 164 h 184"/>
              <a:gd name="T18" fmla="*/ 880 w 2307"/>
              <a:gd name="T19" fmla="*/ 153 h 184"/>
              <a:gd name="T20" fmla="*/ 1006 w 2307"/>
              <a:gd name="T21" fmla="*/ 3 h 184"/>
              <a:gd name="T22" fmla="*/ 1113 w 2307"/>
              <a:gd name="T23" fmla="*/ 166 h 184"/>
              <a:gd name="T24" fmla="*/ 1241 w 2307"/>
              <a:gd name="T25" fmla="*/ 3 h 184"/>
              <a:gd name="T26" fmla="*/ 1347 w 2307"/>
              <a:gd name="T27" fmla="*/ 3 h 184"/>
              <a:gd name="T28" fmla="*/ 1431 w 2307"/>
              <a:gd name="T29" fmla="*/ 75 h 184"/>
              <a:gd name="T30" fmla="*/ 1532 w 2307"/>
              <a:gd name="T31" fmla="*/ 85 h 184"/>
              <a:gd name="T32" fmla="*/ 1684 w 2307"/>
              <a:gd name="T33" fmla="*/ 85 h 184"/>
              <a:gd name="T34" fmla="*/ 1542 w 2307"/>
              <a:gd name="T35" fmla="*/ 130 h 184"/>
              <a:gd name="T36" fmla="*/ 1647 w 2307"/>
              <a:gd name="T37" fmla="*/ 133 h 184"/>
              <a:gd name="T38" fmla="*/ 1557 w 2307"/>
              <a:gd name="T39" fmla="*/ 85 h 184"/>
              <a:gd name="T40" fmla="*/ 1897 w 2307"/>
              <a:gd name="T41" fmla="*/ 51 h 184"/>
              <a:gd name="T42" fmla="*/ 1841 w 2307"/>
              <a:gd name="T43" fmla="*/ 100 h 184"/>
              <a:gd name="T44" fmla="*/ 1842 w 2307"/>
              <a:gd name="T45" fmla="*/ 81 h 184"/>
              <a:gd name="T46" fmla="*/ 1809 w 2307"/>
              <a:gd name="T47" fmla="*/ 22 h 184"/>
              <a:gd name="T48" fmla="*/ 1992 w 2307"/>
              <a:gd name="T49" fmla="*/ 85 h 184"/>
              <a:gd name="T50" fmla="*/ 2074 w 2307"/>
              <a:gd name="T51" fmla="*/ 22 h 184"/>
              <a:gd name="T52" fmla="*/ 2073 w 2307"/>
              <a:gd name="T53" fmla="*/ 148 h 184"/>
              <a:gd name="T54" fmla="*/ 2307 w 2307"/>
              <a:gd name="T55" fmla="*/ 3 h 184"/>
              <a:gd name="T56" fmla="*/ 2295 w 2307"/>
              <a:gd name="T57" fmla="*/ 92 h 184"/>
              <a:gd name="T58" fmla="*/ 2206 w 2307"/>
              <a:gd name="T59" fmla="*/ 166 h 184"/>
              <a:gd name="T60" fmla="*/ 221 w 2307"/>
              <a:gd name="T61" fmla="*/ 88 h 184"/>
              <a:gd name="T62" fmla="*/ 239 w 2307"/>
              <a:gd name="T63" fmla="*/ 85 h 184"/>
              <a:gd name="T64" fmla="*/ 258 w 2307"/>
              <a:gd name="T65" fmla="*/ 61 h 184"/>
              <a:gd name="T66" fmla="*/ 232 w 2307"/>
              <a:gd name="T67" fmla="*/ 13 h 184"/>
              <a:gd name="T68" fmla="*/ 274 w 2307"/>
              <a:gd name="T69" fmla="*/ 10 h 184"/>
              <a:gd name="T70" fmla="*/ 279 w 2307"/>
              <a:gd name="T71" fmla="*/ 25 h 184"/>
              <a:gd name="T72" fmla="*/ 242 w 2307"/>
              <a:gd name="T73" fmla="*/ 38 h 184"/>
              <a:gd name="T74" fmla="*/ 284 w 2307"/>
              <a:gd name="T75" fmla="*/ 83 h 184"/>
              <a:gd name="T76" fmla="*/ 121 w 2307"/>
              <a:gd name="T77" fmla="*/ 96 h 184"/>
              <a:gd name="T78" fmla="*/ 107 w 2307"/>
              <a:gd name="T79" fmla="*/ 9 h 184"/>
              <a:gd name="T80" fmla="*/ 147 w 2307"/>
              <a:gd name="T81" fmla="*/ 10 h 184"/>
              <a:gd name="T82" fmla="*/ 180 w 2307"/>
              <a:gd name="T83" fmla="*/ 80 h 184"/>
              <a:gd name="T84" fmla="*/ 215 w 2307"/>
              <a:gd name="T85" fmla="*/ 11 h 184"/>
              <a:gd name="T86" fmla="*/ 184 w 2307"/>
              <a:gd name="T87" fmla="*/ 97 h 184"/>
              <a:gd name="T88" fmla="*/ 139 w 2307"/>
              <a:gd name="T89" fmla="*/ 92 h 184"/>
              <a:gd name="T90" fmla="*/ 56 w 2307"/>
              <a:gd name="T91" fmla="*/ 84 h 184"/>
              <a:gd name="T92" fmla="*/ 60 w 2307"/>
              <a:gd name="T93" fmla="*/ 57 h 184"/>
              <a:gd name="T94" fmla="*/ 46 w 2307"/>
              <a:gd name="T95" fmla="*/ 86 h 184"/>
              <a:gd name="T96" fmla="*/ 89 w 2307"/>
              <a:gd name="T97" fmla="*/ 92 h 184"/>
              <a:gd name="T98" fmla="*/ 70 w 2307"/>
              <a:gd name="T99" fmla="*/ 85 h 184"/>
              <a:gd name="T100" fmla="*/ 48 w 2307"/>
              <a:gd name="T101" fmla="*/ 45 h 184"/>
              <a:gd name="T102" fmla="*/ 49 w 2307"/>
              <a:gd name="T103" fmla="*/ 20 h 184"/>
              <a:gd name="T104" fmla="*/ 20 w 2307"/>
              <a:gd name="T105" fmla="*/ 23 h 184"/>
              <a:gd name="T106" fmla="*/ 52 w 2307"/>
              <a:gd name="T107" fmla="*/ 6 h 184"/>
              <a:gd name="T108" fmla="*/ 266 w 2307"/>
              <a:gd name="T109" fmla="*/ 140 h 184"/>
              <a:gd name="T110" fmla="*/ 270 w 2307"/>
              <a:gd name="T111" fmla="*/ 147 h 184"/>
              <a:gd name="T112" fmla="*/ 245 w 2307"/>
              <a:gd name="T113"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7" h="184">
                <a:moveTo>
                  <a:pt x="447" y="166"/>
                </a:moveTo>
                <a:cubicBezTo>
                  <a:pt x="447" y="3"/>
                  <a:pt x="447" y="3"/>
                  <a:pt x="447" y="3"/>
                </a:cubicBezTo>
                <a:cubicBezTo>
                  <a:pt x="506" y="3"/>
                  <a:pt x="506" y="3"/>
                  <a:pt x="506" y="3"/>
                </a:cubicBezTo>
                <a:cubicBezTo>
                  <a:pt x="522" y="3"/>
                  <a:pt x="534" y="7"/>
                  <a:pt x="544" y="16"/>
                </a:cubicBezTo>
                <a:cubicBezTo>
                  <a:pt x="553" y="25"/>
                  <a:pt x="558" y="36"/>
                  <a:pt x="558" y="51"/>
                </a:cubicBezTo>
                <a:cubicBezTo>
                  <a:pt x="558" y="62"/>
                  <a:pt x="555" y="71"/>
                  <a:pt x="549" y="79"/>
                </a:cubicBezTo>
                <a:cubicBezTo>
                  <a:pt x="543" y="87"/>
                  <a:pt x="535" y="93"/>
                  <a:pt x="524" y="96"/>
                </a:cubicBezTo>
                <a:cubicBezTo>
                  <a:pt x="567" y="166"/>
                  <a:pt x="567" y="166"/>
                  <a:pt x="567" y="166"/>
                </a:cubicBezTo>
                <a:cubicBezTo>
                  <a:pt x="541" y="166"/>
                  <a:pt x="541" y="166"/>
                  <a:pt x="541" y="166"/>
                </a:cubicBezTo>
                <a:cubicBezTo>
                  <a:pt x="501" y="100"/>
                  <a:pt x="501" y="100"/>
                  <a:pt x="501" y="100"/>
                </a:cubicBezTo>
                <a:cubicBezTo>
                  <a:pt x="470" y="100"/>
                  <a:pt x="470" y="100"/>
                  <a:pt x="470" y="100"/>
                </a:cubicBezTo>
                <a:cubicBezTo>
                  <a:pt x="470" y="166"/>
                  <a:pt x="470" y="166"/>
                  <a:pt x="470" y="166"/>
                </a:cubicBezTo>
                <a:lnTo>
                  <a:pt x="447" y="166"/>
                </a:lnTo>
                <a:close/>
                <a:moveTo>
                  <a:pt x="470" y="81"/>
                </a:moveTo>
                <a:cubicBezTo>
                  <a:pt x="503" y="81"/>
                  <a:pt x="503" y="81"/>
                  <a:pt x="503" y="81"/>
                </a:cubicBezTo>
                <a:cubicBezTo>
                  <a:pt x="513" y="81"/>
                  <a:pt x="520" y="79"/>
                  <a:pt x="526" y="74"/>
                </a:cubicBezTo>
                <a:cubicBezTo>
                  <a:pt x="531" y="69"/>
                  <a:pt x="534" y="61"/>
                  <a:pt x="534" y="51"/>
                </a:cubicBezTo>
                <a:cubicBezTo>
                  <a:pt x="534" y="42"/>
                  <a:pt x="531" y="34"/>
                  <a:pt x="526" y="29"/>
                </a:cubicBezTo>
                <a:cubicBezTo>
                  <a:pt x="521" y="25"/>
                  <a:pt x="514" y="22"/>
                  <a:pt x="504" y="22"/>
                </a:cubicBezTo>
                <a:cubicBezTo>
                  <a:pt x="470" y="22"/>
                  <a:pt x="470" y="22"/>
                  <a:pt x="470" y="22"/>
                </a:cubicBezTo>
                <a:lnTo>
                  <a:pt x="470" y="81"/>
                </a:lnTo>
                <a:close/>
                <a:moveTo>
                  <a:pt x="657" y="166"/>
                </a:moveTo>
                <a:cubicBezTo>
                  <a:pt x="657" y="3"/>
                  <a:pt x="657" y="3"/>
                  <a:pt x="657" y="3"/>
                </a:cubicBezTo>
                <a:cubicBezTo>
                  <a:pt x="758" y="3"/>
                  <a:pt x="758" y="3"/>
                  <a:pt x="758" y="3"/>
                </a:cubicBezTo>
                <a:cubicBezTo>
                  <a:pt x="758" y="22"/>
                  <a:pt x="758" y="22"/>
                  <a:pt x="758" y="22"/>
                </a:cubicBezTo>
                <a:cubicBezTo>
                  <a:pt x="681" y="22"/>
                  <a:pt x="681" y="22"/>
                  <a:pt x="681" y="22"/>
                </a:cubicBezTo>
                <a:cubicBezTo>
                  <a:pt x="681" y="72"/>
                  <a:pt x="681" y="72"/>
                  <a:pt x="681" y="72"/>
                </a:cubicBezTo>
                <a:cubicBezTo>
                  <a:pt x="746" y="72"/>
                  <a:pt x="746" y="72"/>
                  <a:pt x="746" y="72"/>
                </a:cubicBezTo>
                <a:cubicBezTo>
                  <a:pt x="746" y="92"/>
                  <a:pt x="746" y="92"/>
                  <a:pt x="746" y="92"/>
                </a:cubicBezTo>
                <a:cubicBezTo>
                  <a:pt x="681" y="92"/>
                  <a:pt x="681" y="92"/>
                  <a:pt x="681" y="92"/>
                </a:cubicBezTo>
                <a:cubicBezTo>
                  <a:pt x="681" y="146"/>
                  <a:pt x="681" y="146"/>
                  <a:pt x="681" y="146"/>
                </a:cubicBezTo>
                <a:cubicBezTo>
                  <a:pt x="758" y="146"/>
                  <a:pt x="758" y="146"/>
                  <a:pt x="758" y="146"/>
                </a:cubicBezTo>
                <a:cubicBezTo>
                  <a:pt x="758" y="166"/>
                  <a:pt x="758" y="166"/>
                  <a:pt x="758" y="166"/>
                </a:cubicBezTo>
                <a:lnTo>
                  <a:pt x="657" y="166"/>
                </a:lnTo>
                <a:close/>
                <a:moveTo>
                  <a:pt x="865" y="75"/>
                </a:moveTo>
                <a:cubicBezTo>
                  <a:pt x="860" y="75"/>
                  <a:pt x="857" y="74"/>
                  <a:pt x="854" y="71"/>
                </a:cubicBezTo>
                <a:cubicBezTo>
                  <a:pt x="851" y="68"/>
                  <a:pt x="850" y="64"/>
                  <a:pt x="850" y="60"/>
                </a:cubicBezTo>
                <a:cubicBezTo>
                  <a:pt x="850" y="55"/>
                  <a:pt x="851" y="52"/>
                  <a:pt x="854" y="49"/>
                </a:cubicBezTo>
                <a:cubicBezTo>
                  <a:pt x="857" y="46"/>
                  <a:pt x="860" y="44"/>
                  <a:pt x="865" y="44"/>
                </a:cubicBezTo>
                <a:cubicBezTo>
                  <a:pt x="870" y="44"/>
                  <a:pt x="873" y="46"/>
                  <a:pt x="876" y="49"/>
                </a:cubicBezTo>
                <a:cubicBezTo>
                  <a:pt x="879" y="52"/>
                  <a:pt x="880" y="55"/>
                  <a:pt x="880" y="60"/>
                </a:cubicBezTo>
                <a:cubicBezTo>
                  <a:pt x="880" y="64"/>
                  <a:pt x="879" y="68"/>
                  <a:pt x="876" y="71"/>
                </a:cubicBezTo>
                <a:cubicBezTo>
                  <a:pt x="873" y="74"/>
                  <a:pt x="870" y="75"/>
                  <a:pt x="865" y="75"/>
                </a:cubicBezTo>
                <a:close/>
                <a:moveTo>
                  <a:pt x="865" y="168"/>
                </a:moveTo>
                <a:cubicBezTo>
                  <a:pt x="860" y="168"/>
                  <a:pt x="857" y="167"/>
                  <a:pt x="854" y="164"/>
                </a:cubicBezTo>
                <a:cubicBezTo>
                  <a:pt x="851" y="161"/>
                  <a:pt x="850" y="157"/>
                  <a:pt x="850" y="153"/>
                </a:cubicBezTo>
                <a:cubicBezTo>
                  <a:pt x="850" y="148"/>
                  <a:pt x="851" y="144"/>
                  <a:pt x="854" y="141"/>
                </a:cubicBezTo>
                <a:cubicBezTo>
                  <a:pt x="857" y="139"/>
                  <a:pt x="860" y="137"/>
                  <a:pt x="865" y="137"/>
                </a:cubicBezTo>
                <a:cubicBezTo>
                  <a:pt x="870" y="137"/>
                  <a:pt x="873" y="139"/>
                  <a:pt x="876" y="141"/>
                </a:cubicBezTo>
                <a:cubicBezTo>
                  <a:pt x="879" y="144"/>
                  <a:pt x="880" y="148"/>
                  <a:pt x="880" y="153"/>
                </a:cubicBezTo>
                <a:cubicBezTo>
                  <a:pt x="880" y="157"/>
                  <a:pt x="879" y="161"/>
                  <a:pt x="876" y="164"/>
                </a:cubicBezTo>
                <a:cubicBezTo>
                  <a:pt x="873" y="167"/>
                  <a:pt x="870" y="168"/>
                  <a:pt x="865" y="168"/>
                </a:cubicBezTo>
                <a:close/>
                <a:moveTo>
                  <a:pt x="982" y="166"/>
                </a:moveTo>
                <a:cubicBezTo>
                  <a:pt x="982" y="3"/>
                  <a:pt x="982" y="3"/>
                  <a:pt x="982" y="3"/>
                </a:cubicBezTo>
                <a:cubicBezTo>
                  <a:pt x="1006" y="3"/>
                  <a:pt x="1006" y="3"/>
                  <a:pt x="1006" y="3"/>
                </a:cubicBezTo>
                <a:cubicBezTo>
                  <a:pt x="1006" y="166"/>
                  <a:pt x="1006" y="166"/>
                  <a:pt x="1006" y="166"/>
                </a:cubicBezTo>
                <a:lnTo>
                  <a:pt x="982" y="166"/>
                </a:lnTo>
                <a:close/>
                <a:moveTo>
                  <a:pt x="1135" y="36"/>
                </a:moveTo>
                <a:cubicBezTo>
                  <a:pt x="1135" y="166"/>
                  <a:pt x="1135" y="166"/>
                  <a:pt x="1135" y="166"/>
                </a:cubicBezTo>
                <a:cubicBezTo>
                  <a:pt x="1113" y="166"/>
                  <a:pt x="1113" y="166"/>
                  <a:pt x="1113" y="166"/>
                </a:cubicBezTo>
                <a:cubicBezTo>
                  <a:pt x="1113" y="3"/>
                  <a:pt x="1113" y="3"/>
                  <a:pt x="1113" y="3"/>
                </a:cubicBezTo>
                <a:cubicBezTo>
                  <a:pt x="1139" y="3"/>
                  <a:pt x="1139" y="3"/>
                  <a:pt x="1139" y="3"/>
                </a:cubicBezTo>
                <a:cubicBezTo>
                  <a:pt x="1219" y="133"/>
                  <a:pt x="1219" y="133"/>
                  <a:pt x="1219" y="133"/>
                </a:cubicBezTo>
                <a:cubicBezTo>
                  <a:pt x="1219" y="3"/>
                  <a:pt x="1219" y="3"/>
                  <a:pt x="1219" y="3"/>
                </a:cubicBezTo>
                <a:cubicBezTo>
                  <a:pt x="1241" y="3"/>
                  <a:pt x="1241" y="3"/>
                  <a:pt x="1241" y="3"/>
                </a:cubicBezTo>
                <a:cubicBezTo>
                  <a:pt x="1241" y="166"/>
                  <a:pt x="1241" y="166"/>
                  <a:pt x="1241" y="166"/>
                </a:cubicBezTo>
                <a:cubicBezTo>
                  <a:pt x="1215" y="166"/>
                  <a:pt x="1215" y="166"/>
                  <a:pt x="1215" y="166"/>
                </a:cubicBezTo>
                <a:lnTo>
                  <a:pt x="1135" y="36"/>
                </a:lnTo>
                <a:close/>
                <a:moveTo>
                  <a:pt x="1347" y="166"/>
                </a:moveTo>
                <a:cubicBezTo>
                  <a:pt x="1347" y="3"/>
                  <a:pt x="1347" y="3"/>
                  <a:pt x="1347" y="3"/>
                </a:cubicBezTo>
                <a:cubicBezTo>
                  <a:pt x="1443" y="3"/>
                  <a:pt x="1443" y="3"/>
                  <a:pt x="1443" y="3"/>
                </a:cubicBezTo>
                <a:cubicBezTo>
                  <a:pt x="1443" y="22"/>
                  <a:pt x="1443" y="22"/>
                  <a:pt x="1443" y="22"/>
                </a:cubicBezTo>
                <a:cubicBezTo>
                  <a:pt x="1371" y="22"/>
                  <a:pt x="1371" y="22"/>
                  <a:pt x="1371" y="22"/>
                </a:cubicBezTo>
                <a:cubicBezTo>
                  <a:pt x="1371" y="75"/>
                  <a:pt x="1371" y="75"/>
                  <a:pt x="1371" y="75"/>
                </a:cubicBezTo>
                <a:cubicBezTo>
                  <a:pt x="1431" y="75"/>
                  <a:pt x="1431" y="75"/>
                  <a:pt x="1431" y="75"/>
                </a:cubicBezTo>
                <a:cubicBezTo>
                  <a:pt x="1431" y="94"/>
                  <a:pt x="1431" y="94"/>
                  <a:pt x="1431" y="94"/>
                </a:cubicBezTo>
                <a:cubicBezTo>
                  <a:pt x="1371" y="94"/>
                  <a:pt x="1371" y="94"/>
                  <a:pt x="1371" y="94"/>
                </a:cubicBezTo>
                <a:cubicBezTo>
                  <a:pt x="1371" y="166"/>
                  <a:pt x="1371" y="166"/>
                  <a:pt x="1371" y="166"/>
                </a:cubicBezTo>
                <a:lnTo>
                  <a:pt x="1347" y="166"/>
                </a:lnTo>
                <a:close/>
                <a:moveTo>
                  <a:pt x="1532" y="85"/>
                </a:moveTo>
                <a:cubicBezTo>
                  <a:pt x="1532" y="67"/>
                  <a:pt x="1535" y="52"/>
                  <a:pt x="1541" y="39"/>
                </a:cubicBezTo>
                <a:cubicBezTo>
                  <a:pt x="1547" y="27"/>
                  <a:pt x="1556" y="17"/>
                  <a:pt x="1567" y="10"/>
                </a:cubicBezTo>
                <a:cubicBezTo>
                  <a:pt x="1579" y="3"/>
                  <a:pt x="1592" y="0"/>
                  <a:pt x="1608" y="0"/>
                </a:cubicBezTo>
                <a:cubicBezTo>
                  <a:pt x="1632" y="0"/>
                  <a:pt x="1651" y="7"/>
                  <a:pt x="1664" y="22"/>
                </a:cubicBezTo>
                <a:cubicBezTo>
                  <a:pt x="1678" y="37"/>
                  <a:pt x="1684" y="58"/>
                  <a:pt x="1684" y="85"/>
                </a:cubicBezTo>
                <a:cubicBezTo>
                  <a:pt x="1684" y="102"/>
                  <a:pt x="1681" y="117"/>
                  <a:pt x="1675" y="130"/>
                </a:cubicBezTo>
                <a:cubicBezTo>
                  <a:pt x="1670" y="142"/>
                  <a:pt x="1661" y="152"/>
                  <a:pt x="1649" y="159"/>
                </a:cubicBezTo>
                <a:cubicBezTo>
                  <a:pt x="1638" y="166"/>
                  <a:pt x="1624" y="170"/>
                  <a:pt x="1608" y="170"/>
                </a:cubicBezTo>
                <a:cubicBezTo>
                  <a:pt x="1593" y="170"/>
                  <a:pt x="1579" y="166"/>
                  <a:pt x="1568" y="160"/>
                </a:cubicBezTo>
                <a:cubicBezTo>
                  <a:pt x="1557" y="153"/>
                  <a:pt x="1548" y="143"/>
                  <a:pt x="1542" y="130"/>
                </a:cubicBezTo>
                <a:cubicBezTo>
                  <a:pt x="1535" y="118"/>
                  <a:pt x="1532" y="102"/>
                  <a:pt x="1532" y="85"/>
                </a:cubicBezTo>
                <a:close/>
                <a:moveTo>
                  <a:pt x="1557" y="85"/>
                </a:moveTo>
                <a:cubicBezTo>
                  <a:pt x="1557" y="106"/>
                  <a:pt x="1561" y="122"/>
                  <a:pt x="1570" y="133"/>
                </a:cubicBezTo>
                <a:cubicBezTo>
                  <a:pt x="1579" y="144"/>
                  <a:pt x="1592" y="149"/>
                  <a:pt x="1608" y="149"/>
                </a:cubicBezTo>
                <a:cubicBezTo>
                  <a:pt x="1625" y="149"/>
                  <a:pt x="1638" y="144"/>
                  <a:pt x="1647" y="133"/>
                </a:cubicBezTo>
                <a:cubicBezTo>
                  <a:pt x="1655" y="122"/>
                  <a:pt x="1660" y="106"/>
                  <a:pt x="1660" y="85"/>
                </a:cubicBezTo>
                <a:cubicBezTo>
                  <a:pt x="1660" y="63"/>
                  <a:pt x="1655" y="47"/>
                  <a:pt x="1647" y="36"/>
                </a:cubicBezTo>
                <a:cubicBezTo>
                  <a:pt x="1638" y="25"/>
                  <a:pt x="1625" y="20"/>
                  <a:pt x="1608" y="20"/>
                </a:cubicBezTo>
                <a:cubicBezTo>
                  <a:pt x="1592" y="20"/>
                  <a:pt x="1579" y="25"/>
                  <a:pt x="1570" y="36"/>
                </a:cubicBezTo>
                <a:cubicBezTo>
                  <a:pt x="1561" y="47"/>
                  <a:pt x="1557" y="63"/>
                  <a:pt x="1557" y="85"/>
                </a:cubicBezTo>
                <a:close/>
                <a:moveTo>
                  <a:pt x="1786" y="166"/>
                </a:moveTo>
                <a:cubicBezTo>
                  <a:pt x="1786" y="3"/>
                  <a:pt x="1786" y="3"/>
                  <a:pt x="1786" y="3"/>
                </a:cubicBezTo>
                <a:cubicBezTo>
                  <a:pt x="1845" y="3"/>
                  <a:pt x="1845" y="3"/>
                  <a:pt x="1845" y="3"/>
                </a:cubicBezTo>
                <a:cubicBezTo>
                  <a:pt x="1861" y="3"/>
                  <a:pt x="1874" y="7"/>
                  <a:pt x="1883" y="16"/>
                </a:cubicBezTo>
                <a:cubicBezTo>
                  <a:pt x="1892" y="25"/>
                  <a:pt x="1897" y="36"/>
                  <a:pt x="1897" y="51"/>
                </a:cubicBezTo>
                <a:cubicBezTo>
                  <a:pt x="1897" y="62"/>
                  <a:pt x="1894" y="71"/>
                  <a:pt x="1888" y="79"/>
                </a:cubicBezTo>
                <a:cubicBezTo>
                  <a:pt x="1883" y="87"/>
                  <a:pt x="1874" y="93"/>
                  <a:pt x="1864" y="96"/>
                </a:cubicBezTo>
                <a:cubicBezTo>
                  <a:pt x="1907" y="166"/>
                  <a:pt x="1907" y="166"/>
                  <a:pt x="1907" y="166"/>
                </a:cubicBezTo>
                <a:cubicBezTo>
                  <a:pt x="1881" y="166"/>
                  <a:pt x="1881" y="166"/>
                  <a:pt x="1881" y="166"/>
                </a:cubicBezTo>
                <a:cubicBezTo>
                  <a:pt x="1841" y="100"/>
                  <a:pt x="1841" y="100"/>
                  <a:pt x="1841" y="100"/>
                </a:cubicBezTo>
                <a:cubicBezTo>
                  <a:pt x="1809" y="100"/>
                  <a:pt x="1809" y="100"/>
                  <a:pt x="1809" y="100"/>
                </a:cubicBezTo>
                <a:cubicBezTo>
                  <a:pt x="1809" y="166"/>
                  <a:pt x="1809" y="166"/>
                  <a:pt x="1809" y="166"/>
                </a:cubicBezTo>
                <a:lnTo>
                  <a:pt x="1786" y="166"/>
                </a:lnTo>
                <a:close/>
                <a:moveTo>
                  <a:pt x="1809" y="81"/>
                </a:moveTo>
                <a:cubicBezTo>
                  <a:pt x="1842" y="81"/>
                  <a:pt x="1842" y="81"/>
                  <a:pt x="1842" y="81"/>
                </a:cubicBezTo>
                <a:cubicBezTo>
                  <a:pt x="1852" y="81"/>
                  <a:pt x="1860" y="79"/>
                  <a:pt x="1865" y="74"/>
                </a:cubicBezTo>
                <a:cubicBezTo>
                  <a:pt x="1870" y="69"/>
                  <a:pt x="1873" y="61"/>
                  <a:pt x="1873" y="51"/>
                </a:cubicBezTo>
                <a:cubicBezTo>
                  <a:pt x="1873" y="42"/>
                  <a:pt x="1871" y="34"/>
                  <a:pt x="1866" y="29"/>
                </a:cubicBezTo>
                <a:cubicBezTo>
                  <a:pt x="1861" y="25"/>
                  <a:pt x="1853" y="22"/>
                  <a:pt x="1843" y="22"/>
                </a:cubicBezTo>
                <a:cubicBezTo>
                  <a:pt x="1809" y="22"/>
                  <a:pt x="1809" y="22"/>
                  <a:pt x="1809" y="22"/>
                </a:cubicBezTo>
                <a:lnTo>
                  <a:pt x="1809" y="81"/>
                </a:lnTo>
                <a:close/>
                <a:moveTo>
                  <a:pt x="2111" y="161"/>
                </a:moveTo>
                <a:cubicBezTo>
                  <a:pt x="2098" y="166"/>
                  <a:pt x="2085" y="168"/>
                  <a:pt x="2070" y="168"/>
                </a:cubicBezTo>
                <a:cubicBezTo>
                  <a:pt x="2044" y="168"/>
                  <a:pt x="2025" y="161"/>
                  <a:pt x="2012" y="147"/>
                </a:cubicBezTo>
                <a:cubicBezTo>
                  <a:pt x="1999" y="133"/>
                  <a:pt x="1992" y="112"/>
                  <a:pt x="1992" y="85"/>
                </a:cubicBezTo>
                <a:cubicBezTo>
                  <a:pt x="1992" y="58"/>
                  <a:pt x="1999" y="37"/>
                  <a:pt x="2012" y="23"/>
                </a:cubicBezTo>
                <a:cubicBezTo>
                  <a:pt x="2026" y="8"/>
                  <a:pt x="2046" y="1"/>
                  <a:pt x="2071" y="1"/>
                </a:cubicBezTo>
                <a:cubicBezTo>
                  <a:pt x="2085" y="1"/>
                  <a:pt x="2097" y="3"/>
                  <a:pt x="2109" y="7"/>
                </a:cubicBezTo>
                <a:cubicBezTo>
                  <a:pt x="2109" y="27"/>
                  <a:pt x="2109" y="27"/>
                  <a:pt x="2109" y="27"/>
                </a:cubicBezTo>
                <a:cubicBezTo>
                  <a:pt x="2095" y="23"/>
                  <a:pt x="2083" y="22"/>
                  <a:pt x="2074" y="22"/>
                </a:cubicBezTo>
                <a:cubicBezTo>
                  <a:pt x="2054" y="22"/>
                  <a:pt x="2040" y="26"/>
                  <a:pt x="2031" y="36"/>
                </a:cubicBezTo>
                <a:cubicBezTo>
                  <a:pt x="2022" y="46"/>
                  <a:pt x="2017" y="61"/>
                  <a:pt x="2017" y="82"/>
                </a:cubicBezTo>
                <a:cubicBezTo>
                  <a:pt x="2017" y="88"/>
                  <a:pt x="2017" y="88"/>
                  <a:pt x="2017" y="88"/>
                </a:cubicBezTo>
                <a:cubicBezTo>
                  <a:pt x="2017" y="108"/>
                  <a:pt x="2022" y="123"/>
                  <a:pt x="2031" y="133"/>
                </a:cubicBezTo>
                <a:cubicBezTo>
                  <a:pt x="2039" y="143"/>
                  <a:pt x="2053" y="148"/>
                  <a:pt x="2073" y="148"/>
                </a:cubicBezTo>
                <a:cubicBezTo>
                  <a:pt x="2083" y="148"/>
                  <a:pt x="2095" y="146"/>
                  <a:pt x="2111" y="142"/>
                </a:cubicBezTo>
                <a:lnTo>
                  <a:pt x="2111" y="161"/>
                </a:lnTo>
                <a:close/>
                <a:moveTo>
                  <a:pt x="2206" y="166"/>
                </a:moveTo>
                <a:cubicBezTo>
                  <a:pt x="2206" y="3"/>
                  <a:pt x="2206" y="3"/>
                  <a:pt x="2206" y="3"/>
                </a:cubicBezTo>
                <a:cubicBezTo>
                  <a:pt x="2307" y="3"/>
                  <a:pt x="2307" y="3"/>
                  <a:pt x="2307" y="3"/>
                </a:cubicBezTo>
                <a:cubicBezTo>
                  <a:pt x="2307" y="22"/>
                  <a:pt x="2307" y="22"/>
                  <a:pt x="2307" y="22"/>
                </a:cubicBezTo>
                <a:cubicBezTo>
                  <a:pt x="2230" y="22"/>
                  <a:pt x="2230" y="22"/>
                  <a:pt x="2230" y="22"/>
                </a:cubicBezTo>
                <a:cubicBezTo>
                  <a:pt x="2230" y="72"/>
                  <a:pt x="2230" y="72"/>
                  <a:pt x="2230" y="72"/>
                </a:cubicBezTo>
                <a:cubicBezTo>
                  <a:pt x="2295" y="72"/>
                  <a:pt x="2295" y="72"/>
                  <a:pt x="2295" y="72"/>
                </a:cubicBezTo>
                <a:cubicBezTo>
                  <a:pt x="2295" y="92"/>
                  <a:pt x="2295" y="92"/>
                  <a:pt x="2295" y="92"/>
                </a:cubicBezTo>
                <a:cubicBezTo>
                  <a:pt x="2230" y="92"/>
                  <a:pt x="2230" y="92"/>
                  <a:pt x="2230" y="92"/>
                </a:cubicBezTo>
                <a:cubicBezTo>
                  <a:pt x="2230" y="146"/>
                  <a:pt x="2230" y="146"/>
                  <a:pt x="2230" y="146"/>
                </a:cubicBezTo>
                <a:cubicBezTo>
                  <a:pt x="2307" y="146"/>
                  <a:pt x="2307" y="146"/>
                  <a:pt x="2307" y="146"/>
                </a:cubicBezTo>
                <a:cubicBezTo>
                  <a:pt x="2307" y="166"/>
                  <a:pt x="2307" y="166"/>
                  <a:pt x="2307" y="166"/>
                </a:cubicBezTo>
                <a:lnTo>
                  <a:pt x="2206" y="166"/>
                </a:lnTo>
                <a:close/>
                <a:moveTo>
                  <a:pt x="252" y="99"/>
                </a:moveTo>
                <a:cubicBezTo>
                  <a:pt x="247" y="99"/>
                  <a:pt x="241" y="99"/>
                  <a:pt x="237" y="97"/>
                </a:cubicBezTo>
                <a:cubicBezTo>
                  <a:pt x="232" y="96"/>
                  <a:pt x="228" y="95"/>
                  <a:pt x="225" y="94"/>
                </a:cubicBezTo>
                <a:cubicBezTo>
                  <a:pt x="223" y="93"/>
                  <a:pt x="222" y="92"/>
                  <a:pt x="222" y="91"/>
                </a:cubicBezTo>
                <a:cubicBezTo>
                  <a:pt x="222" y="90"/>
                  <a:pt x="221" y="89"/>
                  <a:pt x="221" y="88"/>
                </a:cubicBezTo>
                <a:cubicBezTo>
                  <a:pt x="221" y="83"/>
                  <a:pt x="221" y="83"/>
                  <a:pt x="221" y="83"/>
                </a:cubicBezTo>
                <a:cubicBezTo>
                  <a:pt x="221" y="81"/>
                  <a:pt x="222" y="80"/>
                  <a:pt x="224" y="80"/>
                </a:cubicBezTo>
                <a:cubicBezTo>
                  <a:pt x="224" y="80"/>
                  <a:pt x="225" y="80"/>
                  <a:pt x="226" y="80"/>
                </a:cubicBezTo>
                <a:cubicBezTo>
                  <a:pt x="226" y="80"/>
                  <a:pt x="227" y="81"/>
                  <a:pt x="228" y="81"/>
                </a:cubicBezTo>
                <a:cubicBezTo>
                  <a:pt x="231" y="83"/>
                  <a:pt x="235" y="84"/>
                  <a:pt x="239" y="85"/>
                </a:cubicBezTo>
                <a:cubicBezTo>
                  <a:pt x="243" y="86"/>
                  <a:pt x="247" y="86"/>
                  <a:pt x="251" y="86"/>
                </a:cubicBezTo>
                <a:cubicBezTo>
                  <a:pt x="257" y="86"/>
                  <a:pt x="262" y="85"/>
                  <a:pt x="265" y="83"/>
                </a:cubicBezTo>
                <a:cubicBezTo>
                  <a:pt x="268" y="80"/>
                  <a:pt x="270" y="77"/>
                  <a:pt x="270" y="73"/>
                </a:cubicBezTo>
                <a:cubicBezTo>
                  <a:pt x="270" y="71"/>
                  <a:pt x="269" y="68"/>
                  <a:pt x="268" y="66"/>
                </a:cubicBezTo>
                <a:cubicBezTo>
                  <a:pt x="266" y="65"/>
                  <a:pt x="262" y="63"/>
                  <a:pt x="258" y="61"/>
                </a:cubicBezTo>
                <a:cubicBezTo>
                  <a:pt x="243" y="57"/>
                  <a:pt x="243" y="57"/>
                  <a:pt x="243" y="57"/>
                </a:cubicBezTo>
                <a:cubicBezTo>
                  <a:pt x="236" y="54"/>
                  <a:pt x="231" y="51"/>
                  <a:pt x="227" y="47"/>
                </a:cubicBezTo>
                <a:cubicBezTo>
                  <a:pt x="224" y="42"/>
                  <a:pt x="223" y="38"/>
                  <a:pt x="223" y="32"/>
                </a:cubicBezTo>
                <a:cubicBezTo>
                  <a:pt x="223" y="28"/>
                  <a:pt x="223" y="25"/>
                  <a:pt x="225" y="21"/>
                </a:cubicBezTo>
                <a:cubicBezTo>
                  <a:pt x="227" y="18"/>
                  <a:pt x="229" y="16"/>
                  <a:pt x="232" y="13"/>
                </a:cubicBezTo>
                <a:cubicBezTo>
                  <a:pt x="235" y="11"/>
                  <a:pt x="239" y="9"/>
                  <a:pt x="243" y="8"/>
                </a:cubicBezTo>
                <a:cubicBezTo>
                  <a:pt x="246" y="7"/>
                  <a:pt x="251" y="6"/>
                  <a:pt x="255" y="6"/>
                </a:cubicBezTo>
                <a:cubicBezTo>
                  <a:pt x="257" y="6"/>
                  <a:pt x="259" y="7"/>
                  <a:pt x="262" y="7"/>
                </a:cubicBezTo>
                <a:cubicBezTo>
                  <a:pt x="264" y="7"/>
                  <a:pt x="266" y="8"/>
                  <a:pt x="268" y="8"/>
                </a:cubicBezTo>
                <a:cubicBezTo>
                  <a:pt x="270" y="8"/>
                  <a:pt x="272" y="9"/>
                  <a:pt x="274" y="10"/>
                </a:cubicBezTo>
                <a:cubicBezTo>
                  <a:pt x="275" y="10"/>
                  <a:pt x="277" y="11"/>
                  <a:pt x="278" y="11"/>
                </a:cubicBezTo>
                <a:cubicBezTo>
                  <a:pt x="279" y="12"/>
                  <a:pt x="280" y="13"/>
                  <a:pt x="281" y="14"/>
                </a:cubicBezTo>
                <a:cubicBezTo>
                  <a:pt x="281" y="15"/>
                  <a:pt x="282" y="16"/>
                  <a:pt x="282" y="17"/>
                </a:cubicBezTo>
                <a:cubicBezTo>
                  <a:pt x="282" y="22"/>
                  <a:pt x="282" y="22"/>
                  <a:pt x="282" y="22"/>
                </a:cubicBezTo>
                <a:cubicBezTo>
                  <a:pt x="282" y="24"/>
                  <a:pt x="281" y="25"/>
                  <a:pt x="279" y="25"/>
                </a:cubicBezTo>
                <a:cubicBezTo>
                  <a:pt x="279" y="25"/>
                  <a:pt x="277" y="24"/>
                  <a:pt x="276" y="24"/>
                </a:cubicBezTo>
                <a:cubicBezTo>
                  <a:pt x="270" y="21"/>
                  <a:pt x="264" y="20"/>
                  <a:pt x="257" y="20"/>
                </a:cubicBezTo>
                <a:cubicBezTo>
                  <a:pt x="251" y="20"/>
                  <a:pt x="247" y="21"/>
                  <a:pt x="243" y="23"/>
                </a:cubicBezTo>
                <a:cubicBezTo>
                  <a:pt x="240" y="24"/>
                  <a:pt x="239" y="27"/>
                  <a:pt x="239" y="31"/>
                </a:cubicBezTo>
                <a:cubicBezTo>
                  <a:pt x="239" y="34"/>
                  <a:pt x="240" y="36"/>
                  <a:pt x="242" y="38"/>
                </a:cubicBezTo>
                <a:cubicBezTo>
                  <a:pt x="244" y="40"/>
                  <a:pt x="247" y="42"/>
                  <a:pt x="253" y="44"/>
                </a:cubicBezTo>
                <a:cubicBezTo>
                  <a:pt x="267" y="48"/>
                  <a:pt x="267" y="48"/>
                  <a:pt x="267" y="48"/>
                </a:cubicBezTo>
                <a:cubicBezTo>
                  <a:pt x="274" y="51"/>
                  <a:pt x="279" y="54"/>
                  <a:pt x="282" y="58"/>
                </a:cubicBezTo>
                <a:cubicBezTo>
                  <a:pt x="285" y="62"/>
                  <a:pt x="286" y="66"/>
                  <a:pt x="286" y="72"/>
                </a:cubicBezTo>
                <a:cubicBezTo>
                  <a:pt x="286" y="76"/>
                  <a:pt x="286" y="80"/>
                  <a:pt x="284" y="83"/>
                </a:cubicBezTo>
                <a:cubicBezTo>
                  <a:pt x="282" y="86"/>
                  <a:pt x="280" y="89"/>
                  <a:pt x="277" y="92"/>
                </a:cubicBezTo>
                <a:cubicBezTo>
                  <a:pt x="274" y="94"/>
                  <a:pt x="270" y="96"/>
                  <a:pt x="266" y="97"/>
                </a:cubicBezTo>
                <a:cubicBezTo>
                  <a:pt x="261" y="99"/>
                  <a:pt x="257" y="99"/>
                  <a:pt x="252" y="99"/>
                </a:cubicBezTo>
                <a:moveTo>
                  <a:pt x="125" y="97"/>
                </a:moveTo>
                <a:cubicBezTo>
                  <a:pt x="123" y="97"/>
                  <a:pt x="122" y="96"/>
                  <a:pt x="121" y="96"/>
                </a:cubicBezTo>
                <a:cubicBezTo>
                  <a:pt x="120" y="95"/>
                  <a:pt x="120" y="94"/>
                  <a:pt x="119" y="92"/>
                </a:cubicBezTo>
                <a:cubicBezTo>
                  <a:pt x="96" y="15"/>
                  <a:pt x="96" y="15"/>
                  <a:pt x="96" y="15"/>
                </a:cubicBezTo>
                <a:cubicBezTo>
                  <a:pt x="95" y="13"/>
                  <a:pt x="95" y="12"/>
                  <a:pt x="95" y="11"/>
                </a:cubicBezTo>
                <a:cubicBezTo>
                  <a:pt x="95" y="10"/>
                  <a:pt x="96" y="9"/>
                  <a:pt x="97" y="9"/>
                </a:cubicBezTo>
                <a:cubicBezTo>
                  <a:pt x="107" y="9"/>
                  <a:pt x="107" y="9"/>
                  <a:pt x="107" y="9"/>
                </a:cubicBezTo>
                <a:cubicBezTo>
                  <a:pt x="109" y="9"/>
                  <a:pt x="110" y="9"/>
                  <a:pt x="111" y="10"/>
                </a:cubicBezTo>
                <a:cubicBezTo>
                  <a:pt x="112" y="11"/>
                  <a:pt x="112" y="12"/>
                  <a:pt x="113" y="14"/>
                </a:cubicBezTo>
                <a:cubicBezTo>
                  <a:pt x="130" y="79"/>
                  <a:pt x="130" y="79"/>
                  <a:pt x="130" y="79"/>
                </a:cubicBezTo>
                <a:cubicBezTo>
                  <a:pt x="145" y="14"/>
                  <a:pt x="145" y="14"/>
                  <a:pt x="145" y="14"/>
                </a:cubicBezTo>
                <a:cubicBezTo>
                  <a:pt x="145" y="12"/>
                  <a:pt x="146" y="11"/>
                  <a:pt x="147" y="10"/>
                </a:cubicBezTo>
                <a:cubicBezTo>
                  <a:pt x="148" y="9"/>
                  <a:pt x="149" y="9"/>
                  <a:pt x="151" y="9"/>
                </a:cubicBezTo>
                <a:cubicBezTo>
                  <a:pt x="159" y="9"/>
                  <a:pt x="159" y="9"/>
                  <a:pt x="159" y="9"/>
                </a:cubicBezTo>
                <a:cubicBezTo>
                  <a:pt x="161" y="9"/>
                  <a:pt x="162" y="9"/>
                  <a:pt x="163" y="10"/>
                </a:cubicBezTo>
                <a:cubicBezTo>
                  <a:pt x="164" y="11"/>
                  <a:pt x="164" y="12"/>
                  <a:pt x="165" y="14"/>
                </a:cubicBezTo>
                <a:cubicBezTo>
                  <a:pt x="180" y="80"/>
                  <a:pt x="180" y="80"/>
                  <a:pt x="180" y="80"/>
                </a:cubicBezTo>
                <a:cubicBezTo>
                  <a:pt x="197" y="14"/>
                  <a:pt x="197" y="14"/>
                  <a:pt x="197" y="14"/>
                </a:cubicBezTo>
                <a:cubicBezTo>
                  <a:pt x="198" y="12"/>
                  <a:pt x="199" y="11"/>
                  <a:pt x="199" y="10"/>
                </a:cubicBezTo>
                <a:cubicBezTo>
                  <a:pt x="200" y="9"/>
                  <a:pt x="201" y="9"/>
                  <a:pt x="203" y="9"/>
                </a:cubicBezTo>
                <a:cubicBezTo>
                  <a:pt x="212" y="9"/>
                  <a:pt x="212" y="9"/>
                  <a:pt x="212" y="9"/>
                </a:cubicBezTo>
                <a:cubicBezTo>
                  <a:pt x="214" y="9"/>
                  <a:pt x="215" y="10"/>
                  <a:pt x="215" y="11"/>
                </a:cubicBezTo>
                <a:cubicBezTo>
                  <a:pt x="215" y="12"/>
                  <a:pt x="215" y="12"/>
                  <a:pt x="215" y="13"/>
                </a:cubicBezTo>
                <a:cubicBezTo>
                  <a:pt x="214" y="14"/>
                  <a:pt x="214" y="14"/>
                  <a:pt x="214" y="15"/>
                </a:cubicBezTo>
                <a:cubicBezTo>
                  <a:pt x="190" y="92"/>
                  <a:pt x="190" y="92"/>
                  <a:pt x="190" y="92"/>
                </a:cubicBezTo>
                <a:cubicBezTo>
                  <a:pt x="189" y="94"/>
                  <a:pt x="189" y="95"/>
                  <a:pt x="188" y="96"/>
                </a:cubicBezTo>
                <a:cubicBezTo>
                  <a:pt x="187" y="96"/>
                  <a:pt x="186" y="97"/>
                  <a:pt x="184" y="97"/>
                </a:cubicBezTo>
                <a:cubicBezTo>
                  <a:pt x="176" y="97"/>
                  <a:pt x="176" y="97"/>
                  <a:pt x="176" y="97"/>
                </a:cubicBezTo>
                <a:cubicBezTo>
                  <a:pt x="174" y="97"/>
                  <a:pt x="173" y="96"/>
                  <a:pt x="172" y="96"/>
                </a:cubicBezTo>
                <a:cubicBezTo>
                  <a:pt x="171" y="95"/>
                  <a:pt x="170" y="94"/>
                  <a:pt x="170" y="92"/>
                </a:cubicBezTo>
                <a:cubicBezTo>
                  <a:pt x="154" y="28"/>
                  <a:pt x="154" y="28"/>
                  <a:pt x="154" y="28"/>
                </a:cubicBezTo>
                <a:cubicBezTo>
                  <a:pt x="139" y="92"/>
                  <a:pt x="139" y="92"/>
                  <a:pt x="139" y="92"/>
                </a:cubicBezTo>
                <a:cubicBezTo>
                  <a:pt x="139" y="94"/>
                  <a:pt x="138" y="95"/>
                  <a:pt x="137" y="96"/>
                </a:cubicBezTo>
                <a:cubicBezTo>
                  <a:pt x="137" y="96"/>
                  <a:pt x="135" y="97"/>
                  <a:pt x="133" y="97"/>
                </a:cubicBezTo>
                <a:lnTo>
                  <a:pt x="125" y="97"/>
                </a:lnTo>
                <a:close/>
                <a:moveTo>
                  <a:pt x="46" y="86"/>
                </a:moveTo>
                <a:cubicBezTo>
                  <a:pt x="49" y="86"/>
                  <a:pt x="52" y="85"/>
                  <a:pt x="56" y="84"/>
                </a:cubicBezTo>
                <a:cubicBezTo>
                  <a:pt x="59" y="83"/>
                  <a:pt x="62" y="81"/>
                  <a:pt x="65" y="78"/>
                </a:cubicBezTo>
                <a:cubicBezTo>
                  <a:pt x="67" y="76"/>
                  <a:pt x="68" y="74"/>
                  <a:pt x="68" y="71"/>
                </a:cubicBezTo>
                <a:cubicBezTo>
                  <a:pt x="69" y="69"/>
                  <a:pt x="69" y="66"/>
                  <a:pt x="69" y="63"/>
                </a:cubicBezTo>
                <a:cubicBezTo>
                  <a:pt x="69" y="59"/>
                  <a:pt x="69" y="59"/>
                  <a:pt x="69" y="59"/>
                </a:cubicBezTo>
                <a:cubicBezTo>
                  <a:pt x="67" y="58"/>
                  <a:pt x="64" y="58"/>
                  <a:pt x="60" y="57"/>
                </a:cubicBezTo>
                <a:cubicBezTo>
                  <a:pt x="57" y="57"/>
                  <a:pt x="54" y="57"/>
                  <a:pt x="51" y="57"/>
                </a:cubicBezTo>
                <a:cubicBezTo>
                  <a:pt x="45" y="57"/>
                  <a:pt x="40" y="58"/>
                  <a:pt x="36" y="61"/>
                </a:cubicBezTo>
                <a:cubicBezTo>
                  <a:pt x="33" y="63"/>
                  <a:pt x="32" y="67"/>
                  <a:pt x="32" y="72"/>
                </a:cubicBezTo>
                <a:cubicBezTo>
                  <a:pt x="32" y="77"/>
                  <a:pt x="33" y="80"/>
                  <a:pt x="35" y="82"/>
                </a:cubicBezTo>
                <a:cubicBezTo>
                  <a:pt x="38" y="85"/>
                  <a:pt x="41" y="86"/>
                  <a:pt x="46" y="86"/>
                </a:cubicBezTo>
                <a:moveTo>
                  <a:pt x="86" y="71"/>
                </a:moveTo>
                <a:cubicBezTo>
                  <a:pt x="86" y="75"/>
                  <a:pt x="86" y="78"/>
                  <a:pt x="87" y="80"/>
                </a:cubicBezTo>
                <a:cubicBezTo>
                  <a:pt x="88" y="82"/>
                  <a:pt x="89" y="84"/>
                  <a:pt x="90" y="87"/>
                </a:cubicBezTo>
                <a:cubicBezTo>
                  <a:pt x="90" y="88"/>
                  <a:pt x="91" y="88"/>
                  <a:pt x="91" y="89"/>
                </a:cubicBezTo>
                <a:cubicBezTo>
                  <a:pt x="91" y="90"/>
                  <a:pt x="90" y="91"/>
                  <a:pt x="89" y="92"/>
                </a:cubicBezTo>
                <a:cubicBezTo>
                  <a:pt x="83" y="96"/>
                  <a:pt x="83" y="96"/>
                  <a:pt x="83" y="96"/>
                </a:cubicBezTo>
                <a:cubicBezTo>
                  <a:pt x="82" y="97"/>
                  <a:pt x="81" y="97"/>
                  <a:pt x="80" y="97"/>
                </a:cubicBezTo>
                <a:cubicBezTo>
                  <a:pt x="79" y="97"/>
                  <a:pt x="78" y="97"/>
                  <a:pt x="77" y="96"/>
                </a:cubicBezTo>
                <a:cubicBezTo>
                  <a:pt x="76" y="94"/>
                  <a:pt x="74" y="93"/>
                  <a:pt x="74" y="91"/>
                </a:cubicBezTo>
                <a:cubicBezTo>
                  <a:pt x="73" y="89"/>
                  <a:pt x="72" y="87"/>
                  <a:pt x="70" y="85"/>
                </a:cubicBezTo>
                <a:cubicBezTo>
                  <a:pt x="63" y="94"/>
                  <a:pt x="53" y="99"/>
                  <a:pt x="41" y="99"/>
                </a:cubicBezTo>
                <a:cubicBezTo>
                  <a:pt x="33" y="99"/>
                  <a:pt x="27" y="97"/>
                  <a:pt x="22" y="92"/>
                </a:cubicBezTo>
                <a:cubicBezTo>
                  <a:pt x="17" y="87"/>
                  <a:pt x="15" y="81"/>
                  <a:pt x="15" y="73"/>
                </a:cubicBezTo>
                <a:cubicBezTo>
                  <a:pt x="15" y="64"/>
                  <a:pt x="18" y="58"/>
                  <a:pt x="23" y="52"/>
                </a:cubicBezTo>
                <a:cubicBezTo>
                  <a:pt x="29" y="47"/>
                  <a:pt x="38" y="45"/>
                  <a:pt x="48" y="45"/>
                </a:cubicBezTo>
                <a:cubicBezTo>
                  <a:pt x="51" y="45"/>
                  <a:pt x="55" y="45"/>
                  <a:pt x="58" y="46"/>
                </a:cubicBezTo>
                <a:cubicBezTo>
                  <a:pt x="62" y="46"/>
                  <a:pt x="66" y="47"/>
                  <a:pt x="69" y="48"/>
                </a:cubicBezTo>
                <a:cubicBezTo>
                  <a:pt x="69" y="40"/>
                  <a:pt x="69" y="40"/>
                  <a:pt x="69" y="40"/>
                </a:cubicBezTo>
                <a:cubicBezTo>
                  <a:pt x="69" y="33"/>
                  <a:pt x="68" y="28"/>
                  <a:pt x="65" y="25"/>
                </a:cubicBezTo>
                <a:cubicBezTo>
                  <a:pt x="62" y="22"/>
                  <a:pt x="56" y="20"/>
                  <a:pt x="49" y="20"/>
                </a:cubicBezTo>
                <a:cubicBezTo>
                  <a:pt x="45" y="20"/>
                  <a:pt x="42" y="21"/>
                  <a:pt x="38" y="21"/>
                </a:cubicBezTo>
                <a:cubicBezTo>
                  <a:pt x="34" y="22"/>
                  <a:pt x="31" y="23"/>
                  <a:pt x="27" y="25"/>
                </a:cubicBezTo>
                <a:cubicBezTo>
                  <a:pt x="26" y="25"/>
                  <a:pt x="25" y="26"/>
                  <a:pt x="24" y="26"/>
                </a:cubicBezTo>
                <a:cubicBezTo>
                  <a:pt x="23" y="26"/>
                  <a:pt x="23" y="26"/>
                  <a:pt x="22" y="26"/>
                </a:cubicBezTo>
                <a:cubicBezTo>
                  <a:pt x="21" y="26"/>
                  <a:pt x="20" y="25"/>
                  <a:pt x="20" y="23"/>
                </a:cubicBezTo>
                <a:cubicBezTo>
                  <a:pt x="20" y="18"/>
                  <a:pt x="20" y="18"/>
                  <a:pt x="20" y="18"/>
                </a:cubicBezTo>
                <a:cubicBezTo>
                  <a:pt x="20" y="17"/>
                  <a:pt x="21" y="16"/>
                  <a:pt x="21" y="15"/>
                </a:cubicBezTo>
                <a:cubicBezTo>
                  <a:pt x="22" y="14"/>
                  <a:pt x="22" y="14"/>
                  <a:pt x="24" y="13"/>
                </a:cubicBezTo>
                <a:cubicBezTo>
                  <a:pt x="27" y="11"/>
                  <a:pt x="31" y="10"/>
                  <a:pt x="36" y="8"/>
                </a:cubicBezTo>
                <a:cubicBezTo>
                  <a:pt x="41" y="7"/>
                  <a:pt x="46" y="6"/>
                  <a:pt x="52" y="6"/>
                </a:cubicBezTo>
                <a:cubicBezTo>
                  <a:pt x="63" y="6"/>
                  <a:pt x="72" y="9"/>
                  <a:pt x="77" y="14"/>
                </a:cubicBezTo>
                <a:cubicBezTo>
                  <a:pt x="83" y="20"/>
                  <a:pt x="86" y="28"/>
                  <a:pt x="86" y="39"/>
                </a:cubicBezTo>
                <a:lnTo>
                  <a:pt x="86" y="71"/>
                </a:lnTo>
                <a:close/>
                <a:moveTo>
                  <a:pt x="270" y="147"/>
                </a:moveTo>
                <a:cubicBezTo>
                  <a:pt x="276" y="143"/>
                  <a:pt x="271" y="137"/>
                  <a:pt x="266" y="140"/>
                </a:cubicBezTo>
                <a:cubicBezTo>
                  <a:pt x="229" y="155"/>
                  <a:pt x="190" y="163"/>
                  <a:pt x="154" y="163"/>
                </a:cubicBezTo>
                <a:cubicBezTo>
                  <a:pt x="100" y="163"/>
                  <a:pt x="48" y="148"/>
                  <a:pt x="7" y="124"/>
                </a:cubicBezTo>
                <a:cubicBezTo>
                  <a:pt x="3" y="121"/>
                  <a:pt x="0" y="125"/>
                  <a:pt x="3" y="128"/>
                </a:cubicBezTo>
                <a:cubicBezTo>
                  <a:pt x="42" y="163"/>
                  <a:pt x="93" y="184"/>
                  <a:pt x="150" y="184"/>
                </a:cubicBezTo>
                <a:cubicBezTo>
                  <a:pt x="191" y="184"/>
                  <a:pt x="238" y="171"/>
                  <a:pt x="270" y="147"/>
                </a:cubicBezTo>
                <a:moveTo>
                  <a:pt x="284" y="132"/>
                </a:moveTo>
                <a:cubicBezTo>
                  <a:pt x="288" y="137"/>
                  <a:pt x="279" y="159"/>
                  <a:pt x="275" y="169"/>
                </a:cubicBezTo>
                <a:cubicBezTo>
                  <a:pt x="274" y="172"/>
                  <a:pt x="277" y="173"/>
                  <a:pt x="279" y="171"/>
                </a:cubicBezTo>
                <a:cubicBezTo>
                  <a:pt x="297" y="156"/>
                  <a:pt x="301" y="126"/>
                  <a:pt x="298" y="121"/>
                </a:cubicBezTo>
                <a:cubicBezTo>
                  <a:pt x="294" y="117"/>
                  <a:pt x="264" y="113"/>
                  <a:pt x="245" y="126"/>
                </a:cubicBezTo>
                <a:cubicBezTo>
                  <a:pt x="242" y="128"/>
                  <a:pt x="243" y="131"/>
                  <a:pt x="246" y="131"/>
                </a:cubicBezTo>
                <a:cubicBezTo>
                  <a:pt x="256" y="129"/>
                  <a:pt x="280" y="126"/>
                  <a:pt x="284" y="1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24218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emo_1">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1B4235-CC66-4482-8A1E-BD2647A92DD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9" b="209"/>
          <a:stretch/>
        </p:blipFill>
        <p:spPr>
          <a:xfrm>
            <a:off x="0" y="0"/>
            <a:ext cx="14630400" cy="8229600"/>
          </a:xfrm>
          <a:prstGeom prst="rect">
            <a:avLst/>
          </a:prstGeom>
        </p:spPr>
      </p:pic>
      <p:sp>
        <p:nvSpPr>
          <p:cNvPr id="13" name="Title 1">
            <a:extLst>
              <a:ext uri="{FF2B5EF4-FFF2-40B4-BE49-F238E27FC236}">
                <a16:creationId xmlns:a16="http://schemas.microsoft.com/office/drawing/2014/main" id="{0F7726A5-4725-4B31-B365-B823DDDF5254}"/>
              </a:ext>
            </a:extLst>
          </p:cNvPr>
          <p:cNvSpPr>
            <a:spLocks noGrp="1"/>
          </p:cNvSpPr>
          <p:nvPr>
            <p:ph type="title" hasCustomPrompt="1"/>
          </p:nvPr>
        </p:nvSpPr>
        <p:spPr bwMode="white">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defRPr>
            </a:lvl1pPr>
          </a:lstStyle>
          <a:p>
            <a:r>
              <a:rPr lang="en-US" dirty="0"/>
              <a:t>Demo</a:t>
            </a:r>
          </a:p>
        </p:txBody>
      </p:sp>
      <p:sp>
        <p:nvSpPr>
          <p:cNvPr id="11" name="TextBox 3">
            <a:extLst>
              <a:ext uri="{FF2B5EF4-FFF2-40B4-BE49-F238E27FC236}">
                <a16:creationId xmlns:a16="http://schemas.microsoft.com/office/drawing/2014/main" id="{CE9676AE-3F02-42A2-AF56-9E5F0376891E}"/>
              </a:ext>
            </a:extLst>
          </p:cNvPr>
          <p:cNvSpPr txBox="1">
            <a:spLocks noChangeArrowheads="1"/>
          </p:cNvSpPr>
          <p:nvPr userDrawn="1"/>
        </p:nvSpPr>
        <p:spPr bwMode="white">
          <a:xfrm>
            <a:off x="1011882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
        <p:nvSpPr>
          <p:cNvPr id="8" name="Freeform 5">
            <a:extLst>
              <a:ext uri="{FF2B5EF4-FFF2-40B4-BE49-F238E27FC236}">
                <a16:creationId xmlns:a16="http://schemas.microsoft.com/office/drawing/2014/main" id="{314A5A49-980F-4E71-988A-3CCA8983DA7A}"/>
              </a:ext>
            </a:extLst>
          </p:cNvPr>
          <p:cNvSpPr>
            <a:spLocks noEditPoints="1"/>
          </p:cNvSpPr>
          <p:nvPr userDrawn="1"/>
        </p:nvSpPr>
        <p:spPr bwMode="white">
          <a:xfrm>
            <a:off x="531813" y="7161648"/>
            <a:ext cx="6245225" cy="502920"/>
          </a:xfrm>
          <a:custGeom>
            <a:avLst/>
            <a:gdLst>
              <a:gd name="T0" fmla="*/ 558 w 2307"/>
              <a:gd name="T1" fmla="*/ 51 h 184"/>
              <a:gd name="T2" fmla="*/ 501 w 2307"/>
              <a:gd name="T3" fmla="*/ 100 h 184"/>
              <a:gd name="T4" fmla="*/ 503 w 2307"/>
              <a:gd name="T5" fmla="*/ 81 h 184"/>
              <a:gd name="T6" fmla="*/ 470 w 2307"/>
              <a:gd name="T7" fmla="*/ 22 h 184"/>
              <a:gd name="T8" fmla="*/ 758 w 2307"/>
              <a:gd name="T9" fmla="*/ 22 h 184"/>
              <a:gd name="T10" fmla="*/ 681 w 2307"/>
              <a:gd name="T11" fmla="*/ 92 h 184"/>
              <a:gd name="T12" fmla="*/ 865 w 2307"/>
              <a:gd name="T13" fmla="*/ 75 h 184"/>
              <a:gd name="T14" fmla="*/ 876 w 2307"/>
              <a:gd name="T15" fmla="*/ 49 h 184"/>
              <a:gd name="T16" fmla="*/ 854 w 2307"/>
              <a:gd name="T17" fmla="*/ 164 h 184"/>
              <a:gd name="T18" fmla="*/ 880 w 2307"/>
              <a:gd name="T19" fmla="*/ 153 h 184"/>
              <a:gd name="T20" fmla="*/ 1006 w 2307"/>
              <a:gd name="T21" fmla="*/ 3 h 184"/>
              <a:gd name="T22" fmla="*/ 1113 w 2307"/>
              <a:gd name="T23" fmla="*/ 166 h 184"/>
              <a:gd name="T24" fmla="*/ 1241 w 2307"/>
              <a:gd name="T25" fmla="*/ 3 h 184"/>
              <a:gd name="T26" fmla="*/ 1347 w 2307"/>
              <a:gd name="T27" fmla="*/ 3 h 184"/>
              <a:gd name="T28" fmla="*/ 1431 w 2307"/>
              <a:gd name="T29" fmla="*/ 75 h 184"/>
              <a:gd name="T30" fmla="*/ 1532 w 2307"/>
              <a:gd name="T31" fmla="*/ 85 h 184"/>
              <a:gd name="T32" fmla="*/ 1684 w 2307"/>
              <a:gd name="T33" fmla="*/ 85 h 184"/>
              <a:gd name="T34" fmla="*/ 1542 w 2307"/>
              <a:gd name="T35" fmla="*/ 130 h 184"/>
              <a:gd name="T36" fmla="*/ 1647 w 2307"/>
              <a:gd name="T37" fmla="*/ 133 h 184"/>
              <a:gd name="T38" fmla="*/ 1557 w 2307"/>
              <a:gd name="T39" fmla="*/ 85 h 184"/>
              <a:gd name="T40" fmla="*/ 1897 w 2307"/>
              <a:gd name="T41" fmla="*/ 51 h 184"/>
              <a:gd name="T42" fmla="*/ 1841 w 2307"/>
              <a:gd name="T43" fmla="*/ 100 h 184"/>
              <a:gd name="T44" fmla="*/ 1842 w 2307"/>
              <a:gd name="T45" fmla="*/ 81 h 184"/>
              <a:gd name="T46" fmla="*/ 1809 w 2307"/>
              <a:gd name="T47" fmla="*/ 22 h 184"/>
              <a:gd name="T48" fmla="*/ 1992 w 2307"/>
              <a:gd name="T49" fmla="*/ 85 h 184"/>
              <a:gd name="T50" fmla="*/ 2074 w 2307"/>
              <a:gd name="T51" fmla="*/ 22 h 184"/>
              <a:gd name="T52" fmla="*/ 2073 w 2307"/>
              <a:gd name="T53" fmla="*/ 148 h 184"/>
              <a:gd name="T54" fmla="*/ 2307 w 2307"/>
              <a:gd name="T55" fmla="*/ 3 h 184"/>
              <a:gd name="T56" fmla="*/ 2295 w 2307"/>
              <a:gd name="T57" fmla="*/ 92 h 184"/>
              <a:gd name="T58" fmla="*/ 2206 w 2307"/>
              <a:gd name="T59" fmla="*/ 166 h 184"/>
              <a:gd name="T60" fmla="*/ 221 w 2307"/>
              <a:gd name="T61" fmla="*/ 88 h 184"/>
              <a:gd name="T62" fmla="*/ 239 w 2307"/>
              <a:gd name="T63" fmla="*/ 85 h 184"/>
              <a:gd name="T64" fmla="*/ 258 w 2307"/>
              <a:gd name="T65" fmla="*/ 61 h 184"/>
              <a:gd name="T66" fmla="*/ 232 w 2307"/>
              <a:gd name="T67" fmla="*/ 13 h 184"/>
              <a:gd name="T68" fmla="*/ 274 w 2307"/>
              <a:gd name="T69" fmla="*/ 10 h 184"/>
              <a:gd name="T70" fmla="*/ 279 w 2307"/>
              <a:gd name="T71" fmla="*/ 25 h 184"/>
              <a:gd name="T72" fmla="*/ 242 w 2307"/>
              <a:gd name="T73" fmla="*/ 38 h 184"/>
              <a:gd name="T74" fmla="*/ 284 w 2307"/>
              <a:gd name="T75" fmla="*/ 83 h 184"/>
              <a:gd name="T76" fmla="*/ 121 w 2307"/>
              <a:gd name="T77" fmla="*/ 96 h 184"/>
              <a:gd name="T78" fmla="*/ 107 w 2307"/>
              <a:gd name="T79" fmla="*/ 9 h 184"/>
              <a:gd name="T80" fmla="*/ 147 w 2307"/>
              <a:gd name="T81" fmla="*/ 10 h 184"/>
              <a:gd name="T82" fmla="*/ 180 w 2307"/>
              <a:gd name="T83" fmla="*/ 80 h 184"/>
              <a:gd name="T84" fmla="*/ 215 w 2307"/>
              <a:gd name="T85" fmla="*/ 11 h 184"/>
              <a:gd name="T86" fmla="*/ 184 w 2307"/>
              <a:gd name="T87" fmla="*/ 97 h 184"/>
              <a:gd name="T88" fmla="*/ 139 w 2307"/>
              <a:gd name="T89" fmla="*/ 92 h 184"/>
              <a:gd name="T90" fmla="*/ 56 w 2307"/>
              <a:gd name="T91" fmla="*/ 84 h 184"/>
              <a:gd name="T92" fmla="*/ 60 w 2307"/>
              <a:gd name="T93" fmla="*/ 57 h 184"/>
              <a:gd name="T94" fmla="*/ 46 w 2307"/>
              <a:gd name="T95" fmla="*/ 86 h 184"/>
              <a:gd name="T96" fmla="*/ 89 w 2307"/>
              <a:gd name="T97" fmla="*/ 92 h 184"/>
              <a:gd name="T98" fmla="*/ 70 w 2307"/>
              <a:gd name="T99" fmla="*/ 85 h 184"/>
              <a:gd name="T100" fmla="*/ 48 w 2307"/>
              <a:gd name="T101" fmla="*/ 45 h 184"/>
              <a:gd name="T102" fmla="*/ 49 w 2307"/>
              <a:gd name="T103" fmla="*/ 20 h 184"/>
              <a:gd name="T104" fmla="*/ 20 w 2307"/>
              <a:gd name="T105" fmla="*/ 23 h 184"/>
              <a:gd name="T106" fmla="*/ 52 w 2307"/>
              <a:gd name="T107" fmla="*/ 6 h 184"/>
              <a:gd name="T108" fmla="*/ 266 w 2307"/>
              <a:gd name="T109" fmla="*/ 140 h 184"/>
              <a:gd name="T110" fmla="*/ 270 w 2307"/>
              <a:gd name="T111" fmla="*/ 147 h 184"/>
              <a:gd name="T112" fmla="*/ 245 w 2307"/>
              <a:gd name="T113"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7" h="184">
                <a:moveTo>
                  <a:pt x="447" y="166"/>
                </a:moveTo>
                <a:cubicBezTo>
                  <a:pt x="447" y="3"/>
                  <a:pt x="447" y="3"/>
                  <a:pt x="447" y="3"/>
                </a:cubicBezTo>
                <a:cubicBezTo>
                  <a:pt x="506" y="3"/>
                  <a:pt x="506" y="3"/>
                  <a:pt x="506" y="3"/>
                </a:cubicBezTo>
                <a:cubicBezTo>
                  <a:pt x="522" y="3"/>
                  <a:pt x="534" y="7"/>
                  <a:pt x="544" y="16"/>
                </a:cubicBezTo>
                <a:cubicBezTo>
                  <a:pt x="553" y="25"/>
                  <a:pt x="558" y="36"/>
                  <a:pt x="558" y="51"/>
                </a:cubicBezTo>
                <a:cubicBezTo>
                  <a:pt x="558" y="62"/>
                  <a:pt x="555" y="71"/>
                  <a:pt x="549" y="79"/>
                </a:cubicBezTo>
                <a:cubicBezTo>
                  <a:pt x="543" y="87"/>
                  <a:pt x="535" y="93"/>
                  <a:pt x="524" y="96"/>
                </a:cubicBezTo>
                <a:cubicBezTo>
                  <a:pt x="567" y="166"/>
                  <a:pt x="567" y="166"/>
                  <a:pt x="567" y="166"/>
                </a:cubicBezTo>
                <a:cubicBezTo>
                  <a:pt x="541" y="166"/>
                  <a:pt x="541" y="166"/>
                  <a:pt x="541" y="166"/>
                </a:cubicBezTo>
                <a:cubicBezTo>
                  <a:pt x="501" y="100"/>
                  <a:pt x="501" y="100"/>
                  <a:pt x="501" y="100"/>
                </a:cubicBezTo>
                <a:cubicBezTo>
                  <a:pt x="470" y="100"/>
                  <a:pt x="470" y="100"/>
                  <a:pt x="470" y="100"/>
                </a:cubicBezTo>
                <a:cubicBezTo>
                  <a:pt x="470" y="166"/>
                  <a:pt x="470" y="166"/>
                  <a:pt x="470" y="166"/>
                </a:cubicBezTo>
                <a:lnTo>
                  <a:pt x="447" y="166"/>
                </a:lnTo>
                <a:close/>
                <a:moveTo>
                  <a:pt x="470" y="81"/>
                </a:moveTo>
                <a:cubicBezTo>
                  <a:pt x="503" y="81"/>
                  <a:pt x="503" y="81"/>
                  <a:pt x="503" y="81"/>
                </a:cubicBezTo>
                <a:cubicBezTo>
                  <a:pt x="513" y="81"/>
                  <a:pt x="520" y="79"/>
                  <a:pt x="526" y="74"/>
                </a:cubicBezTo>
                <a:cubicBezTo>
                  <a:pt x="531" y="69"/>
                  <a:pt x="534" y="61"/>
                  <a:pt x="534" y="51"/>
                </a:cubicBezTo>
                <a:cubicBezTo>
                  <a:pt x="534" y="42"/>
                  <a:pt x="531" y="34"/>
                  <a:pt x="526" y="29"/>
                </a:cubicBezTo>
                <a:cubicBezTo>
                  <a:pt x="521" y="25"/>
                  <a:pt x="514" y="22"/>
                  <a:pt x="504" y="22"/>
                </a:cubicBezTo>
                <a:cubicBezTo>
                  <a:pt x="470" y="22"/>
                  <a:pt x="470" y="22"/>
                  <a:pt x="470" y="22"/>
                </a:cubicBezTo>
                <a:lnTo>
                  <a:pt x="470" y="81"/>
                </a:lnTo>
                <a:close/>
                <a:moveTo>
                  <a:pt x="657" y="166"/>
                </a:moveTo>
                <a:cubicBezTo>
                  <a:pt x="657" y="3"/>
                  <a:pt x="657" y="3"/>
                  <a:pt x="657" y="3"/>
                </a:cubicBezTo>
                <a:cubicBezTo>
                  <a:pt x="758" y="3"/>
                  <a:pt x="758" y="3"/>
                  <a:pt x="758" y="3"/>
                </a:cubicBezTo>
                <a:cubicBezTo>
                  <a:pt x="758" y="22"/>
                  <a:pt x="758" y="22"/>
                  <a:pt x="758" y="22"/>
                </a:cubicBezTo>
                <a:cubicBezTo>
                  <a:pt x="681" y="22"/>
                  <a:pt x="681" y="22"/>
                  <a:pt x="681" y="22"/>
                </a:cubicBezTo>
                <a:cubicBezTo>
                  <a:pt x="681" y="72"/>
                  <a:pt x="681" y="72"/>
                  <a:pt x="681" y="72"/>
                </a:cubicBezTo>
                <a:cubicBezTo>
                  <a:pt x="746" y="72"/>
                  <a:pt x="746" y="72"/>
                  <a:pt x="746" y="72"/>
                </a:cubicBezTo>
                <a:cubicBezTo>
                  <a:pt x="746" y="92"/>
                  <a:pt x="746" y="92"/>
                  <a:pt x="746" y="92"/>
                </a:cubicBezTo>
                <a:cubicBezTo>
                  <a:pt x="681" y="92"/>
                  <a:pt x="681" y="92"/>
                  <a:pt x="681" y="92"/>
                </a:cubicBezTo>
                <a:cubicBezTo>
                  <a:pt x="681" y="146"/>
                  <a:pt x="681" y="146"/>
                  <a:pt x="681" y="146"/>
                </a:cubicBezTo>
                <a:cubicBezTo>
                  <a:pt x="758" y="146"/>
                  <a:pt x="758" y="146"/>
                  <a:pt x="758" y="146"/>
                </a:cubicBezTo>
                <a:cubicBezTo>
                  <a:pt x="758" y="166"/>
                  <a:pt x="758" y="166"/>
                  <a:pt x="758" y="166"/>
                </a:cubicBezTo>
                <a:lnTo>
                  <a:pt x="657" y="166"/>
                </a:lnTo>
                <a:close/>
                <a:moveTo>
                  <a:pt x="865" y="75"/>
                </a:moveTo>
                <a:cubicBezTo>
                  <a:pt x="860" y="75"/>
                  <a:pt x="857" y="74"/>
                  <a:pt x="854" y="71"/>
                </a:cubicBezTo>
                <a:cubicBezTo>
                  <a:pt x="851" y="68"/>
                  <a:pt x="850" y="64"/>
                  <a:pt x="850" y="60"/>
                </a:cubicBezTo>
                <a:cubicBezTo>
                  <a:pt x="850" y="55"/>
                  <a:pt x="851" y="52"/>
                  <a:pt x="854" y="49"/>
                </a:cubicBezTo>
                <a:cubicBezTo>
                  <a:pt x="857" y="46"/>
                  <a:pt x="860" y="44"/>
                  <a:pt x="865" y="44"/>
                </a:cubicBezTo>
                <a:cubicBezTo>
                  <a:pt x="870" y="44"/>
                  <a:pt x="873" y="46"/>
                  <a:pt x="876" y="49"/>
                </a:cubicBezTo>
                <a:cubicBezTo>
                  <a:pt x="879" y="52"/>
                  <a:pt x="880" y="55"/>
                  <a:pt x="880" y="60"/>
                </a:cubicBezTo>
                <a:cubicBezTo>
                  <a:pt x="880" y="64"/>
                  <a:pt x="879" y="68"/>
                  <a:pt x="876" y="71"/>
                </a:cubicBezTo>
                <a:cubicBezTo>
                  <a:pt x="873" y="74"/>
                  <a:pt x="870" y="75"/>
                  <a:pt x="865" y="75"/>
                </a:cubicBezTo>
                <a:close/>
                <a:moveTo>
                  <a:pt x="865" y="168"/>
                </a:moveTo>
                <a:cubicBezTo>
                  <a:pt x="860" y="168"/>
                  <a:pt x="857" y="167"/>
                  <a:pt x="854" y="164"/>
                </a:cubicBezTo>
                <a:cubicBezTo>
                  <a:pt x="851" y="161"/>
                  <a:pt x="850" y="157"/>
                  <a:pt x="850" y="153"/>
                </a:cubicBezTo>
                <a:cubicBezTo>
                  <a:pt x="850" y="148"/>
                  <a:pt x="851" y="144"/>
                  <a:pt x="854" y="141"/>
                </a:cubicBezTo>
                <a:cubicBezTo>
                  <a:pt x="857" y="139"/>
                  <a:pt x="860" y="137"/>
                  <a:pt x="865" y="137"/>
                </a:cubicBezTo>
                <a:cubicBezTo>
                  <a:pt x="870" y="137"/>
                  <a:pt x="873" y="139"/>
                  <a:pt x="876" y="141"/>
                </a:cubicBezTo>
                <a:cubicBezTo>
                  <a:pt x="879" y="144"/>
                  <a:pt x="880" y="148"/>
                  <a:pt x="880" y="153"/>
                </a:cubicBezTo>
                <a:cubicBezTo>
                  <a:pt x="880" y="157"/>
                  <a:pt x="879" y="161"/>
                  <a:pt x="876" y="164"/>
                </a:cubicBezTo>
                <a:cubicBezTo>
                  <a:pt x="873" y="167"/>
                  <a:pt x="870" y="168"/>
                  <a:pt x="865" y="168"/>
                </a:cubicBezTo>
                <a:close/>
                <a:moveTo>
                  <a:pt x="982" y="166"/>
                </a:moveTo>
                <a:cubicBezTo>
                  <a:pt x="982" y="3"/>
                  <a:pt x="982" y="3"/>
                  <a:pt x="982" y="3"/>
                </a:cubicBezTo>
                <a:cubicBezTo>
                  <a:pt x="1006" y="3"/>
                  <a:pt x="1006" y="3"/>
                  <a:pt x="1006" y="3"/>
                </a:cubicBezTo>
                <a:cubicBezTo>
                  <a:pt x="1006" y="166"/>
                  <a:pt x="1006" y="166"/>
                  <a:pt x="1006" y="166"/>
                </a:cubicBezTo>
                <a:lnTo>
                  <a:pt x="982" y="166"/>
                </a:lnTo>
                <a:close/>
                <a:moveTo>
                  <a:pt x="1135" y="36"/>
                </a:moveTo>
                <a:cubicBezTo>
                  <a:pt x="1135" y="166"/>
                  <a:pt x="1135" y="166"/>
                  <a:pt x="1135" y="166"/>
                </a:cubicBezTo>
                <a:cubicBezTo>
                  <a:pt x="1113" y="166"/>
                  <a:pt x="1113" y="166"/>
                  <a:pt x="1113" y="166"/>
                </a:cubicBezTo>
                <a:cubicBezTo>
                  <a:pt x="1113" y="3"/>
                  <a:pt x="1113" y="3"/>
                  <a:pt x="1113" y="3"/>
                </a:cubicBezTo>
                <a:cubicBezTo>
                  <a:pt x="1139" y="3"/>
                  <a:pt x="1139" y="3"/>
                  <a:pt x="1139" y="3"/>
                </a:cubicBezTo>
                <a:cubicBezTo>
                  <a:pt x="1219" y="133"/>
                  <a:pt x="1219" y="133"/>
                  <a:pt x="1219" y="133"/>
                </a:cubicBezTo>
                <a:cubicBezTo>
                  <a:pt x="1219" y="3"/>
                  <a:pt x="1219" y="3"/>
                  <a:pt x="1219" y="3"/>
                </a:cubicBezTo>
                <a:cubicBezTo>
                  <a:pt x="1241" y="3"/>
                  <a:pt x="1241" y="3"/>
                  <a:pt x="1241" y="3"/>
                </a:cubicBezTo>
                <a:cubicBezTo>
                  <a:pt x="1241" y="166"/>
                  <a:pt x="1241" y="166"/>
                  <a:pt x="1241" y="166"/>
                </a:cubicBezTo>
                <a:cubicBezTo>
                  <a:pt x="1215" y="166"/>
                  <a:pt x="1215" y="166"/>
                  <a:pt x="1215" y="166"/>
                </a:cubicBezTo>
                <a:lnTo>
                  <a:pt x="1135" y="36"/>
                </a:lnTo>
                <a:close/>
                <a:moveTo>
                  <a:pt x="1347" y="166"/>
                </a:moveTo>
                <a:cubicBezTo>
                  <a:pt x="1347" y="3"/>
                  <a:pt x="1347" y="3"/>
                  <a:pt x="1347" y="3"/>
                </a:cubicBezTo>
                <a:cubicBezTo>
                  <a:pt x="1443" y="3"/>
                  <a:pt x="1443" y="3"/>
                  <a:pt x="1443" y="3"/>
                </a:cubicBezTo>
                <a:cubicBezTo>
                  <a:pt x="1443" y="22"/>
                  <a:pt x="1443" y="22"/>
                  <a:pt x="1443" y="22"/>
                </a:cubicBezTo>
                <a:cubicBezTo>
                  <a:pt x="1371" y="22"/>
                  <a:pt x="1371" y="22"/>
                  <a:pt x="1371" y="22"/>
                </a:cubicBezTo>
                <a:cubicBezTo>
                  <a:pt x="1371" y="75"/>
                  <a:pt x="1371" y="75"/>
                  <a:pt x="1371" y="75"/>
                </a:cubicBezTo>
                <a:cubicBezTo>
                  <a:pt x="1431" y="75"/>
                  <a:pt x="1431" y="75"/>
                  <a:pt x="1431" y="75"/>
                </a:cubicBezTo>
                <a:cubicBezTo>
                  <a:pt x="1431" y="94"/>
                  <a:pt x="1431" y="94"/>
                  <a:pt x="1431" y="94"/>
                </a:cubicBezTo>
                <a:cubicBezTo>
                  <a:pt x="1371" y="94"/>
                  <a:pt x="1371" y="94"/>
                  <a:pt x="1371" y="94"/>
                </a:cubicBezTo>
                <a:cubicBezTo>
                  <a:pt x="1371" y="166"/>
                  <a:pt x="1371" y="166"/>
                  <a:pt x="1371" y="166"/>
                </a:cubicBezTo>
                <a:lnTo>
                  <a:pt x="1347" y="166"/>
                </a:lnTo>
                <a:close/>
                <a:moveTo>
                  <a:pt x="1532" y="85"/>
                </a:moveTo>
                <a:cubicBezTo>
                  <a:pt x="1532" y="67"/>
                  <a:pt x="1535" y="52"/>
                  <a:pt x="1541" y="39"/>
                </a:cubicBezTo>
                <a:cubicBezTo>
                  <a:pt x="1547" y="27"/>
                  <a:pt x="1556" y="17"/>
                  <a:pt x="1567" y="10"/>
                </a:cubicBezTo>
                <a:cubicBezTo>
                  <a:pt x="1579" y="3"/>
                  <a:pt x="1592" y="0"/>
                  <a:pt x="1608" y="0"/>
                </a:cubicBezTo>
                <a:cubicBezTo>
                  <a:pt x="1632" y="0"/>
                  <a:pt x="1651" y="7"/>
                  <a:pt x="1664" y="22"/>
                </a:cubicBezTo>
                <a:cubicBezTo>
                  <a:pt x="1678" y="37"/>
                  <a:pt x="1684" y="58"/>
                  <a:pt x="1684" y="85"/>
                </a:cubicBezTo>
                <a:cubicBezTo>
                  <a:pt x="1684" y="102"/>
                  <a:pt x="1681" y="117"/>
                  <a:pt x="1675" y="130"/>
                </a:cubicBezTo>
                <a:cubicBezTo>
                  <a:pt x="1670" y="142"/>
                  <a:pt x="1661" y="152"/>
                  <a:pt x="1649" y="159"/>
                </a:cubicBezTo>
                <a:cubicBezTo>
                  <a:pt x="1638" y="166"/>
                  <a:pt x="1624" y="170"/>
                  <a:pt x="1608" y="170"/>
                </a:cubicBezTo>
                <a:cubicBezTo>
                  <a:pt x="1593" y="170"/>
                  <a:pt x="1579" y="166"/>
                  <a:pt x="1568" y="160"/>
                </a:cubicBezTo>
                <a:cubicBezTo>
                  <a:pt x="1557" y="153"/>
                  <a:pt x="1548" y="143"/>
                  <a:pt x="1542" y="130"/>
                </a:cubicBezTo>
                <a:cubicBezTo>
                  <a:pt x="1535" y="118"/>
                  <a:pt x="1532" y="102"/>
                  <a:pt x="1532" y="85"/>
                </a:cubicBezTo>
                <a:close/>
                <a:moveTo>
                  <a:pt x="1557" y="85"/>
                </a:moveTo>
                <a:cubicBezTo>
                  <a:pt x="1557" y="106"/>
                  <a:pt x="1561" y="122"/>
                  <a:pt x="1570" y="133"/>
                </a:cubicBezTo>
                <a:cubicBezTo>
                  <a:pt x="1579" y="144"/>
                  <a:pt x="1592" y="149"/>
                  <a:pt x="1608" y="149"/>
                </a:cubicBezTo>
                <a:cubicBezTo>
                  <a:pt x="1625" y="149"/>
                  <a:pt x="1638" y="144"/>
                  <a:pt x="1647" y="133"/>
                </a:cubicBezTo>
                <a:cubicBezTo>
                  <a:pt x="1655" y="122"/>
                  <a:pt x="1660" y="106"/>
                  <a:pt x="1660" y="85"/>
                </a:cubicBezTo>
                <a:cubicBezTo>
                  <a:pt x="1660" y="63"/>
                  <a:pt x="1655" y="47"/>
                  <a:pt x="1647" y="36"/>
                </a:cubicBezTo>
                <a:cubicBezTo>
                  <a:pt x="1638" y="25"/>
                  <a:pt x="1625" y="20"/>
                  <a:pt x="1608" y="20"/>
                </a:cubicBezTo>
                <a:cubicBezTo>
                  <a:pt x="1592" y="20"/>
                  <a:pt x="1579" y="25"/>
                  <a:pt x="1570" y="36"/>
                </a:cubicBezTo>
                <a:cubicBezTo>
                  <a:pt x="1561" y="47"/>
                  <a:pt x="1557" y="63"/>
                  <a:pt x="1557" y="85"/>
                </a:cubicBezTo>
                <a:close/>
                <a:moveTo>
                  <a:pt x="1786" y="166"/>
                </a:moveTo>
                <a:cubicBezTo>
                  <a:pt x="1786" y="3"/>
                  <a:pt x="1786" y="3"/>
                  <a:pt x="1786" y="3"/>
                </a:cubicBezTo>
                <a:cubicBezTo>
                  <a:pt x="1845" y="3"/>
                  <a:pt x="1845" y="3"/>
                  <a:pt x="1845" y="3"/>
                </a:cubicBezTo>
                <a:cubicBezTo>
                  <a:pt x="1861" y="3"/>
                  <a:pt x="1874" y="7"/>
                  <a:pt x="1883" y="16"/>
                </a:cubicBezTo>
                <a:cubicBezTo>
                  <a:pt x="1892" y="25"/>
                  <a:pt x="1897" y="36"/>
                  <a:pt x="1897" y="51"/>
                </a:cubicBezTo>
                <a:cubicBezTo>
                  <a:pt x="1897" y="62"/>
                  <a:pt x="1894" y="71"/>
                  <a:pt x="1888" y="79"/>
                </a:cubicBezTo>
                <a:cubicBezTo>
                  <a:pt x="1883" y="87"/>
                  <a:pt x="1874" y="93"/>
                  <a:pt x="1864" y="96"/>
                </a:cubicBezTo>
                <a:cubicBezTo>
                  <a:pt x="1907" y="166"/>
                  <a:pt x="1907" y="166"/>
                  <a:pt x="1907" y="166"/>
                </a:cubicBezTo>
                <a:cubicBezTo>
                  <a:pt x="1881" y="166"/>
                  <a:pt x="1881" y="166"/>
                  <a:pt x="1881" y="166"/>
                </a:cubicBezTo>
                <a:cubicBezTo>
                  <a:pt x="1841" y="100"/>
                  <a:pt x="1841" y="100"/>
                  <a:pt x="1841" y="100"/>
                </a:cubicBezTo>
                <a:cubicBezTo>
                  <a:pt x="1809" y="100"/>
                  <a:pt x="1809" y="100"/>
                  <a:pt x="1809" y="100"/>
                </a:cubicBezTo>
                <a:cubicBezTo>
                  <a:pt x="1809" y="166"/>
                  <a:pt x="1809" y="166"/>
                  <a:pt x="1809" y="166"/>
                </a:cubicBezTo>
                <a:lnTo>
                  <a:pt x="1786" y="166"/>
                </a:lnTo>
                <a:close/>
                <a:moveTo>
                  <a:pt x="1809" y="81"/>
                </a:moveTo>
                <a:cubicBezTo>
                  <a:pt x="1842" y="81"/>
                  <a:pt x="1842" y="81"/>
                  <a:pt x="1842" y="81"/>
                </a:cubicBezTo>
                <a:cubicBezTo>
                  <a:pt x="1852" y="81"/>
                  <a:pt x="1860" y="79"/>
                  <a:pt x="1865" y="74"/>
                </a:cubicBezTo>
                <a:cubicBezTo>
                  <a:pt x="1870" y="69"/>
                  <a:pt x="1873" y="61"/>
                  <a:pt x="1873" y="51"/>
                </a:cubicBezTo>
                <a:cubicBezTo>
                  <a:pt x="1873" y="42"/>
                  <a:pt x="1871" y="34"/>
                  <a:pt x="1866" y="29"/>
                </a:cubicBezTo>
                <a:cubicBezTo>
                  <a:pt x="1861" y="25"/>
                  <a:pt x="1853" y="22"/>
                  <a:pt x="1843" y="22"/>
                </a:cubicBezTo>
                <a:cubicBezTo>
                  <a:pt x="1809" y="22"/>
                  <a:pt x="1809" y="22"/>
                  <a:pt x="1809" y="22"/>
                </a:cubicBezTo>
                <a:lnTo>
                  <a:pt x="1809" y="81"/>
                </a:lnTo>
                <a:close/>
                <a:moveTo>
                  <a:pt x="2111" y="161"/>
                </a:moveTo>
                <a:cubicBezTo>
                  <a:pt x="2098" y="166"/>
                  <a:pt x="2085" y="168"/>
                  <a:pt x="2070" y="168"/>
                </a:cubicBezTo>
                <a:cubicBezTo>
                  <a:pt x="2044" y="168"/>
                  <a:pt x="2025" y="161"/>
                  <a:pt x="2012" y="147"/>
                </a:cubicBezTo>
                <a:cubicBezTo>
                  <a:pt x="1999" y="133"/>
                  <a:pt x="1992" y="112"/>
                  <a:pt x="1992" y="85"/>
                </a:cubicBezTo>
                <a:cubicBezTo>
                  <a:pt x="1992" y="58"/>
                  <a:pt x="1999" y="37"/>
                  <a:pt x="2012" y="23"/>
                </a:cubicBezTo>
                <a:cubicBezTo>
                  <a:pt x="2026" y="8"/>
                  <a:pt x="2046" y="1"/>
                  <a:pt x="2071" y="1"/>
                </a:cubicBezTo>
                <a:cubicBezTo>
                  <a:pt x="2085" y="1"/>
                  <a:pt x="2097" y="3"/>
                  <a:pt x="2109" y="7"/>
                </a:cubicBezTo>
                <a:cubicBezTo>
                  <a:pt x="2109" y="27"/>
                  <a:pt x="2109" y="27"/>
                  <a:pt x="2109" y="27"/>
                </a:cubicBezTo>
                <a:cubicBezTo>
                  <a:pt x="2095" y="23"/>
                  <a:pt x="2083" y="22"/>
                  <a:pt x="2074" y="22"/>
                </a:cubicBezTo>
                <a:cubicBezTo>
                  <a:pt x="2054" y="22"/>
                  <a:pt x="2040" y="26"/>
                  <a:pt x="2031" y="36"/>
                </a:cubicBezTo>
                <a:cubicBezTo>
                  <a:pt x="2022" y="46"/>
                  <a:pt x="2017" y="61"/>
                  <a:pt x="2017" y="82"/>
                </a:cubicBezTo>
                <a:cubicBezTo>
                  <a:pt x="2017" y="88"/>
                  <a:pt x="2017" y="88"/>
                  <a:pt x="2017" y="88"/>
                </a:cubicBezTo>
                <a:cubicBezTo>
                  <a:pt x="2017" y="108"/>
                  <a:pt x="2022" y="123"/>
                  <a:pt x="2031" y="133"/>
                </a:cubicBezTo>
                <a:cubicBezTo>
                  <a:pt x="2039" y="143"/>
                  <a:pt x="2053" y="148"/>
                  <a:pt x="2073" y="148"/>
                </a:cubicBezTo>
                <a:cubicBezTo>
                  <a:pt x="2083" y="148"/>
                  <a:pt x="2095" y="146"/>
                  <a:pt x="2111" y="142"/>
                </a:cubicBezTo>
                <a:lnTo>
                  <a:pt x="2111" y="161"/>
                </a:lnTo>
                <a:close/>
                <a:moveTo>
                  <a:pt x="2206" y="166"/>
                </a:moveTo>
                <a:cubicBezTo>
                  <a:pt x="2206" y="3"/>
                  <a:pt x="2206" y="3"/>
                  <a:pt x="2206" y="3"/>
                </a:cubicBezTo>
                <a:cubicBezTo>
                  <a:pt x="2307" y="3"/>
                  <a:pt x="2307" y="3"/>
                  <a:pt x="2307" y="3"/>
                </a:cubicBezTo>
                <a:cubicBezTo>
                  <a:pt x="2307" y="22"/>
                  <a:pt x="2307" y="22"/>
                  <a:pt x="2307" y="22"/>
                </a:cubicBezTo>
                <a:cubicBezTo>
                  <a:pt x="2230" y="22"/>
                  <a:pt x="2230" y="22"/>
                  <a:pt x="2230" y="22"/>
                </a:cubicBezTo>
                <a:cubicBezTo>
                  <a:pt x="2230" y="72"/>
                  <a:pt x="2230" y="72"/>
                  <a:pt x="2230" y="72"/>
                </a:cubicBezTo>
                <a:cubicBezTo>
                  <a:pt x="2295" y="72"/>
                  <a:pt x="2295" y="72"/>
                  <a:pt x="2295" y="72"/>
                </a:cubicBezTo>
                <a:cubicBezTo>
                  <a:pt x="2295" y="92"/>
                  <a:pt x="2295" y="92"/>
                  <a:pt x="2295" y="92"/>
                </a:cubicBezTo>
                <a:cubicBezTo>
                  <a:pt x="2230" y="92"/>
                  <a:pt x="2230" y="92"/>
                  <a:pt x="2230" y="92"/>
                </a:cubicBezTo>
                <a:cubicBezTo>
                  <a:pt x="2230" y="146"/>
                  <a:pt x="2230" y="146"/>
                  <a:pt x="2230" y="146"/>
                </a:cubicBezTo>
                <a:cubicBezTo>
                  <a:pt x="2307" y="146"/>
                  <a:pt x="2307" y="146"/>
                  <a:pt x="2307" y="146"/>
                </a:cubicBezTo>
                <a:cubicBezTo>
                  <a:pt x="2307" y="166"/>
                  <a:pt x="2307" y="166"/>
                  <a:pt x="2307" y="166"/>
                </a:cubicBezTo>
                <a:lnTo>
                  <a:pt x="2206" y="166"/>
                </a:lnTo>
                <a:close/>
                <a:moveTo>
                  <a:pt x="252" y="99"/>
                </a:moveTo>
                <a:cubicBezTo>
                  <a:pt x="247" y="99"/>
                  <a:pt x="241" y="99"/>
                  <a:pt x="237" y="97"/>
                </a:cubicBezTo>
                <a:cubicBezTo>
                  <a:pt x="232" y="96"/>
                  <a:pt x="228" y="95"/>
                  <a:pt x="225" y="94"/>
                </a:cubicBezTo>
                <a:cubicBezTo>
                  <a:pt x="223" y="93"/>
                  <a:pt x="222" y="92"/>
                  <a:pt x="222" y="91"/>
                </a:cubicBezTo>
                <a:cubicBezTo>
                  <a:pt x="222" y="90"/>
                  <a:pt x="221" y="89"/>
                  <a:pt x="221" y="88"/>
                </a:cubicBezTo>
                <a:cubicBezTo>
                  <a:pt x="221" y="83"/>
                  <a:pt x="221" y="83"/>
                  <a:pt x="221" y="83"/>
                </a:cubicBezTo>
                <a:cubicBezTo>
                  <a:pt x="221" y="81"/>
                  <a:pt x="222" y="80"/>
                  <a:pt x="224" y="80"/>
                </a:cubicBezTo>
                <a:cubicBezTo>
                  <a:pt x="224" y="80"/>
                  <a:pt x="225" y="80"/>
                  <a:pt x="226" y="80"/>
                </a:cubicBezTo>
                <a:cubicBezTo>
                  <a:pt x="226" y="80"/>
                  <a:pt x="227" y="81"/>
                  <a:pt x="228" y="81"/>
                </a:cubicBezTo>
                <a:cubicBezTo>
                  <a:pt x="231" y="83"/>
                  <a:pt x="235" y="84"/>
                  <a:pt x="239" y="85"/>
                </a:cubicBezTo>
                <a:cubicBezTo>
                  <a:pt x="243" y="86"/>
                  <a:pt x="247" y="86"/>
                  <a:pt x="251" y="86"/>
                </a:cubicBezTo>
                <a:cubicBezTo>
                  <a:pt x="257" y="86"/>
                  <a:pt x="262" y="85"/>
                  <a:pt x="265" y="83"/>
                </a:cubicBezTo>
                <a:cubicBezTo>
                  <a:pt x="268" y="80"/>
                  <a:pt x="270" y="77"/>
                  <a:pt x="270" y="73"/>
                </a:cubicBezTo>
                <a:cubicBezTo>
                  <a:pt x="270" y="71"/>
                  <a:pt x="269" y="68"/>
                  <a:pt x="268" y="66"/>
                </a:cubicBezTo>
                <a:cubicBezTo>
                  <a:pt x="266" y="65"/>
                  <a:pt x="262" y="63"/>
                  <a:pt x="258" y="61"/>
                </a:cubicBezTo>
                <a:cubicBezTo>
                  <a:pt x="243" y="57"/>
                  <a:pt x="243" y="57"/>
                  <a:pt x="243" y="57"/>
                </a:cubicBezTo>
                <a:cubicBezTo>
                  <a:pt x="236" y="54"/>
                  <a:pt x="231" y="51"/>
                  <a:pt x="227" y="47"/>
                </a:cubicBezTo>
                <a:cubicBezTo>
                  <a:pt x="224" y="42"/>
                  <a:pt x="223" y="38"/>
                  <a:pt x="223" y="32"/>
                </a:cubicBezTo>
                <a:cubicBezTo>
                  <a:pt x="223" y="28"/>
                  <a:pt x="223" y="25"/>
                  <a:pt x="225" y="21"/>
                </a:cubicBezTo>
                <a:cubicBezTo>
                  <a:pt x="227" y="18"/>
                  <a:pt x="229" y="16"/>
                  <a:pt x="232" y="13"/>
                </a:cubicBezTo>
                <a:cubicBezTo>
                  <a:pt x="235" y="11"/>
                  <a:pt x="239" y="9"/>
                  <a:pt x="243" y="8"/>
                </a:cubicBezTo>
                <a:cubicBezTo>
                  <a:pt x="246" y="7"/>
                  <a:pt x="251" y="6"/>
                  <a:pt x="255" y="6"/>
                </a:cubicBezTo>
                <a:cubicBezTo>
                  <a:pt x="257" y="6"/>
                  <a:pt x="259" y="7"/>
                  <a:pt x="262" y="7"/>
                </a:cubicBezTo>
                <a:cubicBezTo>
                  <a:pt x="264" y="7"/>
                  <a:pt x="266" y="8"/>
                  <a:pt x="268" y="8"/>
                </a:cubicBezTo>
                <a:cubicBezTo>
                  <a:pt x="270" y="8"/>
                  <a:pt x="272" y="9"/>
                  <a:pt x="274" y="10"/>
                </a:cubicBezTo>
                <a:cubicBezTo>
                  <a:pt x="275" y="10"/>
                  <a:pt x="277" y="11"/>
                  <a:pt x="278" y="11"/>
                </a:cubicBezTo>
                <a:cubicBezTo>
                  <a:pt x="279" y="12"/>
                  <a:pt x="280" y="13"/>
                  <a:pt x="281" y="14"/>
                </a:cubicBezTo>
                <a:cubicBezTo>
                  <a:pt x="281" y="15"/>
                  <a:pt x="282" y="16"/>
                  <a:pt x="282" y="17"/>
                </a:cubicBezTo>
                <a:cubicBezTo>
                  <a:pt x="282" y="22"/>
                  <a:pt x="282" y="22"/>
                  <a:pt x="282" y="22"/>
                </a:cubicBezTo>
                <a:cubicBezTo>
                  <a:pt x="282" y="24"/>
                  <a:pt x="281" y="25"/>
                  <a:pt x="279" y="25"/>
                </a:cubicBezTo>
                <a:cubicBezTo>
                  <a:pt x="279" y="25"/>
                  <a:pt x="277" y="24"/>
                  <a:pt x="276" y="24"/>
                </a:cubicBezTo>
                <a:cubicBezTo>
                  <a:pt x="270" y="21"/>
                  <a:pt x="264" y="20"/>
                  <a:pt x="257" y="20"/>
                </a:cubicBezTo>
                <a:cubicBezTo>
                  <a:pt x="251" y="20"/>
                  <a:pt x="247" y="21"/>
                  <a:pt x="243" y="23"/>
                </a:cubicBezTo>
                <a:cubicBezTo>
                  <a:pt x="240" y="24"/>
                  <a:pt x="239" y="27"/>
                  <a:pt x="239" y="31"/>
                </a:cubicBezTo>
                <a:cubicBezTo>
                  <a:pt x="239" y="34"/>
                  <a:pt x="240" y="36"/>
                  <a:pt x="242" y="38"/>
                </a:cubicBezTo>
                <a:cubicBezTo>
                  <a:pt x="244" y="40"/>
                  <a:pt x="247" y="42"/>
                  <a:pt x="253" y="44"/>
                </a:cubicBezTo>
                <a:cubicBezTo>
                  <a:pt x="267" y="48"/>
                  <a:pt x="267" y="48"/>
                  <a:pt x="267" y="48"/>
                </a:cubicBezTo>
                <a:cubicBezTo>
                  <a:pt x="274" y="51"/>
                  <a:pt x="279" y="54"/>
                  <a:pt x="282" y="58"/>
                </a:cubicBezTo>
                <a:cubicBezTo>
                  <a:pt x="285" y="62"/>
                  <a:pt x="286" y="66"/>
                  <a:pt x="286" y="72"/>
                </a:cubicBezTo>
                <a:cubicBezTo>
                  <a:pt x="286" y="76"/>
                  <a:pt x="286" y="80"/>
                  <a:pt x="284" y="83"/>
                </a:cubicBezTo>
                <a:cubicBezTo>
                  <a:pt x="282" y="86"/>
                  <a:pt x="280" y="89"/>
                  <a:pt x="277" y="92"/>
                </a:cubicBezTo>
                <a:cubicBezTo>
                  <a:pt x="274" y="94"/>
                  <a:pt x="270" y="96"/>
                  <a:pt x="266" y="97"/>
                </a:cubicBezTo>
                <a:cubicBezTo>
                  <a:pt x="261" y="99"/>
                  <a:pt x="257" y="99"/>
                  <a:pt x="252" y="99"/>
                </a:cubicBezTo>
                <a:moveTo>
                  <a:pt x="125" y="97"/>
                </a:moveTo>
                <a:cubicBezTo>
                  <a:pt x="123" y="97"/>
                  <a:pt x="122" y="96"/>
                  <a:pt x="121" y="96"/>
                </a:cubicBezTo>
                <a:cubicBezTo>
                  <a:pt x="120" y="95"/>
                  <a:pt x="120" y="94"/>
                  <a:pt x="119" y="92"/>
                </a:cubicBezTo>
                <a:cubicBezTo>
                  <a:pt x="96" y="15"/>
                  <a:pt x="96" y="15"/>
                  <a:pt x="96" y="15"/>
                </a:cubicBezTo>
                <a:cubicBezTo>
                  <a:pt x="95" y="13"/>
                  <a:pt x="95" y="12"/>
                  <a:pt x="95" y="11"/>
                </a:cubicBezTo>
                <a:cubicBezTo>
                  <a:pt x="95" y="10"/>
                  <a:pt x="96" y="9"/>
                  <a:pt x="97" y="9"/>
                </a:cubicBezTo>
                <a:cubicBezTo>
                  <a:pt x="107" y="9"/>
                  <a:pt x="107" y="9"/>
                  <a:pt x="107" y="9"/>
                </a:cubicBezTo>
                <a:cubicBezTo>
                  <a:pt x="109" y="9"/>
                  <a:pt x="110" y="9"/>
                  <a:pt x="111" y="10"/>
                </a:cubicBezTo>
                <a:cubicBezTo>
                  <a:pt x="112" y="11"/>
                  <a:pt x="112" y="12"/>
                  <a:pt x="113" y="14"/>
                </a:cubicBezTo>
                <a:cubicBezTo>
                  <a:pt x="130" y="79"/>
                  <a:pt x="130" y="79"/>
                  <a:pt x="130" y="79"/>
                </a:cubicBezTo>
                <a:cubicBezTo>
                  <a:pt x="145" y="14"/>
                  <a:pt x="145" y="14"/>
                  <a:pt x="145" y="14"/>
                </a:cubicBezTo>
                <a:cubicBezTo>
                  <a:pt x="145" y="12"/>
                  <a:pt x="146" y="11"/>
                  <a:pt x="147" y="10"/>
                </a:cubicBezTo>
                <a:cubicBezTo>
                  <a:pt x="148" y="9"/>
                  <a:pt x="149" y="9"/>
                  <a:pt x="151" y="9"/>
                </a:cubicBezTo>
                <a:cubicBezTo>
                  <a:pt x="159" y="9"/>
                  <a:pt x="159" y="9"/>
                  <a:pt x="159" y="9"/>
                </a:cubicBezTo>
                <a:cubicBezTo>
                  <a:pt x="161" y="9"/>
                  <a:pt x="162" y="9"/>
                  <a:pt x="163" y="10"/>
                </a:cubicBezTo>
                <a:cubicBezTo>
                  <a:pt x="164" y="11"/>
                  <a:pt x="164" y="12"/>
                  <a:pt x="165" y="14"/>
                </a:cubicBezTo>
                <a:cubicBezTo>
                  <a:pt x="180" y="80"/>
                  <a:pt x="180" y="80"/>
                  <a:pt x="180" y="80"/>
                </a:cubicBezTo>
                <a:cubicBezTo>
                  <a:pt x="197" y="14"/>
                  <a:pt x="197" y="14"/>
                  <a:pt x="197" y="14"/>
                </a:cubicBezTo>
                <a:cubicBezTo>
                  <a:pt x="198" y="12"/>
                  <a:pt x="199" y="11"/>
                  <a:pt x="199" y="10"/>
                </a:cubicBezTo>
                <a:cubicBezTo>
                  <a:pt x="200" y="9"/>
                  <a:pt x="201" y="9"/>
                  <a:pt x="203" y="9"/>
                </a:cubicBezTo>
                <a:cubicBezTo>
                  <a:pt x="212" y="9"/>
                  <a:pt x="212" y="9"/>
                  <a:pt x="212" y="9"/>
                </a:cubicBezTo>
                <a:cubicBezTo>
                  <a:pt x="214" y="9"/>
                  <a:pt x="215" y="10"/>
                  <a:pt x="215" y="11"/>
                </a:cubicBezTo>
                <a:cubicBezTo>
                  <a:pt x="215" y="12"/>
                  <a:pt x="215" y="12"/>
                  <a:pt x="215" y="13"/>
                </a:cubicBezTo>
                <a:cubicBezTo>
                  <a:pt x="214" y="14"/>
                  <a:pt x="214" y="14"/>
                  <a:pt x="214" y="15"/>
                </a:cubicBezTo>
                <a:cubicBezTo>
                  <a:pt x="190" y="92"/>
                  <a:pt x="190" y="92"/>
                  <a:pt x="190" y="92"/>
                </a:cubicBezTo>
                <a:cubicBezTo>
                  <a:pt x="189" y="94"/>
                  <a:pt x="189" y="95"/>
                  <a:pt x="188" y="96"/>
                </a:cubicBezTo>
                <a:cubicBezTo>
                  <a:pt x="187" y="96"/>
                  <a:pt x="186" y="97"/>
                  <a:pt x="184" y="97"/>
                </a:cubicBezTo>
                <a:cubicBezTo>
                  <a:pt x="176" y="97"/>
                  <a:pt x="176" y="97"/>
                  <a:pt x="176" y="97"/>
                </a:cubicBezTo>
                <a:cubicBezTo>
                  <a:pt x="174" y="97"/>
                  <a:pt x="173" y="96"/>
                  <a:pt x="172" y="96"/>
                </a:cubicBezTo>
                <a:cubicBezTo>
                  <a:pt x="171" y="95"/>
                  <a:pt x="170" y="94"/>
                  <a:pt x="170" y="92"/>
                </a:cubicBezTo>
                <a:cubicBezTo>
                  <a:pt x="154" y="28"/>
                  <a:pt x="154" y="28"/>
                  <a:pt x="154" y="28"/>
                </a:cubicBezTo>
                <a:cubicBezTo>
                  <a:pt x="139" y="92"/>
                  <a:pt x="139" y="92"/>
                  <a:pt x="139" y="92"/>
                </a:cubicBezTo>
                <a:cubicBezTo>
                  <a:pt x="139" y="94"/>
                  <a:pt x="138" y="95"/>
                  <a:pt x="137" y="96"/>
                </a:cubicBezTo>
                <a:cubicBezTo>
                  <a:pt x="137" y="96"/>
                  <a:pt x="135" y="97"/>
                  <a:pt x="133" y="97"/>
                </a:cubicBezTo>
                <a:lnTo>
                  <a:pt x="125" y="97"/>
                </a:lnTo>
                <a:close/>
                <a:moveTo>
                  <a:pt x="46" y="86"/>
                </a:moveTo>
                <a:cubicBezTo>
                  <a:pt x="49" y="86"/>
                  <a:pt x="52" y="85"/>
                  <a:pt x="56" y="84"/>
                </a:cubicBezTo>
                <a:cubicBezTo>
                  <a:pt x="59" y="83"/>
                  <a:pt x="62" y="81"/>
                  <a:pt x="65" y="78"/>
                </a:cubicBezTo>
                <a:cubicBezTo>
                  <a:pt x="67" y="76"/>
                  <a:pt x="68" y="74"/>
                  <a:pt x="68" y="71"/>
                </a:cubicBezTo>
                <a:cubicBezTo>
                  <a:pt x="69" y="69"/>
                  <a:pt x="69" y="66"/>
                  <a:pt x="69" y="63"/>
                </a:cubicBezTo>
                <a:cubicBezTo>
                  <a:pt x="69" y="59"/>
                  <a:pt x="69" y="59"/>
                  <a:pt x="69" y="59"/>
                </a:cubicBezTo>
                <a:cubicBezTo>
                  <a:pt x="67" y="58"/>
                  <a:pt x="64" y="58"/>
                  <a:pt x="60" y="57"/>
                </a:cubicBezTo>
                <a:cubicBezTo>
                  <a:pt x="57" y="57"/>
                  <a:pt x="54" y="57"/>
                  <a:pt x="51" y="57"/>
                </a:cubicBezTo>
                <a:cubicBezTo>
                  <a:pt x="45" y="57"/>
                  <a:pt x="40" y="58"/>
                  <a:pt x="36" y="61"/>
                </a:cubicBezTo>
                <a:cubicBezTo>
                  <a:pt x="33" y="63"/>
                  <a:pt x="32" y="67"/>
                  <a:pt x="32" y="72"/>
                </a:cubicBezTo>
                <a:cubicBezTo>
                  <a:pt x="32" y="77"/>
                  <a:pt x="33" y="80"/>
                  <a:pt x="35" y="82"/>
                </a:cubicBezTo>
                <a:cubicBezTo>
                  <a:pt x="38" y="85"/>
                  <a:pt x="41" y="86"/>
                  <a:pt x="46" y="86"/>
                </a:cubicBezTo>
                <a:moveTo>
                  <a:pt x="86" y="71"/>
                </a:moveTo>
                <a:cubicBezTo>
                  <a:pt x="86" y="75"/>
                  <a:pt x="86" y="78"/>
                  <a:pt x="87" y="80"/>
                </a:cubicBezTo>
                <a:cubicBezTo>
                  <a:pt x="88" y="82"/>
                  <a:pt x="89" y="84"/>
                  <a:pt x="90" y="87"/>
                </a:cubicBezTo>
                <a:cubicBezTo>
                  <a:pt x="90" y="88"/>
                  <a:pt x="91" y="88"/>
                  <a:pt x="91" y="89"/>
                </a:cubicBezTo>
                <a:cubicBezTo>
                  <a:pt x="91" y="90"/>
                  <a:pt x="90" y="91"/>
                  <a:pt x="89" y="92"/>
                </a:cubicBezTo>
                <a:cubicBezTo>
                  <a:pt x="83" y="96"/>
                  <a:pt x="83" y="96"/>
                  <a:pt x="83" y="96"/>
                </a:cubicBezTo>
                <a:cubicBezTo>
                  <a:pt x="82" y="97"/>
                  <a:pt x="81" y="97"/>
                  <a:pt x="80" y="97"/>
                </a:cubicBezTo>
                <a:cubicBezTo>
                  <a:pt x="79" y="97"/>
                  <a:pt x="78" y="97"/>
                  <a:pt x="77" y="96"/>
                </a:cubicBezTo>
                <a:cubicBezTo>
                  <a:pt x="76" y="94"/>
                  <a:pt x="74" y="93"/>
                  <a:pt x="74" y="91"/>
                </a:cubicBezTo>
                <a:cubicBezTo>
                  <a:pt x="73" y="89"/>
                  <a:pt x="72" y="87"/>
                  <a:pt x="70" y="85"/>
                </a:cubicBezTo>
                <a:cubicBezTo>
                  <a:pt x="63" y="94"/>
                  <a:pt x="53" y="99"/>
                  <a:pt x="41" y="99"/>
                </a:cubicBezTo>
                <a:cubicBezTo>
                  <a:pt x="33" y="99"/>
                  <a:pt x="27" y="97"/>
                  <a:pt x="22" y="92"/>
                </a:cubicBezTo>
                <a:cubicBezTo>
                  <a:pt x="17" y="87"/>
                  <a:pt x="15" y="81"/>
                  <a:pt x="15" y="73"/>
                </a:cubicBezTo>
                <a:cubicBezTo>
                  <a:pt x="15" y="64"/>
                  <a:pt x="18" y="58"/>
                  <a:pt x="23" y="52"/>
                </a:cubicBezTo>
                <a:cubicBezTo>
                  <a:pt x="29" y="47"/>
                  <a:pt x="38" y="45"/>
                  <a:pt x="48" y="45"/>
                </a:cubicBezTo>
                <a:cubicBezTo>
                  <a:pt x="51" y="45"/>
                  <a:pt x="55" y="45"/>
                  <a:pt x="58" y="46"/>
                </a:cubicBezTo>
                <a:cubicBezTo>
                  <a:pt x="62" y="46"/>
                  <a:pt x="66" y="47"/>
                  <a:pt x="69" y="48"/>
                </a:cubicBezTo>
                <a:cubicBezTo>
                  <a:pt x="69" y="40"/>
                  <a:pt x="69" y="40"/>
                  <a:pt x="69" y="40"/>
                </a:cubicBezTo>
                <a:cubicBezTo>
                  <a:pt x="69" y="33"/>
                  <a:pt x="68" y="28"/>
                  <a:pt x="65" y="25"/>
                </a:cubicBezTo>
                <a:cubicBezTo>
                  <a:pt x="62" y="22"/>
                  <a:pt x="56" y="20"/>
                  <a:pt x="49" y="20"/>
                </a:cubicBezTo>
                <a:cubicBezTo>
                  <a:pt x="45" y="20"/>
                  <a:pt x="42" y="21"/>
                  <a:pt x="38" y="21"/>
                </a:cubicBezTo>
                <a:cubicBezTo>
                  <a:pt x="34" y="22"/>
                  <a:pt x="31" y="23"/>
                  <a:pt x="27" y="25"/>
                </a:cubicBezTo>
                <a:cubicBezTo>
                  <a:pt x="26" y="25"/>
                  <a:pt x="25" y="26"/>
                  <a:pt x="24" y="26"/>
                </a:cubicBezTo>
                <a:cubicBezTo>
                  <a:pt x="23" y="26"/>
                  <a:pt x="23" y="26"/>
                  <a:pt x="22" y="26"/>
                </a:cubicBezTo>
                <a:cubicBezTo>
                  <a:pt x="21" y="26"/>
                  <a:pt x="20" y="25"/>
                  <a:pt x="20" y="23"/>
                </a:cubicBezTo>
                <a:cubicBezTo>
                  <a:pt x="20" y="18"/>
                  <a:pt x="20" y="18"/>
                  <a:pt x="20" y="18"/>
                </a:cubicBezTo>
                <a:cubicBezTo>
                  <a:pt x="20" y="17"/>
                  <a:pt x="21" y="16"/>
                  <a:pt x="21" y="15"/>
                </a:cubicBezTo>
                <a:cubicBezTo>
                  <a:pt x="22" y="14"/>
                  <a:pt x="22" y="14"/>
                  <a:pt x="24" y="13"/>
                </a:cubicBezTo>
                <a:cubicBezTo>
                  <a:pt x="27" y="11"/>
                  <a:pt x="31" y="10"/>
                  <a:pt x="36" y="8"/>
                </a:cubicBezTo>
                <a:cubicBezTo>
                  <a:pt x="41" y="7"/>
                  <a:pt x="46" y="6"/>
                  <a:pt x="52" y="6"/>
                </a:cubicBezTo>
                <a:cubicBezTo>
                  <a:pt x="63" y="6"/>
                  <a:pt x="72" y="9"/>
                  <a:pt x="77" y="14"/>
                </a:cubicBezTo>
                <a:cubicBezTo>
                  <a:pt x="83" y="20"/>
                  <a:pt x="86" y="28"/>
                  <a:pt x="86" y="39"/>
                </a:cubicBezTo>
                <a:lnTo>
                  <a:pt x="86" y="71"/>
                </a:lnTo>
                <a:close/>
                <a:moveTo>
                  <a:pt x="270" y="147"/>
                </a:moveTo>
                <a:cubicBezTo>
                  <a:pt x="276" y="143"/>
                  <a:pt x="271" y="137"/>
                  <a:pt x="266" y="140"/>
                </a:cubicBezTo>
                <a:cubicBezTo>
                  <a:pt x="229" y="155"/>
                  <a:pt x="190" y="163"/>
                  <a:pt x="154" y="163"/>
                </a:cubicBezTo>
                <a:cubicBezTo>
                  <a:pt x="100" y="163"/>
                  <a:pt x="48" y="148"/>
                  <a:pt x="7" y="124"/>
                </a:cubicBezTo>
                <a:cubicBezTo>
                  <a:pt x="3" y="121"/>
                  <a:pt x="0" y="125"/>
                  <a:pt x="3" y="128"/>
                </a:cubicBezTo>
                <a:cubicBezTo>
                  <a:pt x="42" y="163"/>
                  <a:pt x="93" y="184"/>
                  <a:pt x="150" y="184"/>
                </a:cubicBezTo>
                <a:cubicBezTo>
                  <a:pt x="191" y="184"/>
                  <a:pt x="238" y="171"/>
                  <a:pt x="270" y="147"/>
                </a:cubicBezTo>
                <a:moveTo>
                  <a:pt x="284" y="132"/>
                </a:moveTo>
                <a:cubicBezTo>
                  <a:pt x="288" y="137"/>
                  <a:pt x="279" y="159"/>
                  <a:pt x="275" y="169"/>
                </a:cubicBezTo>
                <a:cubicBezTo>
                  <a:pt x="274" y="172"/>
                  <a:pt x="277" y="173"/>
                  <a:pt x="279" y="171"/>
                </a:cubicBezTo>
                <a:cubicBezTo>
                  <a:pt x="297" y="156"/>
                  <a:pt x="301" y="126"/>
                  <a:pt x="298" y="121"/>
                </a:cubicBezTo>
                <a:cubicBezTo>
                  <a:pt x="294" y="117"/>
                  <a:pt x="264" y="113"/>
                  <a:pt x="245" y="126"/>
                </a:cubicBezTo>
                <a:cubicBezTo>
                  <a:pt x="242" y="128"/>
                  <a:pt x="243" y="131"/>
                  <a:pt x="246" y="131"/>
                </a:cubicBezTo>
                <a:cubicBezTo>
                  <a:pt x="256" y="129"/>
                  <a:pt x="280" y="126"/>
                  <a:pt x="284" y="1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743534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de">
    <p:bg>
      <p:bgRef idx="1001">
        <a:schemeClr val="bg1"/>
      </p:bgRef>
    </p:bg>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4155" y="1809750"/>
            <a:ext cx="13982395" cy="4665893"/>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10" name="TextBox 3">
            <a:extLst>
              <a:ext uri="{FF2B5EF4-FFF2-40B4-BE49-F238E27FC236}">
                <a16:creationId xmlns:a16="http://schemas.microsoft.com/office/drawing/2014/main" id="{A20EC1B5-0B55-4E72-AE30-BC2870883898}"/>
              </a:ext>
            </a:extLst>
          </p:cNvPr>
          <p:cNvSpPr txBox="1">
            <a:spLocks noChangeArrowheads="1"/>
          </p:cNvSpPr>
          <p:nvPr userDrawn="1"/>
        </p:nvSpPr>
        <p:spPr bwMode="auto">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p:nvPr>
        </p:nvSpPr>
        <p:spPr>
          <a:xfrm>
            <a:off x="323850" y="347413"/>
            <a:ext cx="13986246" cy="1079598"/>
          </a:xfrm>
        </p:spPr>
        <p:txBody>
          <a:bodyPr/>
          <a:lstStyle/>
          <a:p>
            <a:r>
              <a:rPr lang="en-US"/>
              <a:t>Click to edit Master title style</a:t>
            </a:r>
            <a:endParaRPr lang="en-US" dirty="0"/>
          </a:p>
        </p:txBody>
      </p:sp>
      <p:pic>
        <p:nvPicPr>
          <p:cNvPr id="15" name="Picture 14">
            <a:extLst>
              <a:ext uri="{FF2B5EF4-FFF2-40B4-BE49-F238E27FC236}">
                <a16:creationId xmlns:a16="http://schemas.microsoft.com/office/drawing/2014/main" id="{2865D40D-0D41-4F3D-883A-788D17AF4C6D}"/>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487400" y="7526138"/>
            <a:ext cx="623134" cy="372540"/>
          </a:xfrm>
          <a:prstGeom prst="rect">
            <a:avLst/>
          </a:prstGeom>
        </p:spPr>
      </p:pic>
    </p:spTree>
    <p:extLst>
      <p:ext uri="{BB962C8B-B14F-4D97-AF65-F5344CB8AC3E}">
        <p14:creationId xmlns:p14="http://schemas.microsoft.com/office/powerpoint/2010/main" val="3399169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de_2_Column">
    <p:bg>
      <p:bgRef idx="1001">
        <a:schemeClr val="bg1"/>
      </p:bgRef>
    </p:bg>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3850" y="1809750"/>
            <a:ext cx="6858000"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7452096" y="1809750"/>
            <a:ext cx="6858000"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10" name="TextBox 3">
            <a:extLst>
              <a:ext uri="{FF2B5EF4-FFF2-40B4-BE49-F238E27FC236}">
                <a16:creationId xmlns:a16="http://schemas.microsoft.com/office/drawing/2014/main" id="{278807CA-43ED-4DE6-AA75-223266EAF5F8}"/>
              </a:ext>
            </a:extLst>
          </p:cNvPr>
          <p:cNvSpPr txBox="1">
            <a:spLocks noChangeArrowheads="1"/>
          </p:cNvSpPr>
          <p:nvPr userDrawn="1"/>
        </p:nvSpPr>
        <p:spPr bwMode="auto">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p:nvPr>
        </p:nvSpPr>
        <p:spPr>
          <a:xfrm>
            <a:off x="323850" y="347413"/>
            <a:ext cx="13986246" cy="1079598"/>
          </a:xfrm>
        </p:spPr>
        <p:txBody>
          <a:bodyPr/>
          <a:lstStyle/>
          <a:p>
            <a:r>
              <a:rPr lang="en-US"/>
              <a:t>Click to edit Master title style</a:t>
            </a:r>
            <a:endParaRPr lang="en-US" dirty="0"/>
          </a:p>
        </p:txBody>
      </p:sp>
      <p:pic>
        <p:nvPicPr>
          <p:cNvPr id="16" name="Picture 15">
            <a:extLst>
              <a:ext uri="{FF2B5EF4-FFF2-40B4-BE49-F238E27FC236}">
                <a16:creationId xmlns:a16="http://schemas.microsoft.com/office/drawing/2014/main" id="{A1BF1C7C-20AA-43D4-A694-D7B19F9D41CA}"/>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487400" y="7526138"/>
            <a:ext cx="623134" cy="372540"/>
          </a:xfrm>
          <a:prstGeom prst="rect">
            <a:avLst/>
          </a:prstGeom>
        </p:spPr>
      </p:pic>
    </p:spTree>
    <p:extLst>
      <p:ext uri="{BB962C8B-B14F-4D97-AF65-F5344CB8AC3E}">
        <p14:creationId xmlns:p14="http://schemas.microsoft.com/office/powerpoint/2010/main" val="32263240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urvey_Reminder">
    <p:bg>
      <p:bgRef idx="1001">
        <a:schemeClr val="bg1"/>
      </p:bgRef>
    </p:bg>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1776FEAF-6545-4531-B7B6-7A97275908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19" b="735"/>
          <a:stretch/>
        </p:blipFill>
        <p:spPr>
          <a:xfrm>
            <a:off x="0" y="0"/>
            <a:ext cx="14630400" cy="8229600"/>
          </a:xfrm>
          <a:prstGeom prst="rect">
            <a:avLst/>
          </a:prstGeom>
        </p:spPr>
      </p:pic>
      <p:sp>
        <p:nvSpPr>
          <p:cNvPr id="19" name="TextBox 18">
            <a:extLst>
              <a:ext uri="{FF2B5EF4-FFF2-40B4-BE49-F238E27FC236}">
                <a16:creationId xmlns:a16="http://schemas.microsoft.com/office/drawing/2014/main" id="{5484F0FD-5FCF-4285-AF1C-46A66C34FEA4}"/>
              </a:ext>
            </a:extLst>
          </p:cNvPr>
          <p:cNvSpPr txBox="1"/>
          <p:nvPr userDrawn="1"/>
        </p:nvSpPr>
        <p:spPr bwMode="white">
          <a:xfrm>
            <a:off x="2814726" y="3928082"/>
            <a:ext cx="9000949" cy="1791260"/>
          </a:xfrm>
          <a:prstGeom prst="rect">
            <a:avLst/>
          </a:prstGeom>
          <a:noFill/>
        </p:spPr>
        <p:txBody>
          <a:bodyPr wrap="square" lIns="182880" tIns="146304" rIns="182880" bIns="146304" rtlCol="0">
            <a:spAutoFit/>
          </a:bodyPr>
          <a:lstStyle/>
          <a:p>
            <a:pPr algn="ctr">
              <a:lnSpc>
                <a:spcPct val="90000"/>
              </a:lnSpc>
              <a:spcAft>
                <a:spcPts val="1800"/>
              </a:spcAft>
            </a:pPr>
            <a:r>
              <a:rPr lang="en-US" sz="5400" dirty="0">
                <a:gradFill>
                  <a:gsLst>
                    <a:gs pos="2917">
                      <a:schemeClr val="tx1"/>
                    </a:gs>
                    <a:gs pos="30000">
                      <a:schemeClr val="tx1"/>
                    </a:gs>
                  </a:gsLst>
                  <a:lin ang="5400000" scaled="0"/>
                </a:gradFill>
                <a:latin typeface="+mj-lt"/>
              </a:rPr>
              <a:t>Please complete the session survey in the mobile app.</a:t>
            </a:r>
          </a:p>
        </p:txBody>
      </p:sp>
      <p:sp>
        <p:nvSpPr>
          <p:cNvPr id="20" name="Oval 19">
            <a:extLst>
              <a:ext uri="{FF2B5EF4-FFF2-40B4-BE49-F238E27FC236}">
                <a16:creationId xmlns:a16="http://schemas.microsoft.com/office/drawing/2014/main" id="{1B30FC2A-8A88-4BBB-82D2-6C57A331C334}"/>
              </a:ext>
            </a:extLst>
          </p:cNvPr>
          <p:cNvSpPr/>
          <p:nvPr userDrawn="1"/>
        </p:nvSpPr>
        <p:spPr bwMode="auto">
          <a:xfrm>
            <a:off x="6370320" y="1445839"/>
            <a:ext cx="1889760" cy="1889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500" b="1" dirty="0">
                <a:gradFill>
                  <a:gsLst>
                    <a:gs pos="0">
                      <a:srgbClr val="FFFFFF"/>
                    </a:gs>
                    <a:gs pos="100000">
                      <a:srgbClr val="FFFFFF"/>
                    </a:gs>
                  </a:gsLst>
                  <a:lin ang="5400000" scaled="0"/>
                </a:gradFill>
                <a:ea typeface="Segoe UI" pitchFamily="34" charset="0"/>
                <a:cs typeface="Segoe UI" pitchFamily="34" charset="0"/>
              </a:rPr>
              <a:t>!</a:t>
            </a:r>
          </a:p>
        </p:txBody>
      </p:sp>
      <p:sp>
        <p:nvSpPr>
          <p:cNvPr id="10" name="Freeform 5">
            <a:extLst>
              <a:ext uri="{FF2B5EF4-FFF2-40B4-BE49-F238E27FC236}">
                <a16:creationId xmlns:a16="http://schemas.microsoft.com/office/drawing/2014/main" id="{EB12614D-E2E3-4DB7-881C-66448913C399}"/>
              </a:ext>
            </a:extLst>
          </p:cNvPr>
          <p:cNvSpPr>
            <a:spLocks noEditPoints="1"/>
          </p:cNvSpPr>
          <p:nvPr userDrawn="1"/>
        </p:nvSpPr>
        <p:spPr bwMode="white">
          <a:xfrm>
            <a:off x="531813" y="7161648"/>
            <a:ext cx="6245225" cy="502920"/>
          </a:xfrm>
          <a:custGeom>
            <a:avLst/>
            <a:gdLst>
              <a:gd name="T0" fmla="*/ 558 w 2307"/>
              <a:gd name="T1" fmla="*/ 51 h 184"/>
              <a:gd name="T2" fmla="*/ 501 w 2307"/>
              <a:gd name="T3" fmla="*/ 100 h 184"/>
              <a:gd name="T4" fmla="*/ 503 w 2307"/>
              <a:gd name="T5" fmla="*/ 81 h 184"/>
              <a:gd name="T6" fmla="*/ 470 w 2307"/>
              <a:gd name="T7" fmla="*/ 22 h 184"/>
              <a:gd name="T8" fmla="*/ 758 w 2307"/>
              <a:gd name="T9" fmla="*/ 22 h 184"/>
              <a:gd name="T10" fmla="*/ 681 w 2307"/>
              <a:gd name="T11" fmla="*/ 92 h 184"/>
              <a:gd name="T12" fmla="*/ 865 w 2307"/>
              <a:gd name="T13" fmla="*/ 75 h 184"/>
              <a:gd name="T14" fmla="*/ 876 w 2307"/>
              <a:gd name="T15" fmla="*/ 49 h 184"/>
              <a:gd name="T16" fmla="*/ 854 w 2307"/>
              <a:gd name="T17" fmla="*/ 164 h 184"/>
              <a:gd name="T18" fmla="*/ 880 w 2307"/>
              <a:gd name="T19" fmla="*/ 153 h 184"/>
              <a:gd name="T20" fmla="*/ 1006 w 2307"/>
              <a:gd name="T21" fmla="*/ 3 h 184"/>
              <a:gd name="T22" fmla="*/ 1113 w 2307"/>
              <a:gd name="T23" fmla="*/ 166 h 184"/>
              <a:gd name="T24" fmla="*/ 1241 w 2307"/>
              <a:gd name="T25" fmla="*/ 3 h 184"/>
              <a:gd name="T26" fmla="*/ 1347 w 2307"/>
              <a:gd name="T27" fmla="*/ 3 h 184"/>
              <a:gd name="T28" fmla="*/ 1431 w 2307"/>
              <a:gd name="T29" fmla="*/ 75 h 184"/>
              <a:gd name="T30" fmla="*/ 1532 w 2307"/>
              <a:gd name="T31" fmla="*/ 85 h 184"/>
              <a:gd name="T32" fmla="*/ 1684 w 2307"/>
              <a:gd name="T33" fmla="*/ 85 h 184"/>
              <a:gd name="T34" fmla="*/ 1542 w 2307"/>
              <a:gd name="T35" fmla="*/ 130 h 184"/>
              <a:gd name="T36" fmla="*/ 1647 w 2307"/>
              <a:gd name="T37" fmla="*/ 133 h 184"/>
              <a:gd name="T38" fmla="*/ 1557 w 2307"/>
              <a:gd name="T39" fmla="*/ 85 h 184"/>
              <a:gd name="T40" fmla="*/ 1897 w 2307"/>
              <a:gd name="T41" fmla="*/ 51 h 184"/>
              <a:gd name="T42" fmla="*/ 1841 w 2307"/>
              <a:gd name="T43" fmla="*/ 100 h 184"/>
              <a:gd name="T44" fmla="*/ 1842 w 2307"/>
              <a:gd name="T45" fmla="*/ 81 h 184"/>
              <a:gd name="T46" fmla="*/ 1809 w 2307"/>
              <a:gd name="T47" fmla="*/ 22 h 184"/>
              <a:gd name="T48" fmla="*/ 1992 w 2307"/>
              <a:gd name="T49" fmla="*/ 85 h 184"/>
              <a:gd name="T50" fmla="*/ 2074 w 2307"/>
              <a:gd name="T51" fmla="*/ 22 h 184"/>
              <a:gd name="T52" fmla="*/ 2073 w 2307"/>
              <a:gd name="T53" fmla="*/ 148 h 184"/>
              <a:gd name="T54" fmla="*/ 2307 w 2307"/>
              <a:gd name="T55" fmla="*/ 3 h 184"/>
              <a:gd name="T56" fmla="*/ 2295 w 2307"/>
              <a:gd name="T57" fmla="*/ 92 h 184"/>
              <a:gd name="T58" fmla="*/ 2206 w 2307"/>
              <a:gd name="T59" fmla="*/ 166 h 184"/>
              <a:gd name="T60" fmla="*/ 221 w 2307"/>
              <a:gd name="T61" fmla="*/ 88 h 184"/>
              <a:gd name="T62" fmla="*/ 239 w 2307"/>
              <a:gd name="T63" fmla="*/ 85 h 184"/>
              <a:gd name="T64" fmla="*/ 258 w 2307"/>
              <a:gd name="T65" fmla="*/ 61 h 184"/>
              <a:gd name="T66" fmla="*/ 232 w 2307"/>
              <a:gd name="T67" fmla="*/ 13 h 184"/>
              <a:gd name="T68" fmla="*/ 274 w 2307"/>
              <a:gd name="T69" fmla="*/ 10 h 184"/>
              <a:gd name="T70" fmla="*/ 279 w 2307"/>
              <a:gd name="T71" fmla="*/ 25 h 184"/>
              <a:gd name="T72" fmla="*/ 242 w 2307"/>
              <a:gd name="T73" fmla="*/ 38 h 184"/>
              <a:gd name="T74" fmla="*/ 284 w 2307"/>
              <a:gd name="T75" fmla="*/ 83 h 184"/>
              <a:gd name="T76" fmla="*/ 121 w 2307"/>
              <a:gd name="T77" fmla="*/ 96 h 184"/>
              <a:gd name="T78" fmla="*/ 107 w 2307"/>
              <a:gd name="T79" fmla="*/ 9 h 184"/>
              <a:gd name="T80" fmla="*/ 147 w 2307"/>
              <a:gd name="T81" fmla="*/ 10 h 184"/>
              <a:gd name="T82" fmla="*/ 180 w 2307"/>
              <a:gd name="T83" fmla="*/ 80 h 184"/>
              <a:gd name="T84" fmla="*/ 215 w 2307"/>
              <a:gd name="T85" fmla="*/ 11 h 184"/>
              <a:gd name="T86" fmla="*/ 184 w 2307"/>
              <a:gd name="T87" fmla="*/ 97 h 184"/>
              <a:gd name="T88" fmla="*/ 139 w 2307"/>
              <a:gd name="T89" fmla="*/ 92 h 184"/>
              <a:gd name="T90" fmla="*/ 56 w 2307"/>
              <a:gd name="T91" fmla="*/ 84 h 184"/>
              <a:gd name="T92" fmla="*/ 60 w 2307"/>
              <a:gd name="T93" fmla="*/ 57 h 184"/>
              <a:gd name="T94" fmla="*/ 46 w 2307"/>
              <a:gd name="T95" fmla="*/ 86 h 184"/>
              <a:gd name="T96" fmla="*/ 89 w 2307"/>
              <a:gd name="T97" fmla="*/ 92 h 184"/>
              <a:gd name="T98" fmla="*/ 70 w 2307"/>
              <a:gd name="T99" fmla="*/ 85 h 184"/>
              <a:gd name="T100" fmla="*/ 48 w 2307"/>
              <a:gd name="T101" fmla="*/ 45 h 184"/>
              <a:gd name="T102" fmla="*/ 49 w 2307"/>
              <a:gd name="T103" fmla="*/ 20 h 184"/>
              <a:gd name="T104" fmla="*/ 20 w 2307"/>
              <a:gd name="T105" fmla="*/ 23 h 184"/>
              <a:gd name="T106" fmla="*/ 52 w 2307"/>
              <a:gd name="T107" fmla="*/ 6 h 184"/>
              <a:gd name="T108" fmla="*/ 266 w 2307"/>
              <a:gd name="T109" fmla="*/ 140 h 184"/>
              <a:gd name="T110" fmla="*/ 270 w 2307"/>
              <a:gd name="T111" fmla="*/ 147 h 184"/>
              <a:gd name="T112" fmla="*/ 245 w 2307"/>
              <a:gd name="T113"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7" h="184">
                <a:moveTo>
                  <a:pt x="447" y="166"/>
                </a:moveTo>
                <a:cubicBezTo>
                  <a:pt x="447" y="3"/>
                  <a:pt x="447" y="3"/>
                  <a:pt x="447" y="3"/>
                </a:cubicBezTo>
                <a:cubicBezTo>
                  <a:pt x="506" y="3"/>
                  <a:pt x="506" y="3"/>
                  <a:pt x="506" y="3"/>
                </a:cubicBezTo>
                <a:cubicBezTo>
                  <a:pt x="522" y="3"/>
                  <a:pt x="534" y="7"/>
                  <a:pt x="544" y="16"/>
                </a:cubicBezTo>
                <a:cubicBezTo>
                  <a:pt x="553" y="25"/>
                  <a:pt x="558" y="36"/>
                  <a:pt x="558" y="51"/>
                </a:cubicBezTo>
                <a:cubicBezTo>
                  <a:pt x="558" y="62"/>
                  <a:pt x="555" y="71"/>
                  <a:pt x="549" y="79"/>
                </a:cubicBezTo>
                <a:cubicBezTo>
                  <a:pt x="543" y="87"/>
                  <a:pt x="535" y="93"/>
                  <a:pt x="524" y="96"/>
                </a:cubicBezTo>
                <a:cubicBezTo>
                  <a:pt x="567" y="166"/>
                  <a:pt x="567" y="166"/>
                  <a:pt x="567" y="166"/>
                </a:cubicBezTo>
                <a:cubicBezTo>
                  <a:pt x="541" y="166"/>
                  <a:pt x="541" y="166"/>
                  <a:pt x="541" y="166"/>
                </a:cubicBezTo>
                <a:cubicBezTo>
                  <a:pt x="501" y="100"/>
                  <a:pt x="501" y="100"/>
                  <a:pt x="501" y="100"/>
                </a:cubicBezTo>
                <a:cubicBezTo>
                  <a:pt x="470" y="100"/>
                  <a:pt x="470" y="100"/>
                  <a:pt x="470" y="100"/>
                </a:cubicBezTo>
                <a:cubicBezTo>
                  <a:pt x="470" y="166"/>
                  <a:pt x="470" y="166"/>
                  <a:pt x="470" y="166"/>
                </a:cubicBezTo>
                <a:lnTo>
                  <a:pt x="447" y="166"/>
                </a:lnTo>
                <a:close/>
                <a:moveTo>
                  <a:pt x="470" y="81"/>
                </a:moveTo>
                <a:cubicBezTo>
                  <a:pt x="503" y="81"/>
                  <a:pt x="503" y="81"/>
                  <a:pt x="503" y="81"/>
                </a:cubicBezTo>
                <a:cubicBezTo>
                  <a:pt x="513" y="81"/>
                  <a:pt x="520" y="79"/>
                  <a:pt x="526" y="74"/>
                </a:cubicBezTo>
                <a:cubicBezTo>
                  <a:pt x="531" y="69"/>
                  <a:pt x="534" y="61"/>
                  <a:pt x="534" y="51"/>
                </a:cubicBezTo>
                <a:cubicBezTo>
                  <a:pt x="534" y="42"/>
                  <a:pt x="531" y="34"/>
                  <a:pt x="526" y="29"/>
                </a:cubicBezTo>
                <a:cubicBezTo>
                  <a:pt x="521" y="25"/>
                  <a:pt x="514" y="22"/>
                  <a:pt x="504" y="22"/>
                </a:cubicBezTo>
                <a:cubicBezTo>
                  <a:pt x="470" y="22"/>
                  <a:pt x="470" y="22"/>
                  <a:pt x="470" y="22"/>
                </a:cubicBezTo>
                <a:lnTo>
                  <a:pt x="470" y="81"/>
                </a:lnTo>
                <a:close/>
                <a:moveTo>
                  <a:pt x="657" y="166"/>
                </a:moveTo>
                <a:cubicBezTo>
                  <a:pt x="657" y="3"/>
                  <a:pt x="657" y="3"/>
                  <a:pt x="657" y="3"/>
                </a:cubicBezTo>
                <a:cubicBezTo>
                  <a:pt x="758" y="3"/>
                  <a:pt x="758" y="3"/>
                  <a:pt x="758" y="3"/>
                </a:cubicBezTo>
                <a:cubicBezTo>
                  <a:pt x="758" y="22"/>
                  <a:pt x="758" y="22"/>
                  <a:pt x="758" y="22"/>
                </a:cubicBezTo>
                <a:cubicBezTo>
                  <a:pt x="681" y="22"/>
                  <a:pt x="681" y="22"/>
                  <a:pt x="681" y="22"/>
                </a:cubicBezTo>
                <a:cubicBezTo>
                  <a:pt x="681" y="72"/>
                  <a:pt x="681" y="72"/>
                  <a:pt x="681" y="72"/>
                </a:cubicBezTo>
                <a:cubicBezTo>
                  <a:pt x="746" y="72"/>
                  <a:pt x="746" y="72"/>
                  <a:pt x="746" y="72"/>
                </a:cubicBezTo>
                <a:cubicBezTo>
                  <a:pt x="746" y="92"/>
                  <a:pt x="746" y="92"/>
                  <a:pt x="746" y="92"/>
                </a:cubicBezTo>
                <a:cubicBezTo>
                  <a:pt x="681" y="92"/>
                  <a:pt x="681" y="92"/>
                  <a:pt x="681" y="92"/>
                </a:cubicBezTo>
                <a:cubicBezTo>
                  <a:pt x="681" y="146"/>
                  <a:pt x="681" y="146"/>
                  <a:pt x="681" y="146"/>
                </a:cubicBezTo>
                <a:cubicBezTo>
                  <a:pt x="758" y="146"/>
                  <a:pt x="758" y="146"/>
                  <a:pt x="758" y="146"/>
                </a:cubicBezTo>
                <a:cubicBezTo>
                  <a:pt x="758" y="166"/>
                  <a:pt x="758" y="166"/>
                  <a:pt x="758" y="166"/>
                </a:cubicBezTo>
                <a:lnTo>
                  <a:pt x="657" y="166"/>
                </a:lnTo>
                <a:close/>
                <a:moveTo>
                  <a:pt x="865" y="75"/>
                </a:moveTo>
                <a:cubicBezTo>
                  <a:pt x="860" y="75"/>
                  <a:pt x="857" y="74"/>
                  <a:pt x="854" y="71"/>
                </a:cubicBezTo>
                <a:cubicBezTo>
                  <a:pt x="851" y="68"/>
                  <a:pt x="850" y="64"/>
                  <a:pt x="850" y="60"/>
                </a:cubicBezTo>
                <a:cubicBezTo>
                  <a:pt x="850" y="55"/>
                  <a:pt x="851" y="52"/>
                  <a:pt x="854" y="49"/>
                </a:cubicBezTo>
                <a:cubicBezTo>
                  <a:pt x="857" y="46"/>
                  <a:pt x="860" y="44"/>
                  <a:pt x="865" y="44"/>
                </a:cubicBezTo>
                <a:cubicBezTo>
                  <a:pt x="870" y="44"/>
                  <a:pt x="873" y="46"/>
                  <a:pt x="876" y="49"/>
                </a:cubicBezTo>
                <a:cubicBezTo>
                  <a:pt x="879" y="52"/>
                  <a:pt x="880" y="55"/>
                  <a:pt x="880" y="60"/>
                </a:cubicBezTo>
                <a:cubicBezTo>
                  <a:pt x="880" y="64"/>
                  <a:pt x="879" y="68"/>
                  <a:pt x="876" y="71"/>
                </a:cubicBezTo>
                <a:cubicBezTo>
                  <a:pt x="873" y="74"/>
                  <a:pt x="870" y="75"/>
                  <a:pt x="865" y="75"/>
                </a:cubicBezTo>
                <a:close/>
                <a:moveTo>
                  <a:pt x="865" y="168"/>
                </a:moveTo>
                <a:cubicBezTo>
                  <a:pt x="860" y="168"/>
                  <a:pt x="857" y="167"/>
                  <a:pt x="854" y="164"/>
                </a:cubicBezTo>
                <a:cubicBezTo>
                  <a:pt x="851" y="161"/>
                  <a:pt x="850" y="157"/>
                  <a:pt x="850" y="153"/>
                </a:cubicBezTo>
                <a:cubicBezTo>
                  <a:pt x="850" y="148"/>
                  <a:pt x="851" y="144"/>
                  <a:pt x="854" y="141"/>
                </a:cubicBezTo>
                <a:cubicBezTo>
                  <a:pt x="857" y="139"/>
                  <a:pt x="860" y="137"/>
                  <a:pt x="865" y="137"/>
                </a:cubicBezTo>
                <a:cubicBezTo>
                  <a:pt x="870" y="137"/>
                  <a:pt x="873" y="139"/>
                  <a:pt x="876" y="141"/>
                </a:cubicBezTo>
                <a:cubicBezTo>
                  <a:pt x="879" y="144"/>
                  <a:pt x="880" y="148"/>
                  <a:pt x="880" y="153"/>
                </a:cubicBezTo>
                <a:cubicBezTo>
                  <a:pt x="880" y="157"/>
                  <a:pt x="879" y="161"/>
                  <a:pt x="876" y="164"/>
                </a:cubicBezTo>
                <a:cubicBezTo>
                  <a:pt x="873" y="167"/>
                  <a:pt x="870" y="168"/>
                  <a:pt x="865" y="168"/>
                </a:cubicBezTo>
                <a:close/>
                <a:moveTo>
                  <a:pt x="982" y="166"/>
                </a:moveTo>
                <a:cubicBezTo>
                  <a:pt x="982" y="3"/>
                  <a:pt x="982" y="3"/>
                  <a:pt x="982" y="3"/>
                </a:cubicBezTo>
                <a:cubicBezTo>
                  <a:pt x="1006" y="3"/>
                  <a:pt x="1006" y="3"/>
                  <a:pt x="1006" y="3"/>
                </a:cubicBezTo>
                <a:cubicBezTo>
                  <a:pt x="1006" y="166"/>
                  <a:pt x="1006" y="166"/>
                  <a:pt x="1006" y="166"/>
                </a:cubicBezTo>
                <a:lnTo>
                  <a:pt x="982" y="166"/>
                </a:lnTo>
                <a:close/>
                <a:moveTo>
                  <a:pt x="1135" y="36"/>
                </a:moveTo>
                <a:cubicBezTo>
                  <a:pt x="1135" y="166"/>
                  <a:pt x="1135" y="166"/>
                  <a:pt x="1135" y="166"/>
                </a:cubicBezTo>
                <a:cubicBezTo>
                  <a:pt x="1113" y="166"/>
                  <a:pt x="1113" y="166"/>
                  <a:pt x="1113" y="166"/>
                </a:cubicBezTo>
                <a:cubicBezTo>
                  <a:pt x="1113" y="3"/>
                  <a:pt x="1113" y="3"/>
                  <a:pt x="1113" y="3"/>
                </a:cubicBezTo>
                <a:cubicBezTo>
                  <a:pt x="1139" y="3"/>
                  <a:pt x="1139" y="3"/>
                  <a:pt x="1139" y="3"/>
                </a:cubicBezTo>
                <a:cubicBezTo>
                  <a:pt x="1219" y="133"/>
                  <a:pt x="1219" y="133"/>
                  <a:pt x="1219" y="133"/>
                </a:cubicBezTo>
                <a:cubicBezTo>
                  <a:pt x="1219" y="3"/>
                  <a:pt x="1219" y="3"/>
                  <a:pt x="1219" y="3"/>
                </a:cubicBezTo>
                <a:cubicBezTo>
                  <a:pt x="1241" y="3"/>
                  <a:pt x="1241" y="3"/>
                  <a:pt x="1241" y="3"/>
                </a:cubicBezTo>
                <a:cubicBezTo>
                  <a:pt x="1241" y="166"/>
                  <a:pt x="1241" y="166"/>
                  <a:pt x="1241" y="166"/>
                </a:cubicBezTo>
                <a:cubicBezTo>
                  <a:pt x="1215" y="166"/>
                  <a:pt x="1215" y="166"/>
                  <a:pt x="1215" y="166"/>
                </a:cubicBezTo>
                <a:lnTo>
                  <a:pt x="1135" y="36"/>
                </a:lnTo>
                <a:close/>
                <a:moveTo>
                  <a:pt x="1347" y="166"/>
                </a:moveTo>
                <a:cubicBezTo>
                  <a:pt x="1347" y="3"/>
                  <a:pt x="1347" y="3"/>
                  <a:pt x="1347" y="3"/>
                </a:cubicBezTo>
                <a:cubicBezTo>
                  <a:pt x="1443" y="3"/>
                  <a:pt x="1443" y="3"/>
                  <a:pt x="1443" y="3"/>
                </a:cubicBezTo>
                <a:cubicBezTo>
                  <a:pt x="1443" y="22"/>
                  <a:pt x="1443" y="22"/>
                  <a:pt x="1443" y="22"/>
                </a:cubicBezTo>
                <a:cubicBezTo>
                  <a:pt x="1371" y="22"/>
                  <a:pt x="1371" y="22"/>
                  <a:pt x="1371" y="22"/>
                </a:cubicBezTo>
                <a:cubicBezTo>
                  <a:pt x="1371" y="75"/>
                  <a:pt x="1371" y="75"/>
                  <a:pt x="1371" y="75"/>
                </a:cubicBezTo>
                <a:cubicBezTo>
                  <a:pt x="1431" y="75"/>
                  <a:pt x="1431" y="75"/>
                  <a:pt x="1431" y="75"/>
                </a:cubicBezTo>
                <a:cubicBezTo>
                  <a:pt x="1431" y="94"/>
                  <a:pt x="1431" y="94"/>
                  <a:pt x="1431" y="94"/>
                </a:cubicBezTo>
                <a:cubicBezTo>
                  <a:pt x="1371" y="94"/>
                  <a:pt x="1371" y="94"/>
                  <a:pt x="1371" y="94"/>
                </a:cubicBezTo>
                <a:cubicBezTo>
                  <a:pt x="1371" y="166"/>
                  <a:pt x="1371" y="166"/>
                  <a:pt x="1371" y="166"/>
                </a:cubicBezTo>
                <a:lnTo>
                  <a:pt x="1347" y="166"/>
                </a:lnTo>
                <a:close/>
                <a:moveTo>
                  <a:pt x="1532" y="85"/>
                </a:moveTo>
                <a:cubicBezTo>
                  <a:pt x="1532" y="67"/>
                  <a:pt x="1535" y="52"/>
                  <a:pt x="1541" y="39"/>
                </a:cubicBezTo>
                <a:cubicBezTo>
                  <a:pt x="1547" y="27"/>
                  <a:pt x="1556" y="17"/>
                  <a:pt x="1567" y="10"/>
                </a:cubicBezTo>
                <a:cubicBezTo>
                  <a:pt x="1579" y="3"/>
                  <a:pt x="1592" y="0"/>
                  <a:pt x="1608" y="0"/>
                </a:cubicBezTo>
                <a:cubicBezTo>
                  <a:pt x="1632" y="0"/>
                  <a:pt x="1651" y="7"/>
                  <a:pt x="1664" y="22"/>
                </a:cubicBezTo>
                <a:cubicBezTo>
                  <a:pt x="1678" y="37"/>
                  <a:pt x="1684" y="58"/>
                  <a:pt x="1684" y="85"/>
                </a:cubicBezTo>
                <a:cubicBezTo>
                  <a:pt x="1684" y="102"/>
                  <a:pt x="1681" y="117"/>
                  <a:pt x="1675" y="130"/>
                </a:cubicBezTo>
                <a:cubicBezTo>
                  <a:pt x="1670" y="142"/>
                  <a:pt x="1661" y="152"/>
                  <a:pt x="1649" y="159"/>
                </a:cubicBezTo>
                <a:cubicBezTo>
                  <a:pt x="1638" y="166"/>
                  <a:pt x="1624" y="170"/>
                  <a:pt x="1608" y="170"/>
                </a:cubicBezTo>
                <a:cubicBezTo>
                  <a:pt x="1593" y="170"/>
                  <a:pt x="1579" y="166"/>
                  <a:pt x="1568" y="160"/>
                </a:cubicBezTo>
                <a:cubicBezTo>
                  <a:pt x="1557" y="153"/>
                  <a:pt x="1548" y="143"/>
                  <a:pt x="1542" y="130"/>
                </a:cubicBezTo>
                <a:cubicBezTo>
                  <a:pt x="1535" y="118"/>
                  <a:pt x="1532" y="102"/>
                  <a:pt x="1532" y="85"/>
                </a:cubicBezTo>
                <a:close/>
                <a:moveTo>
                  <a:pt x="1557" y="85"/>
                </a:moveTo>
                <a:cubicBezTo>
                  <a:pt x="1557" y="106"/>
                  <a:pt x="1561" y="122"/>
                  <a:pt x="1570" y="133"/>
                </a:cubicBezTo>
                <a:cubicBezTo>
                  <a:pt x="1579" y="144"/>
                  <a:pt x="1592" y="149"/>
                  <a:pt x="1608" y="149"/>
                </a:cubicBezTo>
                <a:cubicBezTo>
                  <a:pt x="1625" y="149"/>
                  <a:pt x="1638" y="144"/>
                  <a:pt x="1647" y="133"/>
                </a:cubicBezTo>
                <a:cubicBezTo>
                  <a:pt x="1655" y="122"/>
                  <a:pt x="1660" y="106"/>
                  <a:pt x="1660" y="85"/>
                </a:cubicBezTo>
                <a:cubicBezTo>
                  <a:pt x="1660" y="63"/>
                  <a:pt x="1655" y="47"/>
                  <a:pt x="1647" y="36"/>
                </a:cubicBezTo>
                <a:cubicBezTo>
                  <a:pt x="1638" y="25"/>
                  <a:pt x="1625" y="20"/>
                  <a:pt x="1608" y="20"/>
                </a:cubicBezTo>
                <a:cubicBezTo>
                  <a:pt x="1592" y="20"/>
                  <a:pt x="1579" y="25"/>
                  <a:pt x="1570" y="36"/>
                </a:cubicBezTo>
                <a:cubicBezTo>
                  <a:pt x="1561" y="47"/>
                  <a:pt x="1557" y="63"/>
                  <a:pt x="1557" y="85"/>
                </a:cubicBezTo>
                <a:close/>
                <a:moveTo>
                  <a:pt x="1786" y="166"/>
                </a:moveTo>
                <a:cubicBezTo>
                  <a:pt x="1786" y="3"/>
                  <a:pt x="1786" y="3"/>
                  <a:pt x="1786" y="3"/>
                </a:cubicBezTo>
                <a:cubicBezTo>
                  <a:pt x="1845" y="3"/>
                  <a:pt x="1845" y="3"/>
                  <a:pt x="1845" y="3"/>
                </a:cubicBezTo>
                <a:cubicBezTo>
                  <a:pt x="1861" y="3"/>
                  <a:pt x="1874" y="7"/>
                  <a:pt x="1883" y="16"/>
                </a:cubicBezTo>
                <a:cubicBezTo>
                  <a:pt x="1892" y="25"/>
                  <a:pt x="1897" y="36"/>
                  <a:pt x="1897" y="51"/>
                </a:cubicBezTo>
                <a:cubicBezTo>
                  <a:pt x="1897" y="62"/>
                  <a:pt x="1894" y="71"/>
                  <a:pt x="1888" y="79"/>
                </a:cubicBezTo>
                <a:cubicBezTo>
                  <a:pt x="1883" y="87"/>
                  <a:pt x="1874" y="93"/>
                  <a:pt x="1864" y="96"/>
                </a:cubicBezTo>
                <a:cubicBezTo>
                  <a:pt x="1907" y="166"/>
                  <a:pt x="1907" y="166"/>
                  <a:pt x="1907" y="166"/>
                </a:cubicBezTo>
                <a:cubicBezTo>
                  <a:pt x="1881" y="166"/>
                  <a:pt x="1881" y="166"/>
                  <a:pt x="1881" y="166"/>
                </a:cubicBezTo>
                <a:cubicBezTo>
                  <a:pt x="1841" y="100"/>
                  <a:pt x="1841" y="100"/>
                  <a:pt x="1841" y="100"/>
                </a:cubicBezTo>
                <a:cubicBezTo>
                  <a:pt x="1809" y="100"/>
                  <a:pt x="1809" y="100"/>
                  <a:pt x="1809" y="100"/>
                </a:cubicBezTo>
                <a:cubicBezTo>
                  <a:pt x="1809" y="166"/>
                  <a:pt x="1809" y="166"/>
                  <a:pt x="1809" y="166"/>
                </a:cubicBezTo>
                <a:lnTo>
                  <a:pt x="1786" y="166"/>
                </a:lnTo>
                <a:close/>
                <a:moveTo>
                  <a:pt x="1809" y="81"/>
                </a:moveTo>
                <a:cubicBezTo>
                  <a:pt x="1842" y="81"/>
                  <a:pt x="1842" y="81"/>
                  <a:pt x="1842" y="81"/>
                </a:cubicBezTo>
                <a:cubicBezTo>
                  <a:pt x="1852" y="81"/>
                  <a:pt x="1860" y="79"/>
                  <a:pt x="1865" y="74"/>
                </a:cubicBezTo>
                <a:cubicBezTo>
                  <a:pt x="1870" y="69"/>
                  <a:pt x="1873" y="61"/>
                  <a:pt x="1873" y="51"/>
                </a:cubicBezTo>
                <a:cubicBezTo>
                  <a:pt x="1873" y="42"/>
                  <a:pt x="1871" y="34"/>
                  <a:pt x="1866" y="29"/>
                </a:cubicBezTo>
                <a:cubicBezTo>
                  <a:pt x="1861" y="25"/>
                  <a:pt x="1853" y="22"/>
                  <a:pt x="1843" y="22"/>
                </a:cubicBezTo>
                <a:cubicBezTo>
                  <a:pt x="1809" y="22"/>
                  <a:pt x="1809" y="22"/>
                  <a:pt x="1809" y="22"/>
                </a:cubicBezTo>
                <a:lnTo>
                  <a:pt x="1809" y="81"/>
                </a:lnTo>
                <a:close/>
                <a:moveTo>
                  <a:pt x="2111" y="161"/>
                </a:moveTo>
                <a:cubicBezTo>
                  <a:pt x="2098" y="166"/>
                  <a:pt x="2085" y="168"/>
                  <a:pt x="2070" y="168"/>
                </a:cubicBezTo>
                <a:cubicBezTo>
                  <a:pt x="2044" y="168"/>
                  <a:pt x="2025" y="161"/>
                  <a:pt x="2012" y="147"/>
                </a:cubicBezTo>
                <a:cubicBezTo>
                  <a:pt x="1999" y="133"/>
                  <a:pt x="1992" y="112"/>
                  <a:pt x="1992" y="85"/>
                </a:cubicBezTo>
                <a:cubicBezTo>
                  <a:pt x="1992" y="58"/>
                  <a:pt x="1999" y="37"/>
                  <a:pt x="2012" y="23"/>
                </a:cubicBezTo>
                <a:cubicBezTo>
                  <a:pt x="2026" y="8"/>
                  <a:pt x="2046" y="1"/>
                  <a:pt x="2071" y="1"/>
                </a:cubicBezTo>
                <a:cubicBezTo>
                  <a:pt x="2085" y="1"/>
                  <a:pt x="2097" y="3"/>
                  <a:pt x="2109" y="7"/>
                </a:cubicBezTo>
                <a:cubicBezTo>
                  <a:pt x="2109" y="27"/>
                  <a:pt x="2109" y="27"/>
                  <a:pt x="2109" y="27"/>
                </a:cubicBezTo>
                <a:cubicBezTo>
                  <a:pt x="2095" y="23"/>
                  <a:pt x="2083" y="22"/>
                  <a:pt x="2074" y="22"/>
                </a:cubicBezTo>
                <a:cubicBezTo>
                  <a:pt x="2054" y="22"/>
                  <a:pt x="2040" y="26"/>
                  <a:pt x="2031" y="36"/>
                </a:cubicBezTo>
                <a:cubicBezTo>
                  <a:pt x="2022" y="46"/>
                  <a:pt x="2017" y="61"/>
                  <a:pt x="2017" y="82"/>
                </a:cubicBezTo>
                <a:cubicBezTo>
                  <a:pt x="2017" y="88"/>
                  <a:pt x="2017" y="88"/>
                  <a:pt x="2017" y="88"/>
                </a:cubicBezTo>
                <a:cubicBezTo>
                  <a:pt x="2017" y="108"/>
                  <a:pt x="2022" y="123"/>
                  <a:pt x="2031" y="133"/>
                </a:cubicBezTo>
                <a:cubicBezTo>
                  <a:pt x="2039" y="143"/>
                  <a:pt x="2053" y="148"/>
                  <a:pt x="2073" y="148"/>
                </a:cubicBezTo>
                <a:cubicBezTo>
                  <a:pt x="2083" y="148"/>
                  <a:pt x="2095" y="146"/>
                  <a:pt x="2111" y="142"/>
                </a:cubicBezTo>
                <a:lnTo>
                  <a:pt x="2111" y="161"/>
                </a:lnTo>
                <a:close/>
                <a:moveTo>
                  <a:pt x="2206" y="166"/>
                </a:moveTo>
                <a:cubicBezTo>
                  <a:pt x="2206" y="3"/>
                  <a:pt x="2206" y="3"/>
                  <a:pt x="2206" y="3"/>
                </a:cubicBezTo>
                <a:cubicBezTo>
                  <a:pt x="2307" y="3"/>
                  <a:pt x="2307" y="3"/>
                  <a:pt x="2307" y="3"/>
                </a:cubicBezTo>
                <a:cubicBezTo>
                  <a:pt x="2307" y="22"/>
                  <a:pt x="2307" y="22"/>
                  <a:pt x="2307" y="22"/>
                </a:cubicBezTo>
                <a:cubicBezTo>
                  <a:pt x="2230" y="22"/>
                  <a:pt x="2230" y="22"/>
                  <a:pt x="2230" y="22"/>
                </a:cubicBezTo>
                <a:cubicBezTo>
                  <a:pt x="2230" y="72"/>
                  <a:pt x="2230" y="72"/>
                  <a:pt x="2230" y="72"/>
                </a:cubicBezTo>
                <a:cubicBezTo>
                  <a:pt x="2295" y="72"/>
                  <a:pt x="2295" y="72"/>
                  <a:pt x="2295" y="72"/>
                </a:cubicBezTo>
                <a:cubicBezTo>
                  <a:pt x="2295" y="92"/>
                  <a:pt x="2295" y="92"/>
                  <a:pt x="2295" y="92"/>
                </a:cubicBezTo>
                <a:cubicBezTo>
                  <a:pt x="2230" y="92"/>
                  <a:pt x="2230" y="92"/>
                  <a:pt x="2230" y="92"/>
                </a:cubicBezTo>
                <a:cubicBezTo>
                  <a:pt x="2230" y="146"/>
                  <a:pt x="2230" y="146"/>
                  <a:pt x="2230" y="146"/>
                </a:cubicBezTo>
                <a:cubicBezTo>
                  <a:pt x="2307" y="146"/>
                  <a:pt x="2307" y="146"/>
                  <a:pt x="2307" y="146"/>
                </a:cubicBezTo>
                <a:cubicBezTo>
                  <a:pt x="2307" y="166"/>
                  <a:pt x="2307" y="166"/>
                  <a:pt x="2307" y="166"/>
                </a:cubicBezTo>
                <a:lnTo>
                  <a:pt x="2206" y="166"/>
                </a:lnTo>
                <a:close/>
                <a:moveTo>
                  <a:pt x="252" y="99"/>
                </a:moveTo>
                <a:cubicBezTo>
                  <a:pt x="247" y="99"/>
                  <a:pt x="241" y="99"/>
                  <a:pt x="237" y="97"/>
                </a:cubicBezTo>
                <a:cubicBezTo>
                  <a:pt x="232" y="96"/>
                  <a:pt x="228" y="95"/>
                  <a:pt x="225" y="94"/>
                </a:cubicBezTo>
                <a:cubicBezTo>
                  <a:pt x="223" y="93"/>
                  <a:pt x="222" y="92"/>
                  <a:pt x="222" y="91"/>
                </a:cubicBezTo>
                <a:cubicBezTo>
                  <a:pt x="222" y="90"/>
                  <a:pt x="221" y="89"/>
                  <a:pt x="221" y="88"/>
                </a:cubicBezTo>
                <a:cubicBezTo>
                  <a:pt x="221" y="83"/>
                  <a:pt x="221" y="83"/>
                  <a:pt x="221" y="83"/>
                </a:cubicBezTo>
                <a:cubicBezTo>
                  <a:pt x="221" y="81"/>
                  <a:pt x="222" y="80"/>
                  <a:pt x="224" y="80"/>
                </a:cubicBezTo>
                <a:cubicBezTo>
                  <a:pt x="224" y="80"/>
                  <a:pt x="225" y="80"/>
                  <a:pt x="226" y="80"/>
                </a:cubicBezTo>
                <a:cubicBezTo>
                  <a:pt x="226" y="80"/>
                  <a:pt x="227" y="81"/>
                  <a:pt x="228" y="81"/>
                </a:cubicBezTo>
                <a:cubicBezTo>
                  <a:pt x="231" y="83"/>
                  <a:pt x="235" y="84"/>
                  <a:pt x="239" y="85"/>
                </a:cubicBezTo>
                <a:cubicBezTo>
                  <a:pt x="243" y="86"/>
                  <a:pt x="247" y="86"/>
                  <a:pt x="251" y="86"/>
                </a:cubicBezTo>
                <a:cubicBezTo>
                  <a:pt x="257" y="86"/>
                  <a:pt x="262" y="85"/>
                  <a:pt x="265" y="83"/>
                </a:cubicBezTo>
                <a:cubicBezTo>
                  <a:pt x="268" y="80"/>
                  <a:pt x="270" y="77"/>
                  <a:pt x="270" y="73"/>
                </a:cubicBezTo>
                <a:cubicBezTo>
                  <a:pt x="270" y="71"/>
                  <a:pt x="269" y="68"/>
                  <a:pt x="268" y="66"/>
                </a:cubicBezTo>
                <a:cubicBezTo>
                  <a:pt x="266" y="65"/>
                  <a:pt x="262" y="63"/>
                  <a:pt x="258" y="61"/>
                </a:cubicBezTo>
                <a:cubicBezTo>
                  <a:pt x="243" y="57"/>
                  <a:pt x="243" y="57"/>
                  <a:pt x="243" y="57"/>
                </a:cubicBezTo>
                <a:cubicBezTo>
                  <a:pt x="236" y="54"/>
                  <a:pt x="231" y="51"/>
                  <a:pt x="227" y="47"/>
                </a:cubicBezTo>
                <a:cubicBezTo>
                  <a:pt x="224" y="42"/>
                  <a:pt x="223" y="38"/>
                  <a:pt x="223" y="32"/>
                </a:cubicBezTo>
                <a:cubicBezTo>
                  <a:pt x="223" y="28"/>
                  <a:pt x="223" y="25"/>
                  <a:pt x="225" y="21"/>
                </a:cubicBezTo>
                <a:cubicBezTo>
                  <a:pt x="227" y="18"/>
                  <a:pt x="229" y="16"/>
                  <a:pt x="232" y="13"/>
                </a:cubicBezTo>
                <a:cubicBezTo>
                  <a:pt x="235" y="11"/>
                  <a:pt x="239" y="9"/>
                  <a:pt x="243" y="8"/>
                </a:cubicBezTo>
                <a:cubicBezTo>
                  <a:pt x="246" y="7"/>
                  <a:pt x="251" y="6"/>
                  <a:pt x="255" y="6"/>
                </a:cubicBezTo>
                <a:cubicBezTo>
                  <a:pt x="257" y="6"/>
                  <a:pt x="259" y="7"/>
                  <a:pt x="262" y="7"/>
                </a:cubicBezTo>
                <a:cubicBezTo>
                  <a:pt x="264" y="7"/>
                  <a:pt x="266" y="8"/>
                  <a:pt x="268" y="8"/>
                </a:cubicBezTo>
                <a:cubicBezTo>
                  <a:pt x="270" y="8"/>
                  <a:pt x="272" y="9"/>
                  <a:pt x="274" y="10"/>
                </a:cubicBezTo>
                <a:cubicBezTo>
                  <a:pt x="275" y="10"/>
                  <a:pt x="277" y="11"/>
                  <a:pt x="278" y="11"/>
                </a:cubicBezTo>
                <a:cubicBezTo>
                  <a:pt x="279" y="12"/>
                  <a:pt x="280" y="13"/>
                  <a:pt x="281" y="14"/>
                </a:cubicBezTo>
                <a:cubicBezTo>
                  <a:pt x="281" y="15"/>
                  <a:pt x="282" y="16"/>
                  <a:pt x="282" y="17"/>
                </a:cubicBezTo>
                <a:cubicBezTo>
                  <a:pt x="282" y="22"/>
                  <a:pt x="282" y="22"/>
                  <a:pt x="282" y="22"/>
                </a:cubicBezTo>
                <a:cubicBezTo>
                  <a:pt x="282" y="24"/>
                  <a:pt x="281" y="25"/>
                  <a:pt x="279" y="25"/>
                </a:cubicBezTo>
                <a:cubicBezTo>
                  <a:pt x="279" y="25"/>
                  <a:pt x="277" y="24"/>
                  <a:pt x="276" y="24"/>
                </a:cubicBezTo>
                <a:cubicBezTo>
                  <a:pt x="270" y="21"/>
                  <a:pt x="264" y="20"/>
                  <a:pt x="257" y="20"/>
                </a:cubicBezTo>
                <a:cubicBezTo>
                  <a:pt x="251" y="20"/>
                  <a:pt x="247" y="21"/>
                  <a:pt x="243" y="23"/>
                </a:cubicBezTo>
                <a:cubicBezTo>
                  <a:pt x="240" y="24"/>
                  <a:pt x="239" y="27"/>
                  <a:pt x="239" y="31"/>
                </a:cubicBezTo>
                <a:cubicBezTo>
                  <a:pt x="239" y="34"/>
                  <a:pt x="240" y="36"/>
                  <a:pt x="242" y="38"/>
                </a:cubicBezTo>
                <a:cubicBezTo>
                  <a:pt x="244" y="40"/>
                  <a:pt x="247" y="42"/>
                  <a:pt x="253" y="44"/>
                </a:cubicBezTo>
                <a:cubicBezTo>
                  <a:pt x="267" y="48"/>
                  <a:pt x="267" y="48"/>
                  <a:pt x="267" y="48"/>
                </a:cubicBezTo>
                <a:cubicBezTo>
                  <a:pt x="274" y="51"/>
                  <a:pt x="279" y="54"/>
                  <a:pt x="282" y="58"/>
                </a:cubicBezTo>
                <a:cubicBezTo>
                  <a:pt x="285" y="62"/>
                  <a:pt x="286" y="66"/>
                  <a:pt x="286" y="72"/>
                </a:cubicBezTo>
                <a:cubicBezTo>
                  <a:pt x="286" y="76"/>
                  <a:pt x="286" y="80"/>
                  <a:pt x="284" y="83"/>
                </a:cubicBezTo>
                <a:cubicBezTo>
                  <a:pt x="282" y="86"/>
                  <a:pt x="280" y="89"/>
                  <a:pt x="277" y="92"/>
                </a:cubicBezTo>
                <a:cubicBezTo>
                  <a:pt x="274" y="94"/>
                  <a:pt x="270" y="96"/>
                  <a:pt x="266" y="97"/>
                </a:cubicBezTo>
                <a:cubicBezTo>
                  <a:pt x="261" y="99"/>
                  <a:pt x="257" y="99"/>
                  <a:pt x="252" y="99"/>
                </a:cubicBezTo>
                <a:moveTo>
                  <a:pt x="125" y="97"/>
                </a:moveTo>
                <a:cubicBezTo>
                  <a:pt x="123" y="97"/>
                  <a:pt x="122" y="96"/>
                  <a:pt x="121" y="96"/>
                </a:cubicBezTo>
                <a:cubicBezTo>
                  <a:pt x="120" y="95"/>
                  <a:pt x="120" y="94"/>
                  <a:pt x="119" y="92"/>
                </a:cubicBezTo>
                <a:cubicBezTo>
                  <a:pt x="96" y="15"/>
                  <a:pt x="96" y="15"/>
                  <a:pt x="96" y="15"/>
                </a:cubicBezTo>
                <a:cubicBezTo>
                  <a:pt x="95" y="13"/>
                  <a:pt x="95" y="12"/>
                  <a:pt x="95" y="11"/>
                </a:cubicBezTo>
                <a:cubicBezTo>
                  <a:pt x="95" y="10"/>
                  <a:pt x="96" y="9"/>
                  <a:pt x="97" y="9"/>
                </a:cubicBezTo>
                <a:cubicBezTo>
                  <a:pt x="107" y="9"/>
                  <a:pt x="107" y="9"/>
                  <a:pt x="107" y="9"/>
                </a:cubicBezTo>
                <a:cubicBezTo>
                  <a:pt x="109" y="9"/>
                  <a:pt x="110" y="9"/>
                  <a:pt x="111" y="10"/>
                </a:cubicBezTo>
                <a:cubicBezTo>
                  <a:pt x="112" y="11"/>
                  <a:pt x="112" y="12"/>
                  <a:pt x="113" y="14"/>
                </a:cubicBezTo>
                <a:cubicBezTo>
                  <a:pt x="130" y="79"/>
                  <a:pt x="130" y="79"/>
                  <a:pt x="130" y="79"/>
                </a:cubicBezTo>
                <a:cubicBezTo>
                  <a:pt x="145" y="14"/>
                  <a:pt x="145" y="14"/>
                  <a:pt x="145" y="14"/>
                </a:cubicBezTo>
                <a:cubicBezTo>
                  <a:pt x="145" y="12"/>
                  <a:pt x="146" y="11"/>
                  <a:pt x="147" y="10"/>
                </a:cubicBezTo>
                <a:cubicBezTo>
                  <a:pt x="148" y="9"/>
                  <a:pt x="149" y="9"/>
                  <a:pt x="151" y="9"/>
                </a:cubicBezTo>
                <a:cubicBezTo>
                  <a:pt x="159" y="9"/>
                  <a:pt x="159" y="9"/>
                  <a:pt x="159" y="9"/>
                </a:cubicBezTo>
                <a:cubicBezTo>
                  <a:pt x="161" y="9"/>
                  <a:pt x="162" y="9"/>
                  <a:pt x="163" y="10"/>
                </a:cubicBezTo>
                <a:cubicBezTo>
                  <a:pt x="164" y="11"/>
                  <a:pt x="164" y="12"/>
                  <a:pt x="165" y="14"/>
                </a:cubicBezTo>
                <a:cubicBezTo>
                  <a:pt x="180" y="80"/>
                  <a:pt x="180" y="80"/>
                  <a:pt x="180" y="80"/>
                </a:cubicBezTo>
                <a:cubicBezTo>
                  <a:pt x="197" y="14"/>
                  <a:pt x="197" y="14"/>
                  <a:pt x="197" y="14"/>
                </a:cubicBezTo>
                <a:cubicBezTo>
                  <a:pt x="198" y="12"/>
                  <a:pt x="199" y="11"/>
                  <a:pt x="199" y="10"/>
                </a:cubicBezTo>
                <a:cubicBezTo>
                  <a:pt x="200" y="9"/>
                  <a:pt x="201" y="9"/>
                  <a:pt x="203" y="9"/>
                </a:cubicBezTo>
                <a:cubicBezTo>
                  <a:pt x="212" y="9"/>
                  <a:pt x="212" y="9"/>
                  <a:pt x="212" y="9"/>
                </a:cubicBezTo>
                <a:cubicBezTo>
                  <a:pt x="214" y="9"/>
                  <a:pt x="215" y="10"/>
                  <a:pt x="215" y="11"/>
                </a:cubicBezTo>
                <a:cubicBezTo>
                  <a:pt x="215" y="12"/>
                  <a:pt x="215" y="12"/>
                  <a:pt x="215" y="13"/>
                </a:cubicBezTo>
                <a:cubicBezTo>
                  <a:pt x="214" y="14"/>
                  <a:pt x="214" y="14"/>
                  <a:pt x="214" y="15"/>
                </a:cubicBezTo>
                <a:cubicBezTo>
                  <a:pt x="190" y="92"/>
                  <a:pt x="190" y="92"/>
                  <a:pt x="190" y="92"/>
                </a:cubicBezTo>
                <a:cubicBezTo>
                  <a:pt x="189" y="94"/>
                  <a:pt x="189" y="95"/>
                  <a:pt x="188" y="96"/>
                </a:cubicBezTo>
                <a:cubicBezTo>
                  <a:pt x="187" y="96"/>
                  <a:pt x="186" y="97"/>
                  <a:pt x="184" y="97"/>
                </a:cubicBezTo>
                <a:cubicBezTo>
                  <a:pt x="176" y="97"/>
                  <a:pt x="176" y="97"/>
                  <a:pt x="176" y="97"/>
                </a:cubicBezTo>
                <a:cubicBezTo>
                  <a:pt x="174" y="97"/>
                  <a:pt x="173" y="96"/>
                  <a:pt x="172" y="96"/>
                </a:cubicBezTo>
                <a:cubicBezTo>
                  <a:pt x="171" y="95"/>
                  <a:pt x="170" y="94"/>
                  <a:pt x="170" y="92"/>
                </a:cubicBezTo>
                <a:cubicBezTo>
                  <a:pt x="154" y="28"/>
                  <a:pt x="154" y="28"/>
                  <a:pt x="154" y="28"/>
                </a:cubicBezTo>
                <a:cubicBezTo>
                  <a:pt x="139" y="92"/>
                  <a:pt x="139" y="92"/>
                  <a:pt x="139" y="92"/>
                </a:cubicBezTo>
                <a:cubicBezTo>
                  <a:pt x="139" y="94"/>
                  <a:pt x="138" y="95"/>
                  <a:pt x="137" y="96"/>
                </a:cubicBezTo>
                <a:cubicBezTo>
                  <a:pt x="137" y="96"/>
                  <a:pt x="135" y="97"/>
                  <a:pt x="133" y="97"/>
                </a:cubicBezTo>
                <a:lnTo>
                  <a:pt x="125" y="97"/>
                </a:lnTo>
                <a:close/>
                <a:moveTo>
                  <a:pt x="46" y="86"/>
                </a:moveTo>
                <a:cubicBezTo>
                  <a:pt x="49" y="86"/>
                  <a:pt x="52" y="85"/>
                  <a:pt x="56" y="84"/>
                </a:cubicBezTo>
                <a:cubicBezTo>
                  <a:pt x="59" y="83"/>
                  <a:pt x="62" y="81"/>
                  <a:pt x="65" y="78"/>
                </a:cubicBezTo>
                <a:cubicBezTo>
                  <a:pt x="67" y="76"/>
                  <a:pt x="68" y="74"/>
                  <a:pt x="68" y="71"/>
                </a:cubicBezTo>
                <a:cubicBezTo>
                  <a:pt x="69" y="69"/>
                  <a:pt x="69" y="66"/>
                  <a:pt x="69" y="63"/>
                </a:cubicBezTo>
                <a:cubicBezTo>
                  <a:pt x="69" y="59"/>
                  <a:pt x="69" y="59"/>
                  <a:pt x="69" y="59"/>
                </a:cubicBezTo>
                <a:cubicBezTo>
                  <a:pt x="67" y="58"/>
                  <a:pt x="64" y="58"/>
                  <a:pt x="60" y="57"/>
                </a:cubicBezTo>
                <a:cubicBezTo>
                  <a:pt x="57" y="57"/>
                  <a:pt x="54" y="57"/>
                  <a:pt x="51" y="57"/>
                </a:cubicBezTo>
                <a:cubicBezTo>
                  <a:pt x="45" y="57"/>
                  <a:pt x="40" y="58"/>
                  <a:pt x="36" y="61"/>
                </a:cubicBezTo>
                <a:cubicBezTo>
                  <a:pt x="33" y="63"/>
                  <a:pt x="32" y="67"/>
                  <a:pt x="32" y="72"/>
                </a:cubicBezTo>
                <a:cubicBezTo>
                  <a:pt x="32" y="77"/>
                  <a:pt x="33" y="80"/>
                  <a:pt x="35" y="82"/>
                </a:cubicBezTo>
                <a:cubicBezTo>
                  <a:pt x="38" y="85"/>
                  <a:pt x="41" y="86"/>
                  <a:pt x="46" y="86"/>
                </a:cubicBezTo>
                <a:moveTo>
                  <a:pt x="86" y="71"/>
                </a:moveTo>
                <a:cubicBezTo>
                  <a:pt x="86" y="75"/>
                  <a:pt x="86" y="78"/>
                  <a:pt x="87" y="80"/>
                </a:cubicBezTo>
                <a:cubicBezTo>
                  <a:pt x="88" y="82"/>
                  <a:pt x="89" y="84"/>
                  <a:pt x="90" y="87"/>
                </a:cubicBezTo>
                <a:cubicBezTo>
                  <a:pt x="90" y="88"/>
                  <a:pt x="91" y="88"/>
                  <a:pt x="91" y="89"/>
                </a:cubicBezTo>
                <a:cubicBezTo>
                  <a:pt x="91" y="90"/>
                  <a:pt x="90" y="91"/>
                  <a:pt x="89" y="92"/>
                </a:cubicBezTo>
                <a:cubicBezTo>
                  <a:pt x="83" y="96"/>
                  <a:pt x="83" y="96"/>
                  <a:pt x="83" y="96"/>
                </a:cubicBezTo>
                <a:cubicBezTo>
                  <a:pt x="82" y="97"/>
                  <a:pt x="81" y="97"/>
                  <a:pt x="80" y="97"/>
                </a:cubicBezTo>
                <a:cubicBezTo>
                  <a:pt x="79" y="97"/>
                  <a:pt x="78" y="97"/>
                  <a:pt x="77" y="96"/>
                </a:cubicBezTo>
                <a:cubicBezTo>
                  <a:pt x="76" y="94"/>
                  <a:pt x="74" y="93"/>
                  <a:pt x="74" y="91"/>
                </a:cubicBezTo>
                <a:cubicBezTo>
                  <a:pt x="73" y="89"/>
                  <a:pt x="72" y="87"/>
                  <a:pt x="70" y="85"/>
                </a:cubicBezTo>
                <a:cubicBezTo>
                  <a:pt x="63" y="94"/>
                  <a:pt x="53" y="99"/>
                  <a:pt x="41" y="99"/>
                </a:cubicBezTo>
                <a:cubicBezTo>
                  <a:pt x="33" y="99"/>
                  <a:pt x="27" y="97"/>
                  <a:pt x="22" y="92"/>
                </a:cubicBezTo>
                <a:cubicBezTo>
                  <a:pt x="17" y="87"/>
                  <a:pt x="15" y="81"/>
                  <a:pt x="15" y="73"/>
                </a:cubicBezTo>
                <a:cubicBezTo>
                  <a:pt x="15" y="64"/>
                  <a:pt x="18" y="58"/>
                  <a:pt x="23" y="52"/>
                </a:cubicBezTo>
                <a:cubicBezTo>
                  <a:pt x="29" y="47"/>
                  <a:pt x="38" y="45"/>
                  <a:pt x="48" y="45"/>
                </a:cubicBezTo>
                <a:cubicBezTo>
                  <a:pt x="51" y="45"/>
                  <a:pt x="55" y="45"/>
                  <a:pt x="58" y="46"/>
                </a:cubicBezTo>
                <a:cubicBezTo>
                  <a:pt x="62" y="46"/>
                  <a:pt x="66" y="47"/>
                  <a:pt x="69" y="48"/>
                </a:cubicBezTo>
                <a:cubicBezTo>
                  <a:pt x="69" y="40"/>
                  <a:pt x="69" y="40"/>
                  <a:pt x="69" y="40"/>
                </a:cubicBezTo>
                <a:cubicBezTo>
                  <a:pt x="69" y="33"/>
                  <a:pt x="68" y="28"/>
                  <a:pt x="65" y="25"/>
                </a:cubicBezTo>
                <a:cubicBezTo>
                  <a:pt x="62" y="22"/>
                  <a:pt x="56" y="20"/>
                  <a:pt x="49" y="20"/>
                </a:cubicBezTo>
                <a:cubicBezTo>
                  <a:pt x="45" y="20"/>
                  <a:pt x="42" y="21"/>
                  <a:pt x="38" y="21"/>
                </a:cubicBezTo>
                <a:cubicBezTo>
                  <a:pt x="34" y="22"/>
                  <a:pt x="31" y="23"/>
                  <a:pt x="27" y="25"/>
                </a:cubicBezTo>
                <a:cubicBezTo>
                  <a:pt x="26" y="25"/>
                  <a:pt x="25" y="26"/>
                  <a:pt x="24" y="26"/>
                </a:cubicBezTo>
                <a:cubicBezTo>
                  <a:pt x="23" y="26"/>
                  <a:pt x="23" y="26"/>
                  <a:pt x="22" y="26"/>
                </a:cubicBezTo>
                <a:cubicBezTo>
                  <a:pt x="21" y="26"/>
                  <a:pt x="20" y="25"/>
                  <a:pt x="20" y="23"/>
                </a:cubicBezTo>
                <a:cubicBezTo>
                  <a:pt x="20" y="18"/>
                  <a:pt x="20" y="18"/>
                  <a:pt x="20" y="18"/>
                </a:cubicBezTo>
                <a:cubicBezTo>
                  <a:pt x="20" y="17"/>
                  <a:pt x="21" y="16"/>
                  <a:pt x="21" y="15"/>
                </a:cubicBezTo>
                <a:cubicBezTo>
                  <a:pt x="22" y="14"/>
                  <a:pt x="22" y="14"/>
                  <a:pt x="24" y="13"/>
                </a:cubicBezTo>
                <a:cubicBezTo>
                  <a:pt x="27" y="11"/>
                  <a:pt x="31" y="10"/>
                  <a:pt x="36" y="8"/>
                </a:cubicBezTo>
                <a:cubicBezTo>
                  <a:pt x="41" y="7"/>
                  <a:pt x="46" y="6"/>
                  <a:pt x="52" y="6"/>
                </a:cubicBezTo>
                <a:cubicBezTo>
                  <a:pt x="63" y="6"/>
                  <a:pt x="72" y="9"/>
                  <a:pt x="77" y="14"/>
                </a:cubicBezTo>
                <a:cubicBezTo>
                  <a:pt x="83" y="20"/>
                  <a:pt x="86" y="28"/>
                  <a:pt x="86" y="39"/>
                </a:cubicBezTo>
                <a:lnTo>
                  <a:pt x="86" y="71"/>
                </a:lnTo>
                <a:close/>
                <a:moveTo>
                  <a:pt x="270" y="147"/>
                </a:moveTo>
                <a:cubicBezTo>
                  <a:pt x="276" y="143"/>
                  <a:pt x="271" y="137"/>
                  <a:pt x="266" y="140"/>
                </a:cubicBezTo>
                <a:cubicBezTo>
                  <a:pt x="229" y="155"/>
                  <a:pt x="190" y="163"/>
                  <a:pt x="154" y="163"/>
                </a:cubicBezTo>
                <a:cubicBezTo>
                  <a:pt x="100" y="163"/>
                  <a:pt x="48" y="148"/>
                  <a:pt x="7" y="124"/>
                </a:cubicBezTo>
                <a:cubicBezTo>
                  <a:pt x="3" y="121"/>
                  <a:pt x="0" y="125"/>
                  <a:pt x="3" y="128"/>
                </a:cubicBezTo>
                <a:cubicBezTo>
                  <a:pt x="42" y="163"/>
                  <a:pt x="93" y="184"/>
                  <a:pt x="150" y="184"/>
                </a:cubicBezTo>
                <a:cubicBezTo>
                  <a:pt x="191" y="184"/>
                  <a:pt x="238" y="171"/>
                  <a:pt x="270" y="147"/>
                </a:cubicBezTo>
                <a:moveTo>
                  <a:pt x="284" y="132"/>
                </a:moveTo>
                <a:cubicBezTo>
                  <a:pt x="288" y="137"/>
                  <a:pt x="279" y="159"/>
                  <a:pt x="275" y="169"/>
                </a:cubicBezTo>
                <a:cubicBezTo>
                  <a:pt x="274" y="172"/>
                  <a:pt x="277" y="173"/>
                  <a:pt x="279" y="171"/>
                </a:cubicBezTo>
                <a:cubicBezTo>
                  <a:pt x="297" y="156"/>
                  <a:pt x="301" y="126"/>
                  <a:pt x="298" y="121"/>
                </a:cubicBezTo>
                <a:cubicBezTo>
                  <a:pt x="294" y="117"/>
                  <a:pt x="264" y="113"/>
                  <a:pt x="245" y="126"/>
                </a:cubicBezTo>
                <a:cubicBezTo>
                  <a:pt x="242" y="128"/>
                  <a:pt x="243" y="131"/>
                  <a:pt x="246" y="131"/>
                </a:cubicBezTo>
                <a:cubicBezTo>
                  <a:pt x="256" y="129"/>
                  <a:pt x="280" y="126"/>
                  <a:pt x="284" y="1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TextBox 3">
            <a:extLst>
              <a:ext uri="{FF2B5EF4-FFF2-40B4-BE49-F238E27FC236}">
                <a16:creationId xmlns:a16="http://schemas.microsoft.com/office/drawing/2014/main" id="{B2909036-55A1-4251-B6F8-EF113DC49D13}"/>
              </a:ext>
            </a:extLst>
          </p:cNvPr>
          <p:cNvSpPr txBox="1">
            <a:spLocks noChangeArrowheads="1"/>
          </p:cNvSpPr>
          <p:nvPr userDrawn="1"/>
        </p:nvSpPr>
        <p:spPr bwMode="white">
          <a:xfrm>
            <a:off x="1011882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143288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OneSpeaker">
    <p:bg>
      <p:bgRef idx="1001">
        <a:schemeClr val="bg1"/>
      </p:bgRef>
    </p:bg>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836465E2-DD95-443E-A8F8-1E25F1E5724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9" b="209"/>
          <a:stretch/>
        </p:blipFill>
        <p:spPr>
          <a:xfrm>
            <a:off x="0" y="0"/>
            <a:ext cx="14630400" cy="8229600"/>
          </a:xfrm>
          <a:prstGeom prst="rect">
            <a:avLst/>
          </a:prstGeom>
        </p:spPr>
      </p:pic>
      <p:sp>
        <p:nvSpPr>
          <p:cNvPr id="12" name="Title 1">
            <a:extLst>
              <a:ext uri="{FF2B5EF4-FFF2-40B4-BE49-F238E27FC236}">
                <a16:creationId xmlns:a16="http://schemas.microsoft.com/office/drawing/2014/main" id="{9597671E-0E52-49EB-9EDA-4A61696D250F}"/>
              </a:ext>
            </a:extLst>
          </p:cNvPr>
          <p:cNvSpPr>
            <a:spLocks noGrp="1"/>
          </p:cNvSpPr>
          <p:nvPr>
            <p:ph type="title" hasCustomPrompt="1"/>
          </p:nvPr>
        </p:nvSpPr>
        <p:spPr bwMode="white">
          <a:xfrm>
            <a:off x="323088" y="2512246"/>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5" name="Text Placeholder 2">
            <a:extLst>
              <a:ext uri="{FF2B5EF4-FFF2-40B4-BE49-F238E27FC236}">
                <a16:creationId xmlns:a16="http://schemas.microsoft.com/office/drawing/2014/main" id="{D6B07F55-9734-4F2D-AF1E-28F0D5389938}"/>
              </a:ext>
            </a:extLst>
          </p:cNvPr>
          <p:cNvSpPr>
            <a:spLocks noGrp="1"/>
          </p:cNvSpPr>
          <p:nvPr>
            <p:ph type="body" sz="quarter" idx="14" hasCustomPrompt="1"/>
          </p:nvPr>
        </p:nvSpPr>
        <p:spPr bwMode="white">
          <a:xfrm>
            <a:off x="323850" y="4534344"/>
            <a:ext cx="10458448" cy="1380744"/>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6" name="Text Placeholder 3">
            <a:extLst>
              <a:ext uri="{FF2B5EF4-FFF2-40B4-BE49-F238E27FC236}">
                <a16:creationId xmlns:a16="http://schemas.microsoft.com/office/drawing/2014/main" id="{676A594D-095C-4919-88A2-D3E868BF166C}"/>
              </a:ext>
            </a:extLst>
          </p:cNvPr>
          <p:cNvSpPr>
            <a:spLocks noGrp="1"/>
          </p:cNvSpPr>
          <p:nvPr>
            <p:ph type="body" sz="quarter" idx="15" hasCustomPrompt="1"/>
          </p:nvPr>
        </p:nvSpPr>
        <p:spPr bwMode="white">
          <a:xfrm>
            <a:off x="323087" y="1653550"/>
            <a:ext cx="10462197" cy="572464"/>
          </a:xfrm>
        </p:spPr>
        <p:txBody>
          <a:bodyPr vert="horz" wrap="square" lIns="182880" tIns="146304" rIns="182880" bIns="146304" rtlCol="0">
            <a:spAutoFit/>
          </a:bodyPr>
          <a:lstStyle>
            <a:lvl1pPr>
              <a:defRPr lang="en-US" sz="2000" spc="600" baseline="0" dirty="0">
                <a:solidFill>
                  <a:schemeClr val="tx1"/>
                </a:solidFill>
              </a:defRPr>
            </a:lvl1pPr>
          </a:lstStyle>
          <a:p>
            <a:pPr marL="0" lvl="0" indent="0">
              <a:buNone/>
            </a:pPr>
            <a:r>
              <a:rPr lang="en-US" dirty="0" err="1"/>
              <a:t>SessionID</a:t>
            </a:r>
            <a:endParaRPr lang="en-US" dirty="0"/>
          </a:p>
        </p:txBody>
      </p:sp>
      <p:sp>
        <p:nvSpPr>
          <p:cNvPr id="18" name="TextBox 3">
            <a:extLst>
              <a:ext uri="{FF2B5EF4-FFF2-40B4-BE49-F238E27FC236}">
                <a16:creationId xmlns:a16="http://schemas.microsoft.com/office/drawing/2014/main" id="{F4A5ED0B-2348-45FE-AA21-8C4C975D4C38}"/>
              </a:ext>
            </a:extLst>
          </p:cNvPr>
          <p:cNvSpPr txBox="1">
            <a:spLocks noChangeArrowheads="1"/>
          </p:cNvSpPr>
          <p:nvPr userDrawn="1"/>
        </p:nvSpPr>
        <p:spPr bwMode="white">
          <a:xfrm>
            <a:off x="54918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l"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
        <p:nvSpPr>
          <p:cNvPr id="9" name="Freeform 5">
            <a:extLst>
              <a:ext uri="{FF2B5EF4-FFF2-40B4-BE49-F238E27FC236}">
                <a16:creationId xmlns:a16="http://schemas.microsoft.com/office/drawing/2014/main" id="{2715B07C-D343-4522-AD02-7E8D7D776810}"/>
              </a:ext>
            </a:extLst>
          </p:cNvPr>
          <p:cNvSpPr>
            <a:spLocks noChangeAspect="1" noEditPoints="1"/>
          </p:cNvSpPr>
          <p:nvPr userDrawn="1"/>
        </p:nvSpPr>
        <p:spPr bwMode="white">
          <a:xfrm>
            <a:off x="549180" y="566739"/>
            <a:ext cx="6188255" cy="502920"/>
          </a:xfrm>
          <a:custGeom>
            <a:avLst/>
            <a:gdLst>
              <a:gd name="T0" fmla="*/ 558 w 2307"/>
              <a:gd name="T1" fmla="*/ 51 h 184"/>
              <a:gd name="T2" fmla="*/ 501 w 2307"/>
              <a:gd name="T3" fmla="*/ 100 h 184"/>
              <a:gd name="T4" fmla="*/ 503 w 2307"/>
              <a:gd name="T5" fmla="*/ 81 h 184"/>
              <a:gd name="T6" fmla="*/ 470 w 2307"/>
              <a:gd name="T7" fmla="*/ 22 h 184"/>
              <a:gd name="T8" fmla="*/ 758 w 2307"/>
              <a:gd name="T9" fmla="*/ 22 h 184"/>
              <a:gd name="T10" fmla="*/ 681 w 2307"/>
              <a:gd name="T11" fmla="*/ 92 h 184"/>
              <a:gd name="T12" fmla="*/ 865 w 2307"/>
              <a:gd name="T13" fmla="*/ 75 h 184"/>
              <a:gd name="T14" fmla="*/ 876 w 2307"/>
              <a:gd name="T15" fmla="*/ 49 h 184"/>
              <a:gd name="T16" fmla="*/ 854 w 2307"/>
              <a:gd name="T17" fmla="*/ 164 h 184"/>
              <a:gd name="T18" fmla="*/ 880 w 2307"/>
              <a:gd name="T19" fmla="*/ 153 h 184"/>
              <a:gd name="T20" fmla="*/ 1006 w 2307"/>
              <a:gd name="T21" fmla="*/ 3 h 184"/>
              <a:gd name="T22" fmla="*/ 1113 w 2307"/>
              <a:gd name="T23" fmla="*/ 166 h 184"/>
              <a:gd name="T24" fmla="*/ 1241 w 2307"/>
              <a:gd name="T25" fmla="*/ 3 h 184"/>
              <a:gd name="T26" fmla="*/ 1347 w 2307"/>
              <a:gd name="T27" fmla="*/ 3 h 184"/>
              <a:gd name="T28" fmla="*/ 1431 w 2307"/>
              <a:gd name="T29" fmla="*/ 75 h 184"/>
              <a:gd name="T30" fmla="*/ 1532 w 2307"/>
              <a:gd name="T31" fmla="*/ 85 h 184"/>
              <a:gd name="T32" fmla="*/ 1684 w 2307"/>
              <a:gd name="T33" fmla="*/ 85 h 184"/>
              <a:gd name="T34" fmla="*/ 1542 w 2307"/>
              <a:gd name="T35" fmla="*/ 130 h 184"/>
              <a:gd name="T36" fmla="*/ 1647 w 2307"/>
              <a:gd name="T37" fmla="*/ 133 h 184"/>
              <a:gd name="T38" fmla="*/ 1557 w 2307"/>
              <a:gd name="T39" fmla="*/ 85 h 184"/>
              <a:gd name="T40" fmla="*/ 1897 w 2307"/>
              <a:gd name="T41" fmla="*/ 51 h 184"/>
              <a:gd name="T42" fmla="*/ 1841 w 2307"/>
              <a:gd name="T43" fmla="*/ 100 h 184"/>
              <a:gd name="T44" fmla="*/ 1842 w 2307"/>
              <a:gd name="T45" fmla="*/ 81 h 184"/>
              <a:gd name="T46" fmla="*/ 1809 w 2307"/>
              <a:gd name="T47" fmla="*/ 22 h 184"/>
              <a:gd name="T48" fmla="*/ 1992 w 2307"/>
              <a:gd name="T49" fmla="*/ 85 h 184"/>
              <a:gd name="T50" fmla="*/ 2074 w 2307"/>
              <a:gd name="T51" fmla="*/ 22 h 184"/>
              <a:gd name="T52" fmla="*/ 2073 w 2307"/>
              <a:gd name="T53" fmla="*/ 148 h 184"/>
              <a:gd name="T54" fmla="*/ 2307 w 2307"/>
              <a:gd name="T55" fmla="*/ 3 h 184"/>
              <a:gd name="T56" fmla="*/ 2295 w 2307"/>
              <a:gd name="T57" fmla="*/ 92 h 184"/>
              <a:gd name="T58" fmla="*/ 2206 w 2307"/>
              <a:gd name="T59" fmla="*/ 166 h 184"/>
              <a:gd name="T60" fmla="*/ 221 w 2307"/>
              <a:gd name="T61" fmla="*/ 88 h 184"/>
              <a:gd name="T62" fmla="*/ 239 w 2307"/>
              <a:gd name="T63" fmla="*/ 85 h 184"/>
              <a:gd name="T64" fmla="*/ 258 w 2307"/>
              <a:gd name="T65" fmla="*/ 61 h 184"/>
              <a:gd name="T66" fmla="*/ 232 w 2307"/>
              <a:gd name="T67" fmla="*/ 13 h 184"/>
              <a:gd name="T68" fmla="*/ 274 w 2307"/>
              <a:gd name="T69" fmla="*/ 10 h 184"/>
              <a:gd name="T70" fmla="*/ 279 w 2307"/>
              <a:gd name="T71" fmla="*/ 25 h 184"/>
              <a:gd name="T72" fmla="*/ 242 w 2307"/>
              <a:gd name="T73" fmla="*/ 38 h 184"/>
              <a:gd name="T74" fmla="*/ 284 w 2307"/>
              <a:gd name="T75" fmla="*/ 83 h 184"/>
              <a:gd name="T76" fmla="*/ 121 w 2307"/>
              <a:gd name="T77" fmla="*/ 96 h 184"/>
              <a:gd name="T78" fmla="*/ 107 w 2307"/>
              <a:gd name="T79" fmla="*/ 9 h 184"/>
              <a:gd name="T80" fmla="*/ 147 w 2307"/>
              <a:gd name="T81" fmla="*/ 10 h 184"/>
              <a:gd name="T82" fmla="*/ 180 w 2307"/>
              <a:gd name="T83" fmla="*/ 80 h 184"/>
              <a:gd name="T84" fmla="*/ 215 w 2307"/>
              <a:gd name="T85" fmla="*/ 11 h 184"/>
              <a:gd name="T86" fmla="*/ 184 w 2307"/>
              <a:gd name="T87" fmla="*/ 97 h 184"/>
              <a:gd name="T88" fmla="*/ 139 w 2307"/>
              <a:gd name="T89" fmla="*/ 92 h 184"/>
              <a:gd name="T90" fmla="*/ 56 w 2307"/>
              <a:gd name="T91" fmla="*/ 84 h 184"/>
              <a:gd name="T92" fmla="*/ 60 w 2307"/>
              <a:gd name="T93" fmla="*/ 57 h 184"/>
              <a:gd name="T94" fmla="*/ 46 w 2307"/>
              <a:gd name="T95" fmla="*/ 86 h 184"/>
              <a:gd name="T96" fmla="*/ 89 w 2307"/>
              <a:gd name="T97" fmla="*/ 92 h 184"/>
              <a:gd name="T98" fmla="*/ 70 w 2307"/>
              <a:gd name="T99" fmla="*/ 85 h 184"/>
              <a:gd name="T100" fmla="*/ 48 w 2307"/>
              <a:gd name="T101" fmla="*/ 45 h 184"/>
              <a:gd name="T102" fmla="*/ 49 w 2307"/>
              <a:gd name="T103" fmla="*/ 20 h 184"/>
              <a:gd name="T104" fmla="*/ 20 w 2307"/>
              <a:gd name="T105" fmla="*/ 23 h 184"/>
              <a:gd name="T106" fmla="*/ 52 w 2307"/>
              <a:gd name="T107" fmla="*/ 6 h 184"/>
              <a:gd name="T108" fmla="*/ 266 w 2307"/>
              <a:gd name="T109" fmla="*/ 140 h 184"/>
              <a:gd name="T110" fmla="*/ 270 w 2307"/>
              <a:gd name="T111" fmla="*/ 147 h 184"/>
              <a:gd name="T112" fmla="*/ 245 w 2307"/>
              <a:gd name="T113"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7" h="184">
                <a:moveTo>
                  <a:pt x="447" y="166"/>
                </a:moveTo>
                <a:cubicBezTo>
                  <a:pt x="447" y="3"/>
                  <a:pt x="447" y="3"/>
                  <a:pt x="447" y="3"/>
                </a:cubicBezTo>
                <a:cubicBezTo>
                  <a:pt x="506" y="3"/>
                  <a:pt x="506" y="3"/>
                  <a:pt x="506" y="3"/>
                </a:cubicBezTo>
                <a:cubicBezTo>
                  <a:pt x="522" y="3"/>
                  <a:pt x="534" y="7"/>
                  <a:pt x="544" y="16"/>
                </a:cubicBezTo>
                <a:cubicBezTo>
                  <a:pt x="553" y="25"/>
                  <a:pt x="558" y="36"/>
                  <a:pt x="558" y="51"/>
                </a:cubicBezTo>
                <a:cubicBezTo>
                  <a:pt x="558" y="62"/>
                  <a:pt x="555" y="71"/>
                  <a:pt x="549" y="79"/>
                </a:cubicBezTo>
                <a:cubicBezTo>
                  <a:pt x="543" y="87"/>
                  <a:pt x="535" y="93"/>
                  <a:pt x="524" y="96"/>
                </a:cubicBezTo>
                <a:cubicBezTo>
                  <a:pt x="567" y="166"/>
                  <a:pt x="567" y="166"/>
                  <a:pt x="567" y="166"/>
                </a:cubicBezTo>
                <a:cubicBezTo>
                  <a:pt x="541" y="166"/>
                  <a:pt x="541" y="166"/>
                  <a:pt x="541" y="166"/>
                </a:cubicBezTo>
                <a:cubicBezTo>
                  <a:pt x="501" y="100"/>
                  <a:pt x="501" y="100"/>
                  <a:pt x="501" y="100"/>
                </a:cubicBezTo>
                <a:cubicBezTo>
                  <a:pt x="470" y="100"/>
                  <a:pt x="470" y="100"/>
                  <a:pt x="470" y="100"/>
                </a:cubicBezTo>
                <a:cubicBezTo>
                  <a:pt x="470" y="166"/>
                  <a:pt x="470" y="166"/>
                  <a:pt x="470" y="166"/>
                </a:cubicBezTo>
                <a:lnTo>
                  <a:pt x="447" y="166"/>
                </a:lnTo>
                <a:close/>
                <a:moveTo>
                  <a:pt x="470" y="81"/>
                </a:moveTo>
                <a:cubicBezTo>
                  <a:pt x="503" y="81"/>
                  <a:pt x="503" y="81"/>
                  <a:pt x="503" y="81"/>
                </a:cubicBezTo>
                <a:cubicBezTo>
                  <a:pt x="513" y="81"/>
                  <a:pt x="520" y="79"/>
                  <a:pt x="526" y="74"/>
                </a:cubicBezTo>
                <a:cubicBezTo>
                  <a:pt x="531" y="69"/>
                  <a:pt x="534" y="61"/>
                  <a:pt x="534" y="51"/>
                </a:cubicBezTo>
                <a:cubicBezTo>
                  <a:pt x="534" y="42"/>
                  <a:pt x="531" y="34"/>
                  <a:pt x="526" y="29"/>
                </a:cubicBezTo>
                <a:cubicBezTo>
                  <a:pt x="521" y="25"/>
                  <a:pt x="514" y="22"/>
                  <a:pt x="504" y="22"/>
                </a:cubicBezTo>
                <a:cubicBezTo>
                  <a:pt x="470" y="22"/>
                  <a:pt x="470" y="22"/>
                  <a:pt x="470" y="22"/>
                </a:cubicBezTo>
                <a:lnTo>
                  <a:pt x="470" y="81"/>
                </a:lnTo>
                <a:close/>
                <a:moveTo>
                  <a:pt x="657" y="166"/>
                </a:moveTo>
                <a:cubicBezTo>
                  <a:pt x="657" y="3"/>
                  <a:pt x="657" y="3"/>
                  <a:pt x="657" y="3"/>
                </a:cubicBezTo>
                <a:cubicBezTo>
                  <a:pt x="758" y="3"/>
                  <a:pt x="758" y="3"/>
                  <a:pt x="758" y="3"/>
                </a:cubicBezTo>
                <a:cubicBezTo>
                  <a:pt x="758" y="22"/>
                  <a:pt x="758" y="22"/>
                  <a:pt x="758" y="22"/>
                </a:cubicBezTo>
                <a:cubicBezTo>
                  <a:pt x="681" y="22"/>
                  <a:pt x="681" y="22"/>
                  <a:pt x="681" y="22"/>
                </a:cubicBezTo>
                <a:cubicBezTo>
                  <a:pt x="681" y="72"/>
                  <a:pt x="681" y="72"/>
                  <a:pt x="681" y="72"/>
                </a:cubicBezTo>
                <a:cubicBezTo>
                  <a:pt x="746" y="72"/>
                  <a:pt x="746" y="72"/>
                  <a:pt x="746" y="72"/>
                </a:cubicBezTo>
                <a:cubicBezTo>
                  <a:pt x="746" y="92"/>
                  <a:pt x="746" y="92"/>
                  <a:pt x="746" y="92"/>
                </a:cubicBezTo>
                <a:cubicBezTo>
                  <a:pt x="681" y="92"/>
                  <a:pt x="681" y="92"/>
                  <a:pt x="681" y="92"/>
                </a:cubicBezTo>
                <a:cubicBezTo>
                  <a:pt x="681" y="146"/>
                  <a:pt x="681" y="146"/>
                  <a:pt x="681" y="146"/>
                </a:cubicBezTo>
                <a:cubicBezTo>
                  <a:pt x="758" y="146"/>
                  <a:pt x="758" y="146"/>
                  <a:pt x="758" y="146"/>
                </a:cubicBezTo>
                <a:cubicBezTo>
                  <a:pt x="758" y="166"/>
                  <a:pt x="758" y="166"/>
                  <a:pt x="758" y="166"/>
                </a:cubicBezTo>
                <a:lnTo>
                  <a:pt x="657" y="166"/>
                </a:lnTo>
                <a:close/>
                <a:moveTo>
                  <a:pt x="865" y="75"/>
                </a:moveTo>
                <a:cubicBezTo>
                  <a:pt x="860" y="75"/>
                  <a:pt x="857" y="74"/>
                  <a:pt x="854" y="71"/>
                </a:cubicBezTo>
                <a:cubicBezTo>
                  <a:pt x="851" y="68"/>
                  <a:pt x="850" y="64"/>
                  <a:pt x="850" y="60"/>
                </a:cubicBezTo>
                <a:cubicBezTo>
                  <a:pt x="850" y="55"/>
                  <a:pt x="851" y="52"/>
                  <a:pt x="854" y="49"/>
                </a:cubicBezTo>
                <a:cubicBezTo>
                  <a:pt x="857" y="46"/>
                  <a:pt x="860" y="44"/>
                  <a:pt x="865" y="44"/>
                </a:cubicBezTo>
                <a:cubicBezTo>
                  <a:pt x="870" y="44"/>
                  <a:pt x="873" y="46"/>
                  <a:pt x="876" y="49"/>
                </a:cubicBezTo>
                <a:cubicBezTo>
                  <a:pt x="879" y="52"/>
                  <a:pt x="880" y="55"/>
                  <a:pt x="880" y="60"/>
                </a:cubicBezTo>
                <a:cubicBezTo>
                  <a:pt x="880" y="64"/>
                  <a:pt x="879" y="68"/>
                  <a:pt x="876" y="71"/>
                </a:cubicBezTo>
                <a:cubicBezTo>
                  <a:pt x="873" y="74"/>
                  <a:pt x="870" y="75"/>
                  <a:pt x="865" y="75"/>
                </a:cubicBezTo>
                <a:close/>
                <a:moveTo>
                  <a:pt x="865" y="168"/>
                </a:moveTo>
                <a:cubicBezTo>
                  <a:pt x="860" y="168"/>
                  <a:pt x="857" y="167"/>
                  <a:pt x="854" y="164"/>
                </a:cubicBezTo>
                <a:cubicBezTo>
                  <a:pt x="851" y="161"/>
                  <a:pt x="850" y="157"/>
                  <a:pt x="850" y="153"/>
                </a:cubicBezTo>
                <a:cubicBezTo>
                  <a:pt x="850" y="148"/>
                  <a:pt x="851" y="144"/>
                  <a:pt x="854" y="141"/>
                </a:cubicBezTo>
                <a:cubicBezTo>
                  <a:pt x="857" y="139"/>
                  <a:pt x="860" y="137"/>
                  <a:pt x="865" y="137"/>
                </a:cubicBezTo>
                <a:cubicBezTo>
                  <a:pt x="870" y="137"/>
                  <a:pt x="873" y="139"/>
                  <a:pt x="876" y="141"/>
                </a:cubicBezTo>
                <a:cubicBezTo>
                  <a:pt x="879" y="144"/>
                  <a:pt x="880" y="148"/>
                  <a:pt x="880" y="153"/>
                </a:cubicBezTo>
                <a:cubicBezTo>
                  <a:pt x="880" y="157"/>
                  <a:pt x="879" y="161"/>
                  <a:pt x="876" y="164"/>
                </a:cubicBezTo>
                <a:cubicBezTo>
                  <a:pt x="873" y="167"/>
                  <a:pt x="870" y="168"/>
                  <a:pt x="865" y="168"/>
                </a:cubicBezTo>
                <a:close/>
                <a:moveTo>
                  <a:pt x="982" y="166"/>
                </a:moveTo>
                <a:cubicBezTo>
                  <a:pt x="982" y="3"/>
                  <a:pt x="982" y="3"/>
                  <a:pt x="982" y="3"/>
                </a:cubicBezTo>
                <a:cubicBezTo>
                  <a:pt x="1006" y="3"/>
                  <a:pt x="1006" y="3"/>
                  <a:pt x="1006" y="3"/>
                </a:cubicBezTo>
                <a:cubicBezTo>
                  <a:pt x="1006" y="166"/>
                  <a:pt x="1006" y="166"/>
                  <a:pt x="1006" y="166"/>
                </a:cubicBezTo>
                <a:lnTo>
                  <a:pt x="982" y="166"/>
                </a:lnTo>
                <a:close/>
                <a:moveTo>
                  <a:pt x="1135" y="36"/>
                </a:moveTo>
                <a:cubicBezTo>
                  <a:pt x="1135" y="166"/>
                  <a:pt x="1135" y="166"/>
                  <a:pt x="1135" y="166"/>
                </a:cubicBezTo>
                <a:cubicBezTo>
                  <a:pt x="1113" y="166"/>
                  <a:pt x="1113" y="166"/>
                  <a:pt x="1113" y="166"/>
                </a:cubicBezTo>
                <a:cubicBezTo>
                  <a:pt x="1113" y="3"/>
                  <a:pt x="1113" y="3"/>
                  <a:pt x="1113" y="3"/>
                </a:cubicBezTo>
                <a:cubicBezTo>
                  <a:pt x="1139" y="3"/>
                  <a:pt x="1139" y="3"/>
                  <a:pt x="1139" y="3"/>
                </a:cubicBezTo>
                <a:cubicBezTo>
                  <a:pt x="1219" y="133"/>
                  <a:pt x="1219" y="133"/>
                  <a:pt x="1219" y="133"/>
                </a:cubicBezTo>
                <a:cubicBezTo>
                  <a:pt x="1219" y="3"/>
                  <a:pt x="1219" y="3"/>
                  <a:pt x="1219" y="3"/>
                </a:cubicBezTo>
                <a:cubicBezTo>
                  <a:pt x="1241" y="3"/>
                  <a:pt x="1241" y="3"/>
                  <a:pt x="1241" y="3"/>
                </a:cubicBezTo>
                <a:cubicBezTo>
                  <a:pt x="1241" y="166"/>
                  <a:pt x="1241" y="166"/>
                  <a:pt x="1241" y="166"/>
                </a:cubicBezTo>
                <a:cubicBezTo>
                  <a:pt x="1215" y="166"/>
                  <a:pt x="1215" y="166"/>
                  <a:pt x="1215" y="166"/>
                </a:cubicBezTo>
                <a:lnTo>
                  <a:pt x="1135" y="36"/>
                </a:lnTo>
                <a:close/>
                <a:moveTo>
                  <a:pt x="1347" y="166"/>
                </a:moveTo>
                <a:cubicBezTo>
                  <a:pt x="1347" y="3"/>
                  <a:pt x="1347" y="3"/>
                  <a:pt x="1347" y="3"/>
                </a:cubicBezTo>
                <a:cubicBezTo>
                  <a:pt x="1443" y="3"/>
                  <a:pt x="1443" y="3"/>
                  <a:pt x="1443" y="3"/>
                </a:cubicBezTo>
                <a:cubicBezTo>
                  <a:pt x="1443" y="22"/>
                  <a:pt x="1443" y="22"/>
                  <a:pt x="1443" y="22"/>
                </a:cubicBezTo>
                <a:cubicBezTo>
                  <a:pt x="1371" y="22"/>
                  <a:pt x="1371" y="22"/>
                  <a:pt x="1371" y="22"/>
                </a:cubicBezTo>
                <a:cubicBezTo>
                  <a:pt x="1371" y="75"/>
                  <a:pt x="1371" y="75"/>
                  <a:pt x="1371" y="75"/>
                </a:cubicBezTo>
                <a:cubicBezTo>
                  <a:pt x="1431" y="75"/>
                  <a:pt x="1431" y="75"/>
                  <a:pt x="1431" y="75"/>
                </a:cubicBezTo>
                <a:cubicBezTo>
                  <a:pt x="1431" y="94"/>
                  <a:pt x="1431" y="94"/>
                  <a:pt x="1431" y="94"/>
                </a:cubicBezTo>
                <a:cubicBezTo>
                  <a:pt x="1371" y="94"/>
                  <a:pt x="1371" y="94"/>
                  <a:pt x="1371" y="94"/>
                </a:cubicBezTo>
                <a:cubicBezTo>
                  <a:pt x="1371" y="166"/>
                  <a:pt x="1371" y="166"/>
                  <a:pt x="1371" y="166"/>
                </a:cubicBezTo>
                <a:lnTo>
                  <a:pt x="1347" y="166"/>
                </a:lnTo>
                <a:close/>
                <a:moveTo>
                  <a:pt x="1532" y="85"/>
                </a:moveTo>
                <a:cubicBezTo>
                  <a:pt x="1532" y="67"/>
                  <a:pt x="1535" y="52"/>
                  <a:pt x="1541" y="39"/>
                </a:cubicBezTo>
                <a:cubicBezTo>
                  <a:pt x="1547" y="27"/>
                  <a:pt x="1556" y="17"/>
                  <a:pt x="1567" y="10"/>
                </a:cubicBezTo>
                <a:cubicBezTo>
                  <a:pt x="1579" y="3"/>
                  <a:pt x="1592" y="0"/>
                  <a:pt x="1608" y="0"/>
                </a:cubicBezTo>
                <a:cubicBezTo>
                  <a:pt x="1632" y="0"/>
                  <a:pt x="1651" y="7"/>
                  <a:pt x="1664" y="22"/>
                </a:cubicBezTo>
                <a:cubicBezTo>
                  <a:pt x="1678" y="37"/>
                  <a:pt x="1684" y="58"/>
                  <a:pt x="1684" y="85"/>
                </a:cubicBezTo>
                <a:cubicBezTo>
                  <a:pt x="1684" y="102"/>
                  <a:pt x="1681" y="117"/>
                  <a:pt x="1675" y="130"/>
                </a:cubicBezTo>
                <a:cubicBezTo>
                  <a:pt x="1670" y="142"/>
                  <a:pt x="1661" y="152"/>
                  <a:pt x="1649" y="159"/>
                </a:cubicBezTo>
                <a:cubicBezTo>
                  <a:pt x="1638" y="166"/>
                  <a:pt x="1624" y="170"/>
                  <a:pt x="1608" y="170"/>
                </a:cubicBezTo>
                <a:cubicBezTo>
                  <a:pt x="1593" y="170"/>
                  <a:pt x="1579" y="166"/>
                  <a:pt x="1568" y="160"/>
                </a:cubicBezTo>
                <a:cubicBezTo>
                  <a:pt x="1557" y="153"/>
                  <a:pt x="1548" y="143"/>
                  <a:pt x="1542" y="130"/>
                </a:cubicBezTo>
                <a:cubicBezTo>
                  <a:pt x="1535" y="118"/>
                  <a:pt x="1532" y="102"/>
                  <a:pt x="1532" y="85"/>
                </a:cubicBezTo>
                <a:close/>
                <a:moveTo>
                  <a:pt x="1557" y="85"/>
                </a:moveTo>
                <a:cubicBezTo>
                  <a:pt x="1557" y="106"/>
                  <a:pt x="1561" y="122"/>
                  <a:pt x="1570" y="133"/>
                </a:cubicBezTo>
                <a:cubicBezTo>
                  <a:pt x="1579" y="144"/>
                  <a:pt x="1592" y="149"/>
                  <a:pt x="1608" y="149"/>
                </a:cubicBezTo>
                <a:cubicBezTo>
                  <a:pt x="1625" y="149"/>
                  <a:pt x="1638" y="144"/>
                  <a:pt x="1647" y="133"/>
                </a:cubicBezTo>
                <a:cubicBezTo>
                  <a:pt x="1655" y="122"/>
                  <a:pt x="1660" y="106"/>
                  <a:pt x="1660" y="85"/>
                </a:cubicBezTo>
                <a:cubicBezTo>
                  <a:pt x="1660" y="63"/>
                  <a:pt x="1655" y="47"/>
                  <a:pt x="1647" y="36"/>
                </a:cubicBezTo>
                <a:cubicBezTo>
                  <a:pt x="1638" y="25"/>
                  <a:pt x="1625" y="20"/>
                  <a:pt x="1608" y="20"/>
                </a:cubicBezTo>
                <a:cubicBezTo>
                  <a:pt x="1592" y="20"/>
                  <a:pt x="1579" y="25"/>
                  <a:pt x="1570" y="36"/>
                </a:cubicBezTo>
                <a:cubicBezTo>
                  <a:pt x="1561" y="47"/>
                  <a:pt x="1557" y="63"/>
                  <a:pt x="1557" y="85"/>
                </a:cubicBezTo>
                <a:close/>
                <a:moveTo>
                  <a:pt x="1786" y="166"/>
                </a:moveTo>
                <a:cubicBezTo>
                  <a:pt x="1786" y="3"/>
                  <a:pt x="1786" y="3"/>
                  <a:pt x="1786" y="3"/>
                </a:cubicBezTo>
                <a:cubicBezTo>
                  <a:pt x="1845" y="3"/>
                  <a:pt x="1845" y="3"/>
                  <a:pt x="1845" y="3"/>
                </a:cubicBezTo>
                <a:cubicBezTo>
                  <a:pt x="1861" y="3"/>
                  <a:pt x="1874" y="7"/>
                  <a:pt x="1883" y="16"/>
                </a:cubicBezTo>
                <a:cubicBezTo>
                  <a:pt x="1892" y="25"/>
                  <a:pt x="1897" y="36"/>
                  <a:pt x="1897" y="51"/>
                </a:cubicBezTo>
                <a:cubicBezTo>
                  <a:pt x="1897" y="62"/>
                  <a:pt x="1894" y="71"/>
                  <a:pt x="1888" y="79"/>
                </a:cubicBezTo>
                <a:cubicBezTo>
                  <a:pt x="1883" y="87"/>
                  <a:pt x="1874" y="93"/>
                  <a:pt x="1864" y="96"/>
                </a:cubicBezTo>
                <a:cubicBezTo>
                  <a:pt x="1907" y="166"/>
                  <a:pt x="1907" y="166"/>
                  <a:pt x="1907" y="166"/>
                </a:cubicBezTo>
                <a:cubicBezTo>
                  <a:pt x="1881" y="166"/>
                  <a:pt x="1881" y="166"/>
                  <a:pt x="1881" y="166"/>
                </a:cubicBezTo>
                <a:cubicBezTo>
                  <a:pt x="1841" y="100"/>
                  <a:pt x="1841" y="100"/>
                  <a:pt x="1841" y="100"/>
                </a:cubicBezTo>
                <a:cubicBezTo>
                  <a:pt x="1809" y="100"/>
                  <a:pt x="1809" y="100"/>
                  <a:pt x="1809" y="100"/>
                </a:cubicBezTo>
                <a:cubicBezTo>
                  <a:pt x="1809" y="166"/>
                  <a:pt x="1809" y="166"/>
                  <a:pt x="1809" y="166"/>
                </a:cubicBezTo>
                <a:lnTo>
                  <a:pt x="1786" y="166"/>
                </a:lnTo>
                <a:close/>
                <a:moveTo>
                  <a:pt x="1809" y="81"/>
                </a:moveTo>
                <a:cubicBezTo>
                  <a:pt x="1842" y="81"/>
                  <a:pt x="1842" y="81"/>
                  <a:pt x="1842" y="81"/>
                </a:cubicBezTo>
                <a:cubicBezTo>
                  <a:pt x="1852" y="81"/>
                  <a:pt x="1860" y="79"/>
                  <a:pt x="1865" y="74"/>
                </a:cubicBezTo>
                <a:cubicBezTo>
                  <a:pt x="1870" y="69"/>
                  <a:pt x="1873" y="61"/>
                  <a:pt x="1873" y="51"/>
                </a:cubicBezTo>
                <a:cubicBezTo>
                  <a:pt x="1873" y="42"/>
                  <a:pt x="1871" y="34"/>
                  <a:pt x="1866" y="29"/>
                </a:cubicBezTo>
                <a:cubicBezTo>
                  <a:pt x="1861" y="25"/>
                  <a:pt x="1853" y="22"/>
                  <a:pt x="1843" y="22"/>
                </a:cubicBezTo>
                <a:cubicBezTo>
                  <a:pt x="1809" y="22"/>
                  <a:pt x="1809" y="22"/>
                  <a:pt x="1809" y="22"/>
                </a:cubicBezTo>
                <a:lnTo>
                  <a:pt x="1809" y="81"/>
                </a:lnTo>
                <a:close/>
                <a:moveTo>
                  <a:pt x="2111" y="161"/>
                </a:moveTo>
                <a:cubicBezTo>
                  <a:pt x="2098" y="166"/>
                  <a:pt x="2085" y="168"/>
                  <a:pt x="2070" y="168"/>
                </a:cubicBezTo>
                <a:cubicBezTo>
                  <a:pt x="2044" y="168"/>
                  <a:pt x="2025" y="161"/>
                  <a:pt x="2012" y="147"/>
                </a:cubicBezTo>
                <a:cubicBezTo>
                  <a:pt x="1999" y="133"/>
                  <a:pt x="1992" y="112"/>
                  <a:pt x="1992" y="85"/>
                </a:cubicBezTo>
                <a:cubicBezTo>
                  <a:pt x="1992" y="58"/>
                  <a:pt x="1999" y="37"/>
                  <a:pt x="2012" y="23"/>
                </a:cubicBezTo>
                <a:cubicBezTo>
                  <a:pt x="2026" y="8"/>
                  <a:pt x="2046" y="1"/>
                  <a:pt x="2071" y="1"/>
                </a:cubicBezTo>
                <a:cubicBezTo>
                  <a:pt x="2085" y="1"/>
                  <a:pt x="2097" y="3"/>
                  <a:pt x="2109" y="7"/>
                </a:cubicBezTo>
                <a:cubicBezTo>
                  <a:pt x="2109" y="27"/>
                  <a:pt x="2109" y="27"/>
                  <a:pt x="2109" y="27"/>
                </a:cubicBezTo>
                <a:cubicBezTo>
                  <a:pt x="2095" y="23"/>
                  <a:pt x="2083" y="22"/>
                  <a:pt x="2074" y="22"/>
                </a:cubicBezTo>
                <a:cubicBezTo>
                  <a:pt x="2054" y="22"/>
                  <a:pt x="2040" y="26"/>
                  <a:pt x="2031" y="36"/>
                </a:cubicBezTo>
                <a:cubicBezTo>
                  <a:pt x="2022" y="46"/>
                  <a:pt x="2017" y="61"/>
                  <a:pt x="2017" y="82"/>
                </a:cubicBezTo>
                <a:cubicBezTo>
                  <a:pt x="2017" y="88"/>
                  <a:pt x="2017" y="88"/>
                  <a:pt x="2017" y="88"/>
                </a:cubicBezTo>
                <a:cubicBezTo>
                  <a:pt x="2017" y="108"/>
                  <a:pt x="2022" y="123"/>
                  <a:pt x="2031" y="133"/>
                </a:cubicBezTo>
                <a:cubicBezTo>
                  <a:pt x="2039" y="143"/>
                  <a:pt x="2053" y="148"/>
                  <a:pt x="2073" y="148"/>
                </a:cubicBezTo>
                <a:cubicBezTo>
                  <a:pt x="2083" y="148"/>
                  <a:pt x="2095" y="146"/>
                  <a:pt x="2111" y="142"/>
                </a:cubicBezTo>
                <a:lnTo>
                  <a:pt x="2111" y="161"/>
                </a:lnTo>
                <a:close/>
                <a:moveTo>
                  <a:pt x="2206" y="166"/>
                </a:moveTo>
                <a:cubicBezTo>
                  <a:pt x="2206" y="3"/>
                  <a:pt x="2206" y="3"/>
                  <a:pt x="2206" y="3"/>
                </a:cubicBezTo>
                <a:cubicBezTo>
                  <a:pt x="2307" y="3"/>
                  <a:pt x="2307" y="3"/>
                  <a:pt x="2307" y="3"/>
                </a:cubicBezTo>
                <a:cubicBezTo>
                  <a:pt x="2307" y="22"/>
                  <a:pt x="2307" y="22"/>
                  <a:pt x="2307" y="22"/>
                </a:cubicBezTo>
                <a:cubicBezTo>
                  <a:pt x="2230" y="22"/>
                  <a:pt x="2230" y="22"/>
                  <a:pt x="2230" y="22"/>
                </a:cubicBezTo>
                <a:cubicBezTo>
                  <a:pt x="2230" y="72"/>
                  <a:pt x="2230" y="72"/>
                  <a:pt x="2230" y="72"/>
                </a:cubicBezTo>
                <a:cubicBezTo>
                  <a:pt x="2295" y="72"/>
                  <a:pt x="2295" y="72"/>
                  <a:pt x="2295" y="72"/>
                </a:cubicBezTo>
                <a:cubicBezTo>
                  <a:pt x="2295" y="92"/>
                  <a:pt x="2295" y="92"/>
                  <a:pt x="2295" y="92"/>
                </a:cubicBezTo>
                <a:cubicBezTo>
                  <a:pt x="2230" y="92"/>
                  <a:pt x="2230" y="92"/>
                  <a:pt x="2230" y="92"/>
                </a:cubicBezTo>
                <a:cubicBezTo>
                  <a:pt x="2230" y="146"/>
                  <a:pt x="2230" y="146"/>
                  <a:pt x="2230" y="146"/>
                </a:cubicBezTo>
                <a:cubicBezTo>
                  <a:pt x="2307" y="146"/>
                  <a:pt x="2307" y="146"/>
                  <a:pt x="2307" y="146"/>
                </a:cubicBezTo>
                <a:cubicBezTo>
                  <a:pt x="2307" y="166"/>
                  <a:pt x="2307" y="166"/>
                  <a:pt x="2307" y="166"/>
                </a:cubicBezTo>
                <a:lnTo>
                  <a:pt x="2206" y="166"/>
                </a:lnTo>
                <a:close/>
                <a:moveTo>
                  <a:pt x="252" y="99"/>
                </a:moveTo>
                <a:cubicBezTo>
                  <a:pt x="247" y="99"/>
                  <a:pt x="241" y="99"/>
                  <a:pt x="237" y="97"/>
                </a:cubicBezTo>
                <a:cubicBezTo>
                  <a:pt x="232" y="96"/>
                  <a:pt x="228" y="95"/>
                  <a:pt x="225" y="94"/>
                </a:cubicBezTo>
                <a:cubicBezTo>
                  <a:pt x="223" y="93"/>
                  <a:pt x="222" y="92"/>
                  <a:pt x="222" y="91"/>
                </a:cubicBezTo>
                <a:cubicBezTo>
                  <a:pt x="222" y="90"/>
                  <a:pt x="221" y="89"/>
                  <a:pt x="221" y="88"/>
                </a:cubicBezTo>
                <a:cubicBezTo>
                  <a:pt x="221" y="83"/>
                  <a:pt x="221" y="83"/>
                  <a:pt x="221" y="83"/>
                </a:cubicBezTo>
                <a:cubicBezTo>
                  <a:pt x="221" y="81"/>
                  <a:pt x="222" y="80"/>
                  <a:pt x="224" y="80"/>
                </a:cubicBezTo>
                <a:cubicBezTo>
                  <a:pt x="224" y="80"/>
                  <a:pt x="225" y="80"/>
                  <a:pt x="226" y="80"/>
                </a:cubicBezTo>
                <a:cubicBezTo>
                  <a:pt x="226" y="80"/>
                  <a:pt x="227" y="81"/>
                  <a:pt x="228" y="81"/>
                </a:cubicBezTo>
                <a:cubicBezTo>
                  <a:pt x="231" y="83"/>
                  <a:pt x="235" y="84"/>
                  <a:pt x="239" y="85"/>
                </a:cubicBezTo>
                <a:cubicBezTo>
                  <a:pt x="243" y="86"/>
                  <a:pt x="247" y="86"/>
                  <a:pt x="251" y="86"/>
                </a:cubicBezTo>
                <a:cubicBezTo>
                  <a:pt x="257" y="86"/>
                  <a:pt x="262" y="85"/>
                  <a:pt x="265" y="83"/>
                </a:cubicBezTo>
                <a:cubicBezTo>
                  <a:pt x="268" y="80"/>
                  <a:pt x="270" y="77"/>
                  <a:pt x="270" y="73"/>
                </a:cubicBezTo>
                <a:cubicBezTo>
                  <a:pt x="270" y="71"/>
                  <a:pt x="269" y="68"/>
                  <a:pt x="268" y="66"/>
                </a:cubicBezTo>
                <a:cubicBezTo>
                  <a:pt x="266" y="65"/>
                  <a:pt x="262" y="63"/>
                  <a:pt x="258" y="61"/>
                </a:cubicBezTo>
                <a:cubicBezTo>
                  <a:pt x="243" y="57"/>
                  <a:pt x="243" y="57"/>
                  <a:pt x="243" y="57"/>
                </a:cubicBezTo>
                <a:cubicBezTo>
                  <a:pt x="236" y="54"/>
                  <a:pt x="231" y="51"/>
                  <a:pt x="227" y="47"/>
                </a:cubicBezTo>
                <a:cubicBezTo>
                  <a:pt x="224" y="42"/>
                  <a:pt x="223" y="38"/>
                  <a:pt x="223" y="32"/>
                </a:cubicBezTo>
                <a:cubicBezTo>
                  <a:pt x="223" y="28"/>
                  <a:pt x="223" y="25"/>
                  <a:pt x="225" y="21"/>
                </a:cubicBezTo>
                <a:cubicBezTo>
                  <a:pt x="227" y="18"/>
                  <a:pt x="229" y="16"/>
                  <a:pt x="232" y="13"/>
                </a:cubicBezTo>
                <a:cubicBezTo>
                  <a:pt x="235" y="11"/>
                  <a:pt x="239" y="9"/>
                  <a:pt x="243" y="8"/>
                </a:cubicBezTo>
                <a:cubicBezTo>
                  <a:pt x="246" y="7"/>
                  <a:pt x="251" y="6"/>
                  <a:pt x="255" y="6"/>
                </a:cubicBezTo>
                <a:cubicBezTo>
                  <a:pt x="257" y="6"/>
                  <a:pt x="259" y="7"/>
                  <a:pt x="262" y="7"/>
                </a:cubicBezTo>
                <a:cubicBezTo>
                  <a:pt x="264" y="7"/>
                  <a:pt x="266" y="8"/>
                  <a:pt x="268" y="8"/>
                </a:cubicBezTo>
                <a:cubicBezTo>
                  <a:pt x="270" y="8"/>
                  <a:pt x="272" y="9"/>
                  <a:pt x="274" y="10"/>
                </a:cubicBezTo>
                <a:cubicBezTo>
                  <a:pt x="275" y="10"/>
                  <a:pt x="277" y="11"/>
                  <a:pt x="278" y="11"/>
                </a:cubicBezTo>
                <a:cubicBezTo>
                  <a:pt x="279" y="12"/>
                  <a:pt x="280" y="13"/>
                  <a:pt x="281" y="14"/>
                </a:cubicBezTo>
                <a:cubicBezTo>
                  <a:pt x="281" y="15"/>
                  <a:pt x="282" y="16"/>
                  <a:pt x="282" y="17"/>
                </a:cubicBezTo>
                <a:cubicBezTo>
                  <a:pt x="282" y="22"/>
                  <a:pt x="282" y="22"/>
                  <a:pt x="282" y="22"/>
                </a:cubicBezTo>
                <a:cubicBezTo>
                  <a:pt x="282" y="24"/>
                  <a:pt x="281" y="25"/>
                  <a:pt x="279" y="25"/>
                </a:cubicBezTo>
                <a:cubicBezTo>
                  <a:pt x="279" y="25"/>
                  <a:pt x="277" y="24"/>
                  <a:pt x="276" y="24"/>
                </a:cubicBezTo>
                <a:cubicBezTo>
                  <a:pt x="270" y="21"/>
                  <a:pt x="264" y="20"/>
                  <a:pt x="257" y="20"/>
                </a:cubicBezTo>
                <a:cubicBezTo>
                  <a:pt x="251" y="20"/>
                  <a:pt x="247" y="21"/>
                  <a:pt x="243" y="23"/>
                </a:cubicBezTo>
                <a:cubicBezTo>
                  <a:pt x="240" y="24"/>
                  <a:pt x="239" y="27"/>
                  <a:pt x="239" y="31"/>
                </a:cubicBezTo>
                <a:cubicBezTo>
                  <a:pt x="239" y="34"/>
                  <a:pt x="240" y="36"/>
                  <a:pt x="242" y="38"/>
                </a:cubicBezTo>
                <a:cubicBezTo>
                  <a:pt x="244" y="40"/>
                  <a:pt x="247" y="42"/>
                  <a:pt x="253" y="44"/>
                </a:cubicBezTo>
                <a:cubicBezTo>
                  <a:pt x="267" y="48"/>
                  <a:pt x="267" y="48"/>
                  <a:pt x="267" y="48"/>
                </a:cubicBezTo>
                <a:cubicBezTo>
                  <a:pt x="274" y="51"/>
                  <a:pt x="279" y="54"/>
                  <a:pt x="282" y="58"/>
                </a:cubicBezTo>
                <a:cubicBezTo>
                  <a:pt x="285" y="62"/>
                  <a:pt x="286" y="66"/>
                  <a:pt x="286" y="72"/>
                </a:cubicBezTo>
                <a:cubicBezTo>
                  <a:pt x="286" y="76"/>
                  <a:pt x="286" y="80"/>
                  <a:pt x="284" y="83"/>
                </a:cubicBezTo>
                <a:cubicBezTo>
                  <a:pt x="282" y="86"/>
                  <a:pt x="280" y="89"/>
                  <a:pt x="277" y="92"/>
                </a:cubicBezTo>
                <a:cubicBezTo>
                  <a:pt x="274" y="94"/>
                  <a:pt x="270" y="96"/>
                  <a:pt x="266" y="97"/>
                </a:cubicBezTo>
                <a:cubicBezTo>
                  <a:pt x="261" y="99"/>
                  <a:pt x="257" y="99"/>
                  <a:pt x="252" y="99"/>
                </a:cubicBezTo>
                <a:moveTo>
                  <a:pt x="125" y="97"/>
                </a:moveTo>
                <a:cubicBezTo>
                  <a:pt x="123" y="97"/>
                  <a:pt x="122" y="96"/>
                  <a:pt x="121" y="96"/>
                </a:cubicBezTo>
                <a:cubicBezTo>
                  <a:pt x="120" y="95"/>
                  <a:pt x="120" y="94"/>
                  <a:pt x="119" y="92"/>
                </a:cubicBezTo>
                <a:cubicBezTo>
                  <a:pt x="96" y="15"/>
                  <a:pt x="96" y="15"/>
                  <a:pt x="96" y="15"/>
                </a:cubicBezTo>
                <a:cubicBezTo>
                  <a:pt x="95" y="13"/>
                  <a:pt x="95" y="12"/>
                  <a:pt x="95" y="11"/>
                </a:cubicBezTo>
                <a:cubicBezTo>
                  <a:pt x="95" y="10"/>
                  <a:pt x="96" y="9"/>
                  <a:pt x="97" y="9"/>
                </a:cubicBezTo>
                <a:cubicBezTo>
                  <a:pt x="107" y="9"/>
                  <a:pt x="107" y="9"/>
                  <a:pt x="107" y="9"/>
                </a:cubicBezTo>
                <a:cubicBezTo>
                  <a:pt x="109" y="9"/>
                  <a:pt x="110" y="9"/>
                  <a:pt x="111" y="10"/>
                </a:cubicBezTo>
                <a:cubicBezTo>
                  <a:pt x="112" y="11"/>
                  <a:pt x="112" y="12"/>
                  <a:pt x="113" y="14"/>
                </a:cubicBezTo>
                <a:cubicBezTo>
                  <a:pt x="130" y="79"/>
                  <a:pt x="130" y="79"/>
                  <a:pt x="130" y="79"/>
                </a:cubicBezTo>
                <a:cubicBezTo>
                  <a:pt x="145" y="14"/>
                  <a:pt x="145" y="14"/>
                  <a:pt x="145" y="14"/>
                </a:cubicBezTo>
                <a:cubicBezTo>
                  <a:pt x="145" y="12"/>
                  <a:pt x="146" y="11"/>
                  <a:pt x="147" y="10"/>
                </a:cubicBezTo>
                <a:cubicBezTo>
                  <a:pt x="148" y="9"/>
                  <a:pt x="149" y="9"/>
                  <a:pt x="151" y="9"/>
                </a:cubicBezTo>
                <a:cubicBezTo>
                  <a:pt x="159" y="9"/>
                  <a:pt x="159" y="9"/>
                  <a:pt x="159" y="9"/>
                </a:cubicBezTo>
                <a:cubicBezTo>
                  <a:pt x="161" y="9"/>
                  <a:pt x="162" y="9"/>
                  <a:pt x="163" y="10"/>
                </a:cubicBezTo>
                <a:cubicBezTo>
                  <a:pt x="164" y="11"/>
                  <a:pt x="164" y="12"/>
                  <a:pt x="165" y="14"/>
                </a:cubicBezTo>
                <a:cubicBezTo>
                  <a:pt x="180" y="80"/>
                  <a:pt x="180" y="80"/>
                  <a:pt x="180" y="80"/>
                </a:cubicBezTo>
                <a:cubicBezTo>
                  <a:pt x="197" y="14"/>
                  <a:pt x="197" y="14"/>
                  <a:pt x="197" y="14"/>
                </a:cubicBezTo>
                <a:cubicBezTo>
                  <a:pt x="198" y="12"/>
                  <a:pt x="199" y="11"/>
                  <a:pt x="199" y="10"/>
                </a:cubicBezTo>
                <a:cubicBezTo>
                  <a:pt x="200" y="9"/>
                  <a:pt x="201" y="9"/>
                  <a:pt x="203" y="9"/>
                </a:cubicBezTo>
                <a:cubicBezTo>
                  <a:pt x="212" y="9"/>
                  <a:pt x="212" y="9"/>
                  <a:pt x="212" y="9"/>
                </a:cubicBezTo>
                <a:cubicBezTo>
                  <a:pt x="214" y="9"/>
                  <a:pt x="215" y="10"/>
                  <a:pt x="215" y="11"/>
                </a:cubicBezTo>
                <a:cubicBezTo>
                  <a:pt x="215" y="12"/>
                  <a:pt x="215" y="12"/>
                  <a:pt x="215" y="13"/>
                </a:cubicBezTo>
                <a:cubicBezTo>
                  <a:pt x="214" y="14"/>
                  <a:pt x="214" y="14"/>
                  <a:pt x="214" y="15"/>
                </a:cubicBezTo>
                <a:cubicBezTo>
                  <a:pt x="190" y="92"/>
                  <a:pt x="190" y="92"/>
                  <a:pt x="190" y="92"/>
                </a:cubicBezTo>
                <a:cubicBezTo>
                  <a:pt x="189" y="94"/>
                  <a:pt x="189" y="95"/>
                  <a:pt x="188" y="96"/>
                </a:cubicBezTo>
                <a:cubicBezTo>
                  <a:pt x="187" y="96"/>
                  <a:pt x="186" y="97"/>
                  <a:pt x="184" y="97"/>
                </a:cubicBezTo>
                <a:cubicBezTo>
                  <a:pt x="176" y="97"/>
                  <a:pt x="176" y="97"/>
                  <a:pt x="176" y="97"/>
                </a:cubicBezTo>
                <a:cubicBezTo>
                  <a:pt x="174" y="97"/>
                  <a:pt x="173" y="96"/>
                  <a:pt x="172" y="96"/>
                </a:cubicBezTo>
                <a:cubicBezTo>
                  <a:pt x="171" y="95"/>
                  <a:pt x="170" y="94"/>
                  <a:pt x="170" y="92"/>
                </a:cubicBezTo>
                <a:cubicBezTo>
                  <a:pt x="154" y="28"/>
                  <a:pt x="154" y="28"/>
                  <a:pt x="154" y="28"/>
                </a:cubicBezTo>
                <a:cubicBezTo>
                  <a:pt x="139" y="92"/>
                  <a:pt x="139" y="92"/>
                  <a:pt x="139" y="92"/>
                </a:cubicBezTo>
                <a:cubicBezTo>
                  <a:pt x="139" y="94"/>
                  <a:pt x="138" y="95"/>
                  <a:pt x="137" y="96"/>
                </a:cubicBezTo>
                <a:cubicBezTo>
                  <a:pt x="137" y="96"/>
                  <a:pt x="135" y="97"/>
                  <a:pt x="133" y="97"/>
                </a:cubicBezTo>
                <a:lnTo>
                  <a:pt x="125" y="97"/>
                </a:lnTo>
                <a:close/>
                <a:moveTo>
                  <a:pt x="46" y="86"/>
                </a:moveTo>
                <a:cubicBezTo>
                  <a:pt x="49" y="86"/>
                  <a:pt x="52" y="85"/>
                  <a:pt x="56" y="84"/>
                </a:cubicBezTo>
                <a:cubicBezTo>
                  <a:pt x="59" y="83"/>
                  <a:pt x="62" y="81"/>
                  <a:pt x="65" y="78"/>
                </a:cubicBezTo>
                <a:cubicBezTo>
                  <a:pt x="67" y="76"/>
                  <a:pt x="68" y="74"/>
                  <a:pt x="68" y="71"/>
                </a:cubicBezTo>
                <a:cubicBezTo>
                  <a:pt x="69" y="69"/>
                  <a:pt x="69" y="66"/>
                  <a:pt x="69" y="63"/>
                </a:cubicBezTo>
                <a:cubicBezTo>
                  <a:pt x="69" y="59"/>
                  <a:pt x="69" y="59"/>
                  <a:pt x="69" y="59"/>
                </a:cubicBezTo>
                <a:cubicBezTo>
                  <a:pt x="67" y="58"/>
                  <a:pt x="64" y="58"/>
                  <a:pt x="60" y="57"/>
                </a:cubicBezTo>
                <a:cubicBezTo>
                  <a:pt x="57" y="57"/>
                  <a:pt x="54" y="57"/>
                  <a:pt x="51" y="57"/>
                </a:cubicBezTo>
                <a:cubicBezTo>
                  <a:pt x="45" y="57"/>
                  <a:pt x="40" y="58"/>
                  <a:pt x="36" y="61"/>
                </a:cubicBezTo>
                <a:cubicBezTo>
                  <a:pt x="33" y="63"/>
                  <a:pt x="32" y="67"/>
                  <a:pt x="32" y="72"/>
                </a:cubicBezTo>
                <a:cubicBezTo>
                  <a:pt x="32" y="77"/>
                  <a:pt x="33" y="80"/>
                  <a:pt x="35" y="82"/>
                </a:cubicBezTo>
                <a:cubicBezTo>
                  <a:pt x="38" y="85"/>
                  <a:pt x="41" y="86"/>
                  <a:pt x="46" y="86"/>
                </a:cubicBezTo>
                <a:moveTo>
                  <a:pt x="86" y="71"/>
                </a:moveTo>
                <a:cubicBezTo>
                  <a:pt x="86" y="75"/>
                  <a:pt x="86" y="78"/>
                  <a:pt x="87" y="80"/>
                </a:cubicBezTo>
                <a:cubicBezTo>
                  <a:pt x="88" y="82"/>
                  <a:pt x="89" y="84"/>
                  <a:pt x="90" y="87"/>
                </a:cubicBezTo>
                <a:cubicBezTo>
                  <a:pt x="90" y="88"/>
                  <a:pt x="91" y="88"/>
                  <a:pt x="91" y="89"/>
                </a:cubicBezTo>
                <a:cubicBezTo>
                  <a:pt x="91" y="90"/>
                  <a:pt x="90" y="91"/>
                  <a:pt x="89" y="92"/>
                </a:cubicBezTo>
                <a:cubicBezTo>
                  <a:pt x="83" y="96"/>
                  <a:pt x="83" y="96"/>
                  <a:pt x="83" y="96"/>
                </a:cubicBezTo>
                <a:cubicBezTo>
                  <a:pt x="82" y="97"/>
                  <a:pt x="81" y="97"/>
                  <a:pt x="80" y="97"/>
                </a:cubicBezTo>
                <a:cubicBezTo>
                  <a:pt x="79" y="97"/>
                  <a:pt x="78" y="97"/>
                  <a:pt x="77" y="96"/>
                </a:cubicBezTo>
                <a:cubicBezTo>
                  <a:pt x="76" y="94"/>
                  <a:pt x="74" y="93"/>
                  <a:pt x="74" y="91"/>
                </a:cubicBezTo>
                <a:cubicBezTo>
                  <a:pt x="73" y="89"/>
                  <a:pt x="72" y="87"/>
                  <a:pt x="70" y="85"/>
                </a:cubicBezTo>
                <a:cubicBezTo>
                  <a:pt x="63" y="94"/>
                  <a:pt x="53" y="99"/>
                  <a:pt x="41" y="99"/>
                </a:cubicBezTo>
                <a:cubicBezTo>
                  <a:pt x="33" y="99"/>
                  <a:pt x="27" y="97"/>
                  <a:pt x="22" y="92"/>
                </a:cubicBezTo>
                <a:cubicBezTo>
                  <a:pt x="17" y="87"/>
                  <a:pt x="15" y="81"/>
                  <a:pt x="15" y="73"/>
                </a:cubicBezTo>
                <a:cubicBezTo>
                  <a:pt x="15" y="64"/>
                  <a:pt x="18" y="58"/>
                  <a:pt x="23" y="52"/>
                </a:cubicBezTo>
                <a:cubicBezTo>
                  <a:pt x="29" y="47"/>
                  <a:pt x="38" y="45"/>
                  <a:pt x="48" y="45"/>
                </a:cubicBezTo>
                <a:cubicBezTo>
                  <a:pt x="51" y="45"/>
                  <a:pt x="55" y="45"/>
                  <a:pt x="58" y="46"/>
                </a:cubicBezTo>
                <a:cubicBezTo>
                  <a:pt x="62" y="46"/>
                  <a:pt x="66" y="47"/>
                  <a:pt x="69" y="48"/>
                </a:cubicBezTo>
                <a:cubicBezTo>
                  <a:pt x="69" y="40"/>
                  <a:pt x="69" y="40"/>
                  <a:pt x="69" y="40"/>
                </a:cubicBezTo>
                <a:cubicBezTo>
                  <a:pt x="69" y="33"/>
                  <a:pt x="68" y="28"/>
                  <a:pt x="65" y="25"/>
                </a:cubicBezTo>
                <a:cubicBezTo>
                  <a:pt x="62" y="22"/>
                  <a:pt x="56" y="20"/>
                  <a:pt x="49" y="20"/>
                </a:cubicBezTo>
                <a:cubicBezTo>
                  <a:pt x="45" y="20"/>
                  <a:pt x="42" y="21"/>
                  <a:pt x="38" y="21"/>
                </a:cubicBezTo>
                <a:cubicBezTo>
                  <a:pt x="34" y="22"/>
                  <a:pt x="31" y="23"/>
                  <a:pt x="27" y="25"/>
                </a:cubicBezTo>
                <a:cubicBezTo>
                  <a:pt x="26" y="25"/>
                  <a:pt x="25" y="26"/>
                  <a:pt x="24" y="26"/>
                </a:cubicBezTo>
                <a:cubicBezTo>
                  <a:pt x="23" y="26"/>
                  <a:pt x="23" y="26"/>
                  <a:pt x="22" y="26"/>
                </a:cubicBezTo>
                <a:cubicBezTo>
                  <a:pt x="21" y="26"/>
                  <a:pt x="20" y="25"/>
                  <a:pt x="20" y="23"/>
                </a:cubicBezTo>
                <a:cubicBezTo>
                  <a:pt x="20" y="18"/>
                  <a:pt x="20" y="18"/>
                  <a:pt x="20" y="18"/>
                </a:cubicBezTo>
                <a:cubicBezTo>
                  <a:pt x="20" y="17"/>
                  <a:pt x="21" y="16"/>
                  <a:pt x="21" y="15"/>
                </a:cubicBezTo>
                <a:cubicBezTo>
                  <a:pt x="22" y="14"/>
                  <a:pt x="22" y="14"/>
                  <a:pt x="24" y="13"/>
                </a:cubicBezTo>
                <a:cubicBezTo>
                  <a:pt x="27" y="11"/>
                  <a:pt x="31" y="10"/>
                  <a:pt x="36" y="8"/>
                </a:cubicBezTo>
                <a:cubicBezTo>
                  <a:pt x="41" y="7"/>
                  <a:pt x="46" y="6"/>
                  <a:pt x="52" y="6"/>
                </a:cubicBezTo>
                <a:cubicBezTo>
                  <a:pt x="63" y="6"/>
                  <a:pt x="72" y="9"/>
                  <a:pt x="77" y="14"/>
                </a:cubicBezTo>
                <a:cubicBezTo>
                  <a:pt x="83" y="20"/>
                  <a:pt x="86" y="28"/>
                  <a:pt x="86" y="39"/>
                </a:cubicBezTo>
                <a:lnTo>
                  <a:pt x="86" y="71"/>
                </a:lnTo>
                <a:close/>
                <a:moveTo>
                  <a:pt x="270" y="147"/>
                </a:moveTo>
                <a:cubicBezTo>
                  <a:pt x="276" y="143"/>
                  <a:pt x="271" y="137"/>
                  <a:pt x="266" y="140"/>
                </a:cubicBezTo>
                <a:cubicBezTo>
                  <a:pt x="229" y="155"/>
                  <a:pt x="190" y="163"/>
                  <a:pt x="154" y="163"/>
                </a:cubicBezTo>
                <a:cubicBezTo>
                  <a:pt x="100" y="163"/>
                  <a:pt x="48" y="148"/>
                  <a:pt x="7" y="124"/>
                </a:cubicBezTo>
                <a:cubicBezTo>
                  <a:pt x="3" y="121"/>
                  <a:pt x="0" y="125"/>
                  <a:pt x="3" y="128"/>
                </a:cubicBezTo>
                <a:cubicBezTo>
                  <a:pt x="42" y="163"/>
                  <a:pt x="93" y="184"/>
                  <a:pt x="150" y="184"/>
                </a:cubicBezTo>
                <a:cubicBezTo>
                  <a:pt x="191" y="184"/>
                  <a:pt x="238" y="171"/>
                  <a:pt x="270" y="147"/>
                </a:cubicBezTo>
                <a:moveTo>
                  <a:pt x="284" y="132"/>
                </a:moveTo>
                <a:cubicBezTo>
                  <a:pt x="288" y="137"/>
                  <a:pt x="279" y="159"/>
                  <a:pt x="275" y="169"/>
                </a:cubicBezTo>
                <a:cubicBezTo>
                  <a:pt x="274" y="172"/>
                  <a:pt x="277" y="173"/>
                  <a:pt x="279" y="171"/>
                </a:cubicBezTo>
                <a:cubicBezTo>
                  <a:pt x="297" y="156"/>
                  <a:pt x="301" y="126"/>
                  <a:pt x="298" y="121"/>
                </a:cubicBezTo>
                <a:cubicBezTo>
                  <a:pt x="294" y="117"/>
                  <a:pt x="264" y="113"/>
                  <a:pt x="245" y="126"/>
                </a:cubicBezTo>
                <a:cubicBezTo>
                  <a:pt x="242" y="128"/>
                  <a:pt x="243" y="131"/>
                  <a:pt x="246" y="131"/>
                </a:cubicBezTo>
                <a:cubicBezTo>
                  <a:pt x="256" y="129"/>
                  <a:pt x="280" y="126"/>
                  <a:pt x="284" y="1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68165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Quote_1">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2345FB-B72C-44CA-9A0B-12A9C2BEA9EF}"/>
              </a:ext>
            </a:extLst>
          </p:cNvPr>
          <p:cNvPicPr>
            <a:picLocks noChangeAspect="1"/>
          </p:cNvPicPr>
          <p:nvPr userDrawn="1"/>
        </p:nvPicPr>
        <p:blipFill rotWithShape="1">
          <a:blip r:embed="rId2"/>
          <a:srcRect t="209" b="209"/>
          <a:stretch/>
        </p:blipFill>
        <p:spPr>
          <a:xfrm>
            <a:off x="0" y="0"/>
            <a:ext cx="14630400" cy="8229600"/>
          </a:xfrm>
          <a:prstGeom prst="rect">
            <a:avLst/>
          </a:prstGeom>
        </p:spPr>
      </p:pic>
      <p:sp>
        <p:nvSpPr>
          <p:cNvPr id="8" name="Freeform 5">
            <a:extLst>
              <a:ext uri="{FF2B5EF4-FFF2-40B4-BE49-F238E27FC236}">
                <a16:creationId xmlns:a16="http://schemas.microsoft.com/office/drawing/2014/main" id="{B7B4E6C6-5A00-472B-B2D6-78A6DD244CF9}"/>
              </a:ext>
            </a:extLst>
          </p:cNvPr>
          <p:cNvSpPr>
            <a:spLocks noEditPoints="1"/>
          </p:cNvSpPr>
          <p:nvPr userDrawn="1"/>
        </p:nvSpPr>
        <p:spPr bwMode="white">
          <a:xfrm>
            <a:off x="531813" y="7161648"/>
            <a:ext cx="6245225" cy="502920"/>
          </a:xfrm>
          <a:custGeom>
            <a:avLst/>
            <a:gdLst>
              <a:gd name="T0" fmla="*/ 558 w 2307"/>
              <a:gd name="T1" fmla="*/ 51 h 184"/>
              <a:gd name="T2" fmla="*/ 501 w 2307"/>
              <a:gd name="T3" fmla="*/ 100 h 184"/>
              <a:gd name="T4" fmla="*/ 503 w 2307"/>
              <a:gd name="T5" fmla="*/ 81 h 184"/>
              <a:gd name="T6" fmla="*/ 470 w 2307"/>
              <a:gd name="T7" fmla="*/ 22 h 184"/>
              <a:gd name="T8" fmla="*/ 758 w 2307"/>
              <a:gd name="T9" fmla="*/ 22 h 184"/>
              <a:gd name="T10" fmla="*/ 681 w 2307"/>
              <a:gd name="T11" fmla="*/ 92 h 184"/>
              <a:gd name="T12" fmla="*/ 865 w 2307"/>
              <a:gd name="T13" fmla="*/ 75 h 184"/>
              <a:gd name="T14" fmla="*/ 876 w 2307"/>
              <a:gd name="T15" fmla="*/ 49 h 184"/>
              <a:gd name="T16" fmla="*/ 854 w 2307"/>
              <a:gd name="T17" fmla="*/ 164 h 184"/>
              <a:gd name="T18" fmla="*/ 880 w 2307"/>
              <a:gd name="T19" fmla="*/ 153 h 184"/>
              <a:gd name="T20" fmla="*/ 1006 w 2307"/>
              <a:gd name="T21" fmla="*/ 3 h 184"/>
              <a:gd name="T22" fmla="*/ 1113 w 2307"/>
              <a:gd name="T23" fmla="*/ 166 h 184"/>
              <a:gd name="T24" fmla="*/ 1241 w 2307"/>
              <a:gd name="T25" fmla="*/ 3 h 184"/>
              <a:gd name="T26" fmla="*/ 1347 w 2307"/>
              <a:gd name="T27" fmla="*/ 3 h 184"/>
              <a:gd name="T28" fmla="*/ 1431 w 2307"/>
              <a:gd name="T29" fmla="*/ 75 h 184"/>
              <a:gd name="T30" fmla="*/ 1532 w 2307"/>
              <a:gd name="T31" fmla="*/ 85 h 184"/>
              <a:gd name="T32" fmla="*/ 1684 w 2307"/>
              <a:gd name="T33" fmla="*/ 85 h 184"/>
              <a:gd name="T34" fmla="*/ 1542 w 2307"/>
              <a:gd name="T35" fmla="*/ 130 h 184"/>
              <a:gd name="T36" fmla="*/ 1647 w 2307"/>
              <a:gd name="T37" fmla="*/ 133 h 184"/>
              <a:gd name="T38" fmla="*/ 1557 w 2307"/>
              <a:gd name="T39" fmla="*/ 85 h 184"/>
              <a:gd name="T40" fmla="*/ 1897 w 2307"/>
              <a:gd name="T41" fmla="*/ 51 h 184"/>
              <a:gd name="T42" fmla="*/ 1841 w 2307"/>
              <a:gd name="T43" fmla="*/ 100 h 184"/>
              <a:gd name="T44" fmla="*/ 1842 w 2307"/>
              <a:gd name="T45" fmla="*/ 81 h 184"/>
              <a:gd name="T46" fmla="*/ 1809 w 2307"/>
              <a:gd name="T47" fmla="*/ 22 h 184"/>
              <a:gd name="T48" fmla="*/ 1992 w 2307"/>
              <a:gd name="T49" fmla="*/ 85 h 184"/>
              <a:gd name="T50" fmla="*/ 2074 w 2307"/>
              <a:gd name="T51" fmla="*/ 22 h 184"/>
              <a:gd name="T52" fmla="*/ 2073 w 2307"/>
              <a:gd name="T53" fmla="*/ 148 h 184"/>
              <a:gd name="T54" fmla="*/ 2307 w 2307"/>
              <a:gd name="T55" fmla="*/ 3 h 184"/>
              <a:gd name="T56" fmla="*/ 2295 w 2307"/>
              <a:gd name="T57" fmla="*/ 92 h 184"/>
              <a:gd name="T58" fmla="*/ 2206 w 2307"/>
              <a:gd name="T59" fmla="*/ 166 h 184"/>
              <a:gd name="T60" fmla="*/ 221 w 2307"/>
              <a:gd name="T61" fmla="*/ 88 h 184"/>
              <a:gd name="T62" fmla="*/ 239 w 2307"/>
              <a:gd name="T63" fmla="*/ 85 h 184"/>
              <a:gd name="T64" fmla="*/ 258 w 2307"/>
              <a:gd name="T65" fmla="*/ 61 h 184"/>
              <a:gd name="T66" fmla="*/ 232 w 2307"/>
              <a:gd name="T67" fmla="*/ 13 h 184"/>
              <a:gd name="T68" fmla="*/ 274 w 2307"/>
              <a:gd name="T69" fmla="*/ 10 h 184"/>
              <a:gd name="T70" fmla="*/ 279 w 2307"/>
              <a:gd name="T71" fmla="*/ 25 h 184"/>
              <a:gd name="T72" fmla="*/ 242 w 2307"/>
              <a:gd name="T73" fmla="*/ 38 h 184"/>
              <a:gd name="T74" fmla="*/ 284 w 2307"/>
              <a:gd name="T75" fmla="*/ 83 h 184"/>
              <a:gd name="T76" fmla="*/ 121 w 2307"/>
              <a:gd name="T77" fmla="*/ 96 h 184"/>
              <a:gd name="T78" fmla="*/ 107 w 2307"/>
              <a:gd name="T79" fmla="*/ 9 h 184"/>
              <a:gd name="T80" fmla="*/ 147 w 2307"/>
              <a:gd name="T81" fmla="*/ 10 h 184"/>
              <a:gd name="T82" fmla="*/ 180 w 2307"/>
              <a:gd name="T83" fmla="*/ 80 h 184"/>
              <a:gd name="T84" fmla="*/ 215 w 2307"/>
              <a:gd name="T85" fmla="*/ 11 h 184"/>
              <a:gd name="T86" fmla="*/ 184 w 2307"/>
              <a:gd name="T87" fmla="*/ 97 h 184"/>
              <a:gd name="T88" fmla="*/ 139 w 2307"/>
              <a:gd name="T89" fmla="*/ 92 h 184"/>
              <a:gd name="T90" fmla="*/ 56 w 2307"/>
              <a:gd name="T91" fmla="*/ 84 h 184"/>
              <a:gd name="T92" fmla="*/ 60 w 2307"/>
              <a:gd name="T93" fmla="*/ 57 h 184"/>
              <a:gd name="T94" fmla="*/ 46 w 2307"/>
              <a:gd name="T95" fmla="*/ 86 h 184"/>
              <a:gd name="T96" fmla="*/ 89 w 2307"/>
              <a:gd name="T97" fmla="*/ 92 h 184"/>
              <a:gd name="T98" fmla="*/ 70 w 2307"/>
              <a:gd name="T99" fmla="*/ 85 h 184"/>
              <a:gd name="T100" fmla="*/ 48 w 2307"/>
              <a:gd name="T101" fmla="*/ 45 h 184"/>
              <a:gd name="T102" fmla="*/ 49 w 2307"/>
              <a:gd name="T103" fmla="*/ 20 h 184"/>
              <a:gd name="T104" fmla="*/ 20 w 2307"/>
              <a:gd name="T105" fmla="*/ 23 h 184"/>
              <a:gd name="T106" fmla="*/ 52 w 2307"/>
              <a:gd name="T107" fmla="*/ 6 h 184"/>
              <a:gd name="T108" fmla="*/ 266 w 2307"/>
              <a:gd name="T109" fmla="*/ 140 h 184"/>
              <a:gd name="T110" fmla="*/ 270 w 2307"/>
              <a:gd name="T111" fmla="*/ 147 h 184"/>
              <a:gd name="T112" fmla="*/ 245 w 2307"/>
              <a:gd name="T113"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7" h="184">
                <a:moveTo>
                  <a:pt x="447" y="166"/>
                </a:moveTo>
                <a:cubicBezTo>
                  <a:pt x="447" y="3"/>
                  <a:pt x="447" y="3"/>
                  <a:pt x="447" y="3"/>
                </a:cubicBezTo>
                <a:cubicBezTo>
                  <a:pt x="506" y="3"/>
                  <a:pt x="506" y="3"/>
                  <a:pt x="506" y="3"/>
                </a:cubicBezTo>
                <a:cubicBezTo>
                  <a:pt x="522" y="3"/>
                  <a:pt x="534" y="7"/>
                  <a:pt x="544" y="16"/>
                </a:cubicBezTo>
                <a:cubicBezTo>
                  <a:pt x="553" y="25"/>
                  <a:pt x="558" y="36"/>
                  <a:pt x="558" y="51"/>
                </a:cubicBezTo>
                <a:cubicBezTo>
                  <a:pt x="558" y="62"/>
                  <a:pt x="555" y="71"/>
                  <a:pt x="549" y="79"/>
                </a:cubicBezTo>
                <a:cubicBezTo>
                  <a:pt x="543" y="87"/>
                  <a:pt x="535" y="93"/>
                  <a:pt x="524" y="96"/>
                </a:cubicBezTo>
                <a:cubicBezTo>
                  <a:pt x="567" y="166"/>
                  <a:pt x="567" y="166"/>
                  <a:pt x="567" y="166"/>
                </a:cubicBezTo>
                <a:cubicBezTo>
                  <a:pt x="541" y="166"/>
                  <a:pt x="541" y="166"/>
                  <a:pt x="541" y="166"/>
                </a:cubicBezTo>
                <a:cubicBezTo>
                  <a:pt x="501" y="100"/>
                  <a:pt x="501" y="100"/>
                  <a:pt x="501" y="100"/>
                </a:cubicBezTo>
                <a:cubicBezTo>
                  <a:pt x="470" y="100"/>
                  <a:pt x="470" y="100"/>
                  <a:pt x="470" y="100"/>
                </a:cubicBezTo>
                <a:cubicBezTo>
                  <a:pt x="470" y="166"/>
                  <a:pt x="470" y="166"/>
                  <a:pt x="470" y="166"/>
                </a:cubicBezTo>
                <a:lnTo>
                  <a:pt x="447" y="166"/>
                </a:lnTo>
                <a:close/>
                <a:moveTo>
                  <a:pt x="470" y="81"/>
                </a:moveTo>
                <a:cubicBezTo>
                  <a:pt x="503" y="81"/>
                  <a:pt x="503" y="81"/>
                  <a:pt x="503" y="81"/>
                </a:cubicBezTo>
                <a:cubicBezTo>
                  <a:pt x="513" y="81"/>
                  <a:pt x="520" y="79"/>
                  <a:pt x="526" y="74"/>
                </a:cubicBezTo>
                <a:cubicBezTo>
                  <a:pt x="531" y="69"/>
                  <a:pt x="534" y="61"/>
                  <a:pt x="534" y="51"/>
                </a:cubicBezTo>
                <a:cubicBezTo>
                  <a:pt x="534" y="42"/>
                  <a:pt x="531" y="34"/>
                  <a:pt x="526" y="29"/>
                </a:cubicBezTo>
                <a:cubicBezTo>
                  <a:pt x="521" y="25"/>
                  <a:pt x="514" y="22"/>
                  <a:pt x="504" y="22"/>
                </a:cubicBezTo>
                <a:cubicBezTo>
                  <a:pt x="470" y="22"/>
                  <a:pt x="470" y="22"/>
                  <a:pt x="470" y="22"/>
                </a:cubicBezTo>
                <a:lnTo>
                  <a:pt x="470" y="81"/>
                </a:lnTo>
                <a:close/>
                <a:moveTo>
                  <a:pt x="657" y="166"/>
                </a:moveTo>
                <a:cubicBezTo>
                  <a:pt x="657" y="3"/>
                  <a:pt x="657" y="3"/>
                  <a:pt x="657" y="3"/>
                </a:cubicBezTo>
                <a:cubicBezTo>
                  <a:pt x="758" y="3"/>
                  <a:pt x="758" y="3"/>
                  <a:pt x="758" y="3"/>
                </a:cubicBezTo>
                <a:cubicBezTo>
                  <a:pt x="758" y="22"/>
                  <a:pt x="758" y="22"/>
                  <a:pt x="758" y="22"/>
                </a:cubicBezTo>
                <a:cubicBezTo>
                  <a:pt x="681" y="22"/>
                  <a:pt x="681" y="22"/>
                  <a:pt x="681" y="22"/>
                </a:cubicBezTo>
                <a:cubicBezTo>
                  <a:pt x="681" y="72"/>
                  <a:pt x="681" y="72"/>
                  <a:pt x="681" y="72"/>
                </a:cubicBezTo>
                <a:cubicBezTo>
                  <a:pt x="746" y="72"/>
                  <a:pt x="746" y="72"/>
                  <a:pt x="746" y="72"/>
                </a:cubicBezTo>
                <a:cubicBezTo>
                  <a:pt x="746" y="92"/>
                  <a:pt x="746" y="92"/>
                  <a:pt x="746" y="92"/>
                </a:cubicBezTo>
                <a:cubicBezTo>
                  <a:pt x="681" y="92"/>
                  <a:pt x="681" y="92"/>
                  <a:pt x="681" y="92"/>
                </a:cubicBezTo>
                <a:cubicBezTo>
                  <a:pt x="681" y="146"/>
                  <a:pt x="681" y="146"/>
                  <a:pt x="681" y="146"/>
                </a:cubicBezTo>
                <a:cubicBezTo>
                  <a:pt x="758" y="146"/>
                  <a:pt x="758" y="146"/>
                  <a:pt x="758" y="146"/>
                </a:cubicBezTo>
                <a:cubicBezTo>
                  <a:pt x="758" y="166"/>
                  <a:pt x="758" y="166"/>
                  <a:pt x="758" y="166"/>
                </a:cubicBezTo>
                <a:lnTo>
                  <a:pt x="657" y="166"/>
                </a:lnTo>
                <a:close/>
                <a:moveTo>
                  <a:pt x="865" y="75"/>
                </a:moveTo>
                <a:cubicBezTo>
                  <a:pt x="860" y="75"/>
                  <a:pt x="857" y="74"/>
                  <a:pt x="854" y="71"/>
                </a:cubicBezTo>
                <a:cubicBezTo>
                  <a:pt x="851" y="68"/>
                  <a:pt x="850" y="64"/>
                  <a:pt x="850" y="60"/>
                </a:cubicBezTo>
                <a:cubicBezTo>
                  <a:pt x="850" y="55"/>
                  <a:pt x="851" y="52"/>
                  <a:pt x="854" y="49"/>
                </a:cubicBezTo>
                <a:cubicBezTo>
                  <a:pt x="857" y="46"/>
                  <a:pt x="860" y="44"/>
                  <a:pt x="865" y="44"/>
                </a:cubicBezTo>
                <a:cubicBezTo>
                  <a:pt x="870" y="44"/>
                  <a:pt x="873" y="46"/>
                  <a:pt x="876" y="49"/>
                </a:cubicBezTo>
                <a:cubicBezTo>
                  <a:pt x="879" y="52"/>
                  <a:pt x="880" y="55"/>
                  <a:pt x="880" y="60"/>
                </a:cubicBezTo>
                <a:cubicBezTo>
                  <a:pt x="880" y="64"/>
                  <a:pt x="879" y="68"/>
                  <a:pt x="876" y="71"/>
                </a:cubicBezTo>
                <a:cubicBezTo>
                  <a:pt x="873" y="74"/>
                  <a:pt x="870" y="75"/>
                  <a:pt x="865" y="75"/>
                </a:cubicBezTo>
                <a:close/>
                <a:moveTo>
                  <a:pt x="865" y="168"/>
                </a:moveTo>
                <a:cubicBezTo>
                  <a:pt x="860" y="168"/>
                  <a:pt x="857" y="167"/>
                  <a:pt x="854" y="164"/>
                </a:cubicBezTo>
                <a:cubicBezTo>
                  <a:pt x="851" y="161"/>
                  <a:pt x="850" y="157"/>
                  <a:pt x="850" y="153"/>
                </a:cubicBezTo>
                <a:cubicBezTo>
                  <a:pt x="850" y="148"/>
                  <a:pt x="851" y="144"/>
                  <a:pt x="854" y="141"/>
                </a:cubicBezTo>
                <a:cubicBezTo>
                  <a:pt x="857" y="139"/>
                  <a:pt x="860" y="137"/>
                  <a:pt x="865" y="137"/>
                </a:cubicBezTo>
                <a:cubicBezTo>
                  <a:pt x="870" y="137"/>
                  <a:pt x="873" y="139"/>
                  <a:pt x="876" y="141"/>
                </a:cubicBezTo>
                <a:cubicBezTo>
                  <a:pt x="879" y="144"/>
                  <a:pt x="880" y="148"/>
                  <a:pt x="880" y="153"/>
                </a:cubicBezTo>
                <a:cubicBezTo>
                  <a:pt x="880" y="157"/>
                  <a:pt x="879" y="161"/>
                  <a:pt x="876" y="164"/>
                </a:cubicBezTo>
                <a:cubicBezTo>
                  <a:pt x="873" y="167"/>
                  <a:pt x="870" y="168"/>
                  <a:pt x="865" y="168"/>
                </a:cubicBezTo>
                <a:close/>
                <a:moveTo>
                  <a:pt x="982" y="166"/>
                </a:moveTo>
                <a:cubicBezTo>
                  <a:pt x="982" y="3"/>
                  <a:pt x="982" y="3"/>
                  <a:pt x="982" y="3"/>
                </a:cubicBezTo>
                <a:cubicBezTo>
                  <a:pt x="1006" y="3"/>
                  <a:pt x="1006" y="3"/>
                  <a:pt x="1006" y="3"/>
                </a:cubicBezTo>
                <a:cubicBezTo>
                  <a:pt x="1006" y="166"/>
                  <a:pt x="1006" y="166"/>
                  <a:pt x="1006" y="166"/>
                </a:cubicBezTo>
                <a:lnTo>
                  <a:pt x="982" y="166"/>
                </a:lnTo>
                <a:close/>
                <a:moveTo>
                  <a:pt x="1135" y="36"/>
                </a:moveTo>
                <a:cubicBezTo>
                  <a:pt x="1135" y="166"/>
                  <a:pt x="1135" y="166"/>
                  <a:pt x="1135" y="166"/>
                </a:cubicBezTo>
                <a:cubicBezTo>
                  <a:pt x="1113" y="166"/>
                  <a:pt x="1113" y="166"/>
                  <a:pt x="1113" y="166"/>
                </a:cubicBezTo>
                <a:cubicBezTo>
                  <a:pt x="1113" y="3"/>
                  <a:pt x="1113" y="3"/>
                  <a:pt x="1113" y="3"/>
                </a:cubicBezTo>
                <a:cubicBezTo>
                  <a:pt x="1139" y="3"/>
                  <a:pt x="1139" y="3"/>
                  <a:pt x="1139" y="3"/>
                </a:cubicBezTo>
                <a:cubicBezTo>
                  <a:pt x="1219" y="133"/>
                  <a:pt x="1219" y="133"/>
                  <a:pt x="1219" y="133"/>
                </a:cubicBezTo>
                <a:cubicBezTo>
                  <a:pt x="1219" y="3"/>
                  <a:pt x="1219" y="3"/>
                  <a:pt x="1219" y="3"/>
                </a:cubicBezTo>
                <a:cubicBezTo>
                  <a:pt x="1241" y="3"/>
                  <a:pt x="1241" y="3"/>
                  <a:pt x="1241" y="3"/>
                </a:cubicBezTo>
                <a:cubicBezTo>
                  <a:pt x="1241" y="166"/>
                  <a:pt x="1241" y="166"/>
                  <a:pt x="1241" y="166"/>
                </a:cubicBezTo>
                <a:cubicBezTo>
                  <a:pt x="1215" y="166"/>
                  <a:pt x="1215" y="166"/>
                  <a:pt x="1215" y="166"/>
                </a:cubicBezTo>
                <a:lnTo>
                  <a:pt x="1135" y="36"/>
                </a:lnTo>
                <a:close/>
                <a:moveTo>
                  <a:pt x="1347" y="166"/>
                </a:moveTo>
                <a:cubicBezTo>
                  <a:pt x="1347" y="3"/>
                  <a:pt x="1347" y="3"/>
                  <a:pt x="1347" y="3"/>
                </a:cubicBezTo>
                <a:cubicBezTo>
                  <a:pt x="1443" y="3"/>
                  <a:pt x="1443" y="3"/>
                  <a:pt x="1443" y="3"/>
                </a:cubicBezTo>
                <a:cubicBezTo>
                  <a:pt x="1443" y="22"/>
                  <a:pt x="1443" y="22"/>
                  <a:pt x="1443" y="22"/>
                </a:cubicBezTo>
                <a:cubicBezTo>
                  <a:pt x="1371" y="22"/>
                  <a:pt x="1371" y="22"/>
                  <a:pt x="1371" y="22"/>
                </a:cubicBezTo>
                <a:cubicBezTo>
                  <a:pt x="1371" y="75"/>
                  <a:pt x="1371" y="75"/>
                  <a:pt x="1371" y="75"/>
                </a:cubicBezTo>
                <a:cubicBezTo>
                  <a:pt x="1431" y="75"/>
                  <a:pt x="1431" y="75"/>
                  <a:pt x="1431" y="75"/>
                </a:cubicBezTo>
                <a:cubicBezTo>
                  <a:pt x="1431" y="94"/>
                  <a:pt x="1431" y="94"/>
                  <a:pt x="1431" y="94"/>
                </a:cubicBezTo>
                <a:cubicBezTo>
                  <a:pt x="1371" y="94"/>
                  <a:pt x="1371" y="94"/>
                  <a:pt x="1371" y="94"/>
                </a:cubicBezTo>
                <a:cubicBezTo>
                  <a:pt x="1371" y="166"/>
                  <a:pt x="1371" y="166"/>
                  <a:pt x="1371" y="166"/>
                </a:cubicBezTo>
                <a:lnTo>
                  <a:pt x="1347" y="166"/>
                </a:lnTo>
                <a:close/>
                <a:moveTo>
                  <a:pt x="1532" y="85"/>
                </a:moveTo>
                <a:cubicBezTo>
                  <a:pt x="1532" y="67"/>
                  <a:pt x="1535" y="52"/>
                  <a:pt x="1541" y="39"/>
                </a:cubicBezTo>
                <a:cubicBezTo>
                  <a:pt x="1547" y="27"/>
                  <a:pt x="1556" y="17"/>
                  <a:pt x="1567" y="10"/>
                </a:cubicBezTo>
                <a:cubicBezTo>
                  <a:pt x="1579" y="3"/>
                  <a:pt x="1592" y="0"/>
                  <a:pt x="1608" y="0"/>
                </a:cubicBezTo>
                <a:cubicBezTo>
                  <a:pt x="1632" y="0"/>
                  <a:pt x="1651" y="7"/>
                  <a:pt x="1664" y="22"/>
                </a:cubicBezTo>
                <a:cubicBezTo>
                  <a:pt x="1678" y="37"/>
                  <a:pt x="1684" y="58"/>
                  <a:pt x="1684" y="85"/>
                </a:cubicBezTo>
                <a:cubicBezTo>
                  <a:pt x="1684" y="102"/>
                  <a:pt x="1681" y="117"/>
                  <a:pt x="1675" y="130"/>
                </a:cubicBezTo>
                <a:cubicBezTo>
                  <a:pt x="1670" y="142"/>
                  <a:pt x="1661" y="152"/>
                  <a:pt x="1649" y="159"/>
                </a:cubicBezTo>
                <a:cubicBezTo>
                  <a:pt x="1638" y="166"/>
                  <a:pt x="1624" y="170"/>
                  <a:pt x="1608" y="170"/>
                </a:cubicBezTo>
                <a:cubicBezTo>
                  <a:pt x="1593" y="170"/>
                  <a:pt x="1579" y="166"/>
                  <a:pt x="1568" y="160"/>
                </a:cubicBezTo>
                <a:cubicBezTo>
                  <a:pt x="1557" y="153"/>
                  <a:pt x="1548" y="143"/>
                  <a:pt x="1542" y="130"/>
                </a:cubicBezTo>
                <a:cubicBezTo>
                  <a:pt x="1535" y="118"/>
                  <a:pt x="1532" y="102"/>
                  <a:pt x="1532" y="85"/>
                </a:cubicBezTo>
                <a:close/>
                <a:moveTo>
                  <a:pt x="1557" y="85"/>
                </a:moveTo>
                <a:cubicBezTo>
                  <a:pt x="1557" y="106"/>
                  <a:pt x="1561" y="122"/>
                  <a:pt x="1570" y="133"/>
                </a:cubicBezTo>
                <a:cubicBezTo>
                  <a:pt x="1579" y="144"/>
                  <a:pt x="1592" y="149"/>
                  <a:pt x="1608" y="149"/>
                </a:cubicBezTo>
                <a:cubicBezTo>
                  <a:pt x="1625" y="149"/>
                  <a:pt x="1638" y="144"/>
                  <a:pt x="1647" y="133"/>
                </a:cubicBezTo>
                <a:cubicBezTo>
                  <a:pt x="1655" y="122"/>
                  <a:pt x="1660" y="106"/>
                  <a:pt x="1660" y="85"/>
                </a:cubicBezTo>
                <a:cubicBezTo>
                  <a:pt x="1660" y="63"/>
                  <a:pt x="1655" y="47"/>
                  <a:pt x="1647" y="36"/>
                </a:cubicBezTo>
                <a:cubicBezTo>
                  <a:pt x="1638" y="25"/>
                  <a:pt x="1625" y="20"/>
                  <a:pt x="1608" y="20"/>
                </a:cubicBezTo>
                <a:cubicBezTo>
                  <a:pt x="1592" y="20"/>
                  <a:pt x="1579" y="25"/>
                  <a:pt x="1570" y="36"/>
                </a:cubicBezTo>
                <a:cubicBezTo>
                  <a:pt x="1561" y="47"/>
                  <a:pt x="1557" y="63"/>
                  <a:pt x="1557" y="85"/>
                </a:cubicBezTo>
                <a:close/>
                <a:moveTo>
                  <a:pt x="1786" y="166"/>
                </a:moveTo>
                <a:cubicBezTo>
                  <a:pt x="1786" y="3"/>
                  <a:pt x="1786" y="3"/>
                  <a:pt x="1786" y="3"/>
                </a:cubicBezTo>
                <a:cubicBezTo>
                  <a:pt x="1845" y="3"/>
                  <a:pt x="1845" y="3"/>
                  <a:pt x="1845" y="3"/>
                </a:cubicBezTo>
                <a:cubicBezTo>
                  <a:pt x="1861" y="3"/>
                  <a:pt x="1874" y="7"/>
                  <a:pt x="1883" y="16"/>
                </a:cubicBezTo>
                <a:cubicBezTo>
                  <a:pt x="1892" y="25"/>
                  <a:pt x="1897" y="36"/>
                  <a:pt x="1897" y="51"/>
                </a:cubicBezTo>
                <a:cubicBezTo>
                  <a:pt x="1897" y="62"/>
                  <a:pt x="1894" y="71"/>
                  <a:pt x="1888" y="79"/>
                </a:cubicBezTo>
                <a:cubicBezTo>
                  <a:pt x="1883" y="87"/>
                  <a:pt x="1874" y="93"/>
                  <a:pt x="1864" y="96"/>
                </a:cubicBezTo>
                <a:cubicBezTo>
                  <a:pt x="1907" y="166"/>
                  <a:pt x="1907" y="166"/>
                  <a:pt x="1907" y="166"/>
                </a:cubicBezTo>
                <a:cubicBezTo>
                  <a:pt x="1881" y="166"/>
                  <a:pt x="1881" y="166"/>
                  <a:pt x="1881" y="166"/>
                </a:cubicBezTo>
                <a:cubicBezTo>
                  <a:pt x="1841" y="100"/>
                  <a:pt x="1841" y="100"/>
                  <a:pt x="1841" y="100"/>
                </a:cubicBezTo>
                <a:cubicBezTo>
                  <a:pt x="1809" y="100"/>
                  <a:pt x="1809" y="100"/>
                  <a:pt x="1809" y="100"/>
                </a:cubicBezTo>
                <a:cubicBezTo>
                  <a:pt x="1809" y="166"/>
                  <a:pt x="1809" y="166"/>
                  <a:pt x="1809" y="166"/>
                </a:cubicBezTo>
                <a:lnTo>
                  <a:pt x="1786" y="166"/>
                </a:lnTo>
                <a:close/>
                <a:moveTo>
                  <a:pt x="1809" y="81"/>
                </a:moveTo>
                <a:cubicBezTo>
                  <a:pt x="1842" y="81"/>
                  <a:pt x="1842" y="81"/>
                  <a:pt x="1842" y="81"/>
                </a:cubicBezTo>
                <a:cubicBezTo>
                  <a:pt x="1852" y="81"/>
                  <a:pt x="1860" y="79"/>
                  <a:pt x="1865" y="74"/>
                </a:cubicBezTo>
                <a:cubicBezTo>
                  <a:pt x="1870" y="69"/>
                  <a:pt x="1873" y="61"/>
                  <a:pt x="1873" y="51"/>
                </a:cubicBezTo>
                <a:cubicBezTo>
                  <a:pt x="1873" y="42"/>
                  <a:pt x="1871" y="34"/>
                  <a:pt x="1866" y="29"/>
                </a:cubicBezTo>
                <a:cubicBezTo>
                  <a:pt x="1861" y="25"/>
                  <a:pt x="1853" y="22"/>
                  <a:pt x="1843" y="22"/>
                </a:cubicBezTo>
                <a:cubicBezTo>
                  <a:pt x="1809" y="22"/>
                  <a:pt x="1809" y="22"/>
                  <a:pt x="1809" y="22"/>
                </a:cubicBezTo>
                <a:lnTo>
                  <a:pt x="1809" y="81"/>
                </a:lnTo>
                <a:close/>
                <a:moveTo>
                  <a:pt x="2111" y="161"/>
                </a:moveTo>
                <a:cubicBezTo>
                  <a:pt x="2098" y="166"/>
                  <a:pt x="2085" y="168"/>
                  <a:pt x="2070" y="168"/>
                </a:cubicBezTo>
                <a:cubicBezTo>
                  <a:pt x="2044" y="168"/>
                  <a:pt x="2025" y="161"/>
                  <a:pt x="2012" y="147"/>
                </a:cubicBezTo>
                <a:cubicBezTo>
                  <a:pt x="1999" y="133"/>
                  <a:pt x="1992" y="112"/>
                  <a:pt x="1992" y="85"/>
                </a:cubicBezTo>
                <a:cubicBezTo>
                  <a:pt x="1992" y="58"/>
                  <a:pt x="1999" y="37"/>
                  <a:pt x="2012" y="23"/>
                </a:cubicBezTo>
                <a:cubicBezTo>
                  <a:pt x="2026" y="8"/>
                  <a:pt x="2046" y="1"/>
                  <a:pt x="2071" y="1"/>
                </a:cubicBezTo>
                <a:cubicBezTo>
                  <a:pt x="2085" y="1"/>
                  <a:pt x="2097" y="3"/>
                  <a:pt x="2109" y="7"/>
                </a:cubicBezTo>
                <a:cubicBezTo>
                  <a:pt x="2109" y="27"/>
                  <a:pt x="2109" y="27"/>
                  <a:pt x="2109" y="27"/>
                </a:cubicBezTo>
                <a:cubicBezTo>
                  <a:pt x="2095" y="23"/>
                  <a:pt x="2083" y="22"/>
                  <a:pt x="2074" y="22"/>
                </a:cubicBezTo>
                <a:cubicBezTo>
                  <a:pt x="2054" y="22"/>
                  <a:pt x="2040" y="26"/>
                  <a:pt x="2031" y="36"/>
                </a:cubicBezTo>
                <a:cubicBezTo>
                  <a:pt x="2022" y="46"/>
                  <a:pt x="2017" y="61"/>
                  <a:pt x="2017" y="82"/>
                </a:cubicBezTo>
                <a:cubicBezTo>
                  <a:pt x="2017" y="88"/>
                  <a:pt x="2017" y="88"/>
                  <a:pt x="2017" y="88"/>
                </a:cubicBezTo>
                <a:cubicBezTo>
                  <a:pt x="2017" y="108"/>
                  <a:pt x="2022" y="123"/>
                  <a:pt x="2031" y="133"/>
                </a:cubicBezTo>
                <a:cubicBezTo>
                  <a:pt x="2039" y="143"/>
                  <a:pt x="2053" y="148"/>
                  <a:pt x="2073" y="148"/>
                </a:cubicBezTo>
                <a:cubicBezTo>
                  <a:pt x="2083" y="148"/>
                  <a:pt x="2095" y="146"/>
                  <a:pt x="2111" y="142"/>
                </a:cubicBezTo>
                <a:lnTo>
                  <a:pt x="2111" y="161"/>
                </a:lnTo>
                <a:close/>
                <a:moveTo>
                  <a:pt x="2206" y="166"/>
                </a:moveTo>
                <a:cubicBezTo>
                  <a:pt x="2206" y="3"/>
                  <a:pt x="2206" y="3"/>
                  <a:pt x="2206" y="3"/>
                </a:cubicBezTo>
                <a:cubicBezTo>
                  <a:pt x="2307" y="3"/>
                  <a:pt x="2307" y="3"/>
                  <a:pt x="2307" y="3"/>
                </a:cubicBezTo>
                <a:cubicBezTo>
                  <a:pt x="2307" y="22"/>
                  <a:pt x="2307" y="22"/>
                  <a:pt x="2307" y="22"/>
                </a:cubicBezTo>
                <a:cubicBezTo>
                  <a:pt x="2230" y="22"/>
                  <a:pt x="2230" y="22"/>
                  <a:pt x="2230" y="22"/>
                </a:cubicBezTo>
                <a:cubicBezTo>
                  <a:pt x="2230" y="72"/>
                  <a:pt x="2230" y="72"/>
                  <a:pt x="2230" y="72"/>
                </a:cubicBezTo>
                <a:cubicBezTo>
                  <a:pt x="2295" y="72"/>
                  <a:pt x="2295" y="72"/>
                  <a:pt x="2295" y="72"/>
                </a:cubicBezTo>
                <a:cubicBezTo>
                  <a:pt x="2295" y="92"/>
                  <a:pt x="2295" y="92"/>
                  <a:pt x="2295" y="92"/>
                </a:cubicBezTo>
                <a:cubicBezTo>
                  <a:pt x="2230" y="92"/>
                  <a:pt x="2230" y="92"/>
                  <a:pt x="2230" y="92"/>
                </a:cubicBezTo>
                <a:cubicBezTo>
                  <a:pt x="2230" y="146"/>
                  <a:pt x="2230" y="146"/>
                  <a:pt x="2230" y="146"/>
                </a:cubicBezTo>
                <a:cubicBezTo>
                  <a:pt x="2307" y="146"/>
                  <a:pt x="2307" y="146"/>
                  <a:pt x="2307" y="146"/>
                </a:cubicBezTo>
                <a:cubicBezTo>
                  <a:pt x="2307" y="166"/>
                  <a:pt x="2307" y="166"/>
                  <a:pt x="2307" y="166"/>
                </a:cubicBezTo>
                <a:lnTo>
                  <a:pt x="2206" y="166"/>
                </a:lnTo>
                <a:close/>
                <a:moveTo>
                  <a:pt x="252" y="99"/>
                </a:moveTo>
                <a:cubicBezTo>
                  <a:pt x="247" y="99"/>
                  <a:pt x="241" y="99"/>
                  <a:pt x="237" y="97"/>
                </a:cubicBezTo>
                <a:cubicBezTo>
                  <a:pt x="232" y="96"/>
                  <a:pt x="228" y="95"/>
                  <a:pt x="225" y="94"/>
                </a:cubicBezTo>
                <a:cubicBezTo>
                  <a:pt x="223" y="93"/>
                  <a:pt x="222" y="92"/>
                  <a:pt x="222" y="91"/>
                </a:cubicBezTo>
                <a:cubicBezTo>
                  <a:pt x="222" y="90"/>
                  <a:pt x="221" y="89"/>
                  <a:pt x="221" y="88"/>
                </a:cubicBezTo>
                <a:cubicBezTo>
                  <a:pt x="221" y="83"/>
                  <a:pt x="221" y="83"/>
                  <a:pt x="221" y="83"/>
                </a:cubicBezTo>
                <a:cubicBezTo>
                  <a:pt x="221" y="81"/>
                  <a:pt x="222" y="80"/>
                  <a:pt x="224" y="80"/>
                </a:cubicBezTo>
                <a:cubicBezTo>
                  <a:pt x="224" y="80"/>
                  <a:pt x="225" y="80"/>
                  <a:pt x="226" y="80"/>
                </a:cubicBezTo>
                <a:cubicBezTo>
                  <a:pt x="226" y="80"/>
                  <a:pt x="227" y="81"/>
                  <a:pt x="228" y="81"/>
                </a:cubicBezTo>
                <a:cubicBezTo>
                  <a:pt x="231" y="83"/>
                  <a:pt x="235" y="84"/>
                  <a:pt x="239" y="85"/>
                </a:cubicBezTo>
                <a:cubicBezTo>
                  <a:pt x="243" y="86"/>
                  <a:pt x="247" y="86"/>
                  <a:pt x="251" y="86"/>
                </a:cubicBezTo>
                <a:cubicBezTo>
                  <a:pt x="257" y="86"/>
                  <a:pt x="262" y="85"/>
                  <a:pt x="265" y="83"/>
                </a:cubicBezTo>
                <a:cubicBezTo>
                  <a:pt x="268" y="80"/>
                  <a:pt x="270" y="77"/>
                  <a:pt x="270" y="73"/>
                </a:cubicBezTo>
                <a:cubicBezTo>
                  <a:pt x="270" y="71"/>
                  <a:pt x="269" y="68"/>
                  <a:pt x="268" y="66"/>
                </a:cubicBezTo>
                <a:cubicBezTo>
                  <a:pt x="266" y="65"/>
                  <a:pt x="262" y="63"/>
                  <a:pt x="258" y="61"/>
                </a:cubicBezTo>
                <a:cubicBezTo>
                  <a:pt x="243" y="57"/>
                  <a:pt x="243" y="57"/>
                  <a:pt x="243" y="57"/>
                </a:cubicBezTo>
                <a:cubicBezTo>
                  <a:pt x="236" y="54"/>
                  <a:pt x="231" y="51"/>
                  <a:pt x="227" y="47"/>
                </a:cubicBezTo>
                <a:cubicBezTo>
                  <a:pt x="224" y="42"/>
                  <a:pt x="223" y="38"/>
                  <a:pt x="223" y="32"/>
                </a:cubicBezTo>
                <a:cubicBezTo>
                  <a:pt x="223" y="28"/>
                  <a:pt x="223" y="25"/>
                  <a:pt x="225" y="21"/>
                </a:cubicBezTo>
                <a:cubicBezTo>
                  <a:pt x="227" y="18"/>
                  <a:pt x="229" y="16"/>
                  <a:pt x="232" y="13"/>
                </a:cubicBezTo>
                <a:cubicBezTo>
                  <a:pt x="235" y="11"/>
                  <a:pt x="239" y="9"/>
                  <a:pt x="243" y="8"/>
                </a:cubicBezTo>
                <a:cubicBezTo>
                  <a:pt x="246" y="7"/>
                  <a:pt x="251" y="6"/>
                  <a:pt x="255" y="6"/>
                </a:cubicBezTo>
                <a:cubicBezTo>
                  <a:pt x="257" y="6"/>
                  <a:pt x="259" y="7"/>
                  <a:pt x="262" y="7"/>
                </a:cubicBezTo>
                <a:cubicBezTo>
                  <a:pt x="264" y="7"/>
                  <a:pt x="266" y="8"/>
                  <a:pt x="268" y="8"/>
                </a:cubicBezTo>
                <a:cubicBezTo>
                  <a:pt x="270" y="8"/>
                  <a:pt x="272" y="9"/>
                  <a:pt x="274" y="10"/>
                </a:cubicBezTo>
                <a:cubicBezTo>
                  <a:pt x="275" y="10"/>
                  <a:pt x="277" y="11"/>
                  <a:pt x="278" y="11"/>
                </a:cubicBezTo>
                <a:cubicBezTo>
                  <a:pt x="279" y="12"/>
                  <a:pt x="280" y="13"/>
                  <a:pt x="281" y="14"/>
                </a:cubicBezTo>
                <a:cubicBezTo>
                  <a:pt x="281" y="15"/>
                  <a:pt x="282" y="16"/>
                  <a:pt x="282" y="17"/>
                </a:cubicBezTo>
                <a:cubicBezTo>
                  <a:pt x="282" y="22"/>
                  <a:pt x="282" y="22"/>
                  <a:pt x="282" y="22"/>
                </a:cubicBezTo>
                <a:cubicBezTo>
                  <a:pt x="282" y="24"/>
                  <a:pt x="281" y="25"/>
                  <a:pt x="279" y="25"/>
                </a:cubicBezTo>
                <a:cubicBezTo>
                  <a:pt x="279" y="25"/>
                  <a:pt x="277" y="24"/>
                  <a:pt x="276" y="24"/>
                </a:cubicBezTo>
                <a:cubicBezTo>
                  <a:pt x="270" y="21"/>
                  <a:pt x="264" y="20"/>
                  <a:pt x="257" y="20"/>
                </a:cubicBezTo>
                <a:cubicBezTo>
                  <a:pt x="251" y="20"/>
                  <a:pt x="247" y="21"/>
                  <a:pt x="243" y="23"/>
                </a:cubicBezTo>
                <a:cubicBezTo>
                  <a:pt x="240" y="24"/>
                  <a:pt x="239" y="27"/>
                  <a:pt x="239" y="31"/>
                </a:cubicBezTo>
                <a:cubicBezTo>
                  <a:pt x="239" y="34"/>
                  <a:pt x="240" y="36"/>
                  <a:pt x="242" y="38"/>
                </a:cubicBezTo>
                <a:cubicBezTo>
                  <a:pt x="244" y="40"/>
                  <a:pt x="247" y="42"/>
                  <a:pt x="253" y="44"/>
                </a:cubicBezTo>
                <a:cubicBezTo>
                  <a:pt x="267" y="48"/>
                  <a:pt x="267" y="48"/>
                  <a:pt x="267" y="48"/>
                </a:cubicBezTo>
                <a:cubicBezTo>
                  <a:pt x="274" y="51"/>
                  <a:pt x="279" y="54"/>
                  <a:pt x="282" y="58"/>
                </a:cubicBezTo>
                <a:cubicBezTo>
                  <a:pt x="285" y="62"/>
                  <a:pt x="286" y="66"/>
                  <a:pt x="286" y="72"/>
                </a:cubicBezTo>
                <a:cubicBezTo>
                  <a:pt x="286" y="76"/>
                  <a:pt x="286" y="80"/>
                  <a:pt x="284" y="83"/>
                </a:cubicBezTo>
                <a:cubicBezTo>
                  <a:pt x="282" y="86"/>
                  <a:pt x="280" y="89"/>
                  <a:pt x="277" y="92"/>
                </a:cubicBezTo>
                <a:cubicBezTo>
                  <a:pt x="274" y="94"/>
                  <a:pt x="270" y="96"/>
                  <a:pt x="266" y="97"/>
                </a:cubicBezTo>
                <a:cubicBezTo>
                  <a:pt x="261" y="99"/>
                  <a:pt x="257" y="99"/>
                  <a:pt x="252" y="99"/>
                </a:cubicBezTo>
                <a:moveTo>
                  <a:pt x="125" y="97"/>
                </a:moveTo>
                <a:cubicBezTo>
                  <a:pt x="123" y="97"/>
                  <a:pt x="122" y="96"/>
                  <a:pt x="121" y="96"/>
                </a:cubicBezTo>
                <a:cubicBezTo>
                  <a:pt x="120" y="95"/>
                  <a:pt x="120" y="94"/>
                  <a:pt x="119" y="92"/>
                </a:cubicBezTo>
                <a:cubicBezTo>
                  <a:pt x="96" y="15"/>
                  <a:pt x="96" y="15"/>
                  <a:pt x="96" y="15"/>
                </a:cubicBezTo>
                <a:cubicBezTo>
                  <a:pt x="95" y="13"/>
                  <a:pt x="95" y="12"/>
                  <a:pt x="95" y="11"/>
                </a:cubicBezTo>
                <a:cubicBezTo>
                  <a:pt x="95" y="10"/>
                  <a:pt x="96" y="9"/>
                  <a:pt x="97" y="9"/>
                </a:cubicBezTo>
                <a:cubicBezTo>
                  <a:pt x="107" y="9"/>
                  <a:pt x="107" y="9"/>
                  <a:pt x="107" y="9"/>
                </a:cubicBezTo>
                <a:cubicBezTo>
                  <a:pt x="109" y="9"/>
                  <a:pt x="110" y="9"/>
                  <a:pt x="111" y="10"/>
                </a:cubicBezTo>
                <a:cubicBezTo>
                  <a:pt x="112" y="11"/>
                  <a:pt x="112" y="12"/>
                  <a:pt x="113" y="14"/>
                </a:cubicBezTo>
                <a:cubicBezTo>
                  <a:pt x="130" y="79"/>
                  <a:pt x="130" y="79"/>
                  <a:pt x="130" y="79"/>
                </a:cubicBezTo>
                <a:cubicBezTo>
                  <a:pt x="145" y="14"/>
                  <a:pt x="145" y="14"/>
                  <a:pt x="145" y="14"/>
                </a:cubicBezTo>
                <a:cubicBezTo>
                  <a:pt x="145" y="12"/>
                  <a:pt x="146" y="11"/>
                  <a:pt x="147" y="10"/>
                </a:cubicBezTo>
                <a:cubicBezTo>
                  <a:pt x="148" y="9"/>
                  <a:pt x="149" y="9"/>
                  <a:pt x="151" y="9"/>
                </a:cubicBezTo>
                <a:cubicBezTo>
                  <a:pt x="159" y="9"/>
                  <a:pt x="159" y="9"/>
                  <a:pt x="159" y="9"/>
                </a:cubicBezTo>
                <a:cubicBezTo>
                  <a:pt x="161" y="9"/>
                  <a:pt x="162" y="9"/>
                  <a:pt x="163" y="10"/>
                </a:cubicBezTo>
                <a:cubicBezTo>
                  <a:pt x="164" y="11"/>
                  <a:pt x="164" y="12"/>
                  <a:pt x="165" y="14"/>
                </a:cubicBezTo>
                <a:cubicBezTo>
                  <a:pt x="180" y="80"/>
                  <a:pt x="180" y="80"/>
                  <a:pt x="180" y="80"/>
                </a:cubicBezTo>
                <a:cubicBezTo>
                  <a:pt x="197" y="14"/>
                  <a:pt x="197" y="14"/>
                  <a:pt x="197" y="14"/>
                </a:cubicBezTo>
                <a:cubicBezTo>
                  <a:pt x="198" y="12"/>
                  <a:pt x="199" y="11"/>
                  <a:pt x="199" y="10"/>
                </a:cubicBezTo>
                <a:cubicBezTo>
                  <a:pt x="200" y="9"/>
                  <a:pt x="201" y="9"/>
                  <a:pt x="203" y="9"/>
                </a:cubicBezTo>
                <a:cubicBezTo>
                  <a:pt x="212" y="9"/>
                  <a:pt x="212" y="9"/>
                  <a:pt x="212" y="9"/>
                </a:cubicBezTo>
                <a:cubicBezTo>
                  <a:pt x="214" y="9"/>
                  <a:pt x="215" y="10"/>
                  <a:pt x="215" y="11"/>
                </a:cubicBezTo>
                <a:cubicBezTo>
                  <a:pt x="215" y="12"/>
                  <a:pt x="215" y="12"/>
                  <a:pt x="215" y="13"/>
                </a:cubicBezTo>
                <a:cubicBezTo>
                  <a:pt x="214" y="14"/>
                  <a:pt x="214" y="14"/>
                  <a:pt x="214" y="15"/>
                </a:cubicBezTo>
                <a:cubicBezTo>
                  <a:pt x="190" y="92"/>
                  <a:pt x="190" y="92"/>
                  <a:pt x="190" y="92"/>
                </a:cubicBezTo>
                <a:cubicBezTo>
                  <a:pt x="189" y="94"/>
                  <a:pt x="189" y="95"/>
                  <a:pt x="188" y="96"/>
                </a:cubicBezTo>
                <a:cubicBezTo>
                  <a:pt x="187" y="96"/>
                  <a:pt x="186" y="97"/>
                  <a:pt x="184" y="97"/>
                </a:cubicBezTo>
                <a:cubicBezTo>
                  <a:pt x="176" y="97"/>
                  <a:pt x="176" y="97"/>
                  <a:pt x="176" y="97"/>
                </a:cubicBezTo>
                <a:cubicBezTo>
                  <a:pt x="174" y="97"/>
                  <a:pt x="173" y="96"/>
                  <a:pt x="172" y="96"/>
                </a:cubicBezTo>
                <a:cubicBezTo>
                  <a:pt x="171" y="95"/>
                  <a:pt x="170" y="94"/>
                  <a:pt x="170" y="92"/>
                </a:cubicBezTo>
                <a:cubicBezTo>
                  <a:pt x="154" y="28"/>
                  <a:pt x="154" y="28"/>
                  <a:pt x="154" y="28"/>
                </a:cubicBezTo>
                <a:cubicBezTo>
                  <a:pt x="139" y="92"/>
                  <a:pt x="139" y="92"/>
                  <a:pt x="139" y="92"/>
                </a:cubicBezTo>
                <a:cubicBezTo>
                  <a:pt x="139" y="94"/>
                  <a:pt x="138" y="95"/>
                  <a:pt x="137" y="96"/>
                </a:cubicBezTo>
                <a:cubicBezTo>
                  <a:pt x="137" y="96"/>
                  <a:pt x="135" y="97"/>
                  <a:pt x="133" y="97"/>
                </a:cubicBezTo>
                <a:lnTo>
                  <a:pt x="125" y="97"/>
                </a:lnTo>
                <a:close/>
                <a:moveTo>
                  <a:pt x="46" y="86"/>
                </a:moveTo>
                <a:cubicBezTo>
                  <a:pt x="49" y="86"/>
                  <a:pt x="52" y="85"/>
                  <a:pt x="56" y="84"/>
                </a:cubicBezTo>
                <a:cubicBezTo>
                  <a:pt x="59" y="83"/>
                  <a:pt x="62" y="81"/>
                  <a:pt x="65" y="78"/>
                </a:cubicBezTo>
                <a:cubicBezTo>
                  <a:pt x="67" y="76"/>
                  <a:pt x="68" y="74"/>
                  <a:pt x="68" y="71"/>
                </a:cubicBezTo>
                <a:cubicBezTo>
                  <a:pt x="69" y="69"/>
                  <a:pt x="69" y="66"/>
                  <a:pt x="69" y="63"/>
                </a:cubicBezTo>
                <a:cubicBezTo>
                  <a:pt x="69" y="59"/>
                  <a:pt x="69" y="59"/>
                  <a:pt x="69" y="59"/>
                </a:cubicBezTo>
                <a:cubicBezTo>
                  <a:pt x="67" y="58"/>
                  <a:pt x="64" y="58"/>
                  <a:pt x="60" y="57"/>
                </a:cubicBezTo>
                <a:cubicBezTo>
                  <a:pt x="57" y="57"/>
                  <a:pt x="54" y="57"/>
                  <a:pt x="51" y="57"/>
                </a:cubicBezTo>
                <a:cubicBezTo>
                  <a:pt x="45" y="57"/>
                  <a:pt x="40" y="58"/>
                  <a:pt x="36" y="61"/>
                </a:cubicBezTo>
                <a:cubicBezTo>
                  <a:pt x="33" y="63"/>
                  <a:pt x="32" y="67"/>
                  <a:pt x="32" y="72"/>
                </a:cubicBezTo>
                <a:cubicBezTo>
                  <a:pt x="32" y="77"/>
                  <a:pt x="33" y="80"/>
                  <a:pt x="35" y="82"/>
                </a:cubicBezTo>
                <a:cubicBezTo>
                  <a:pt x="38" y="85"/>
                  <a:pt x="41" y="86"/>
                  <a:pt x="46" y="86"/>
                </a:cubicBezTo>
                <a:moveTo>
                  <a:pt x="86" y="71"/>
                </a:moveTo>
                <a:cubicBezTo>
                  <a:pt x="86" y="75"/>
                  <a:pt x="86" y="78"/>
                  <a:pt x="87" y="80"/>
                </a:cubicBezTo>
                <a:cubicBezTo>
                  <a:pt x="88" y="82"/>
                  <a:pt x="89" y="84"/>
                  <a:pt x="90" y="87"/>
                </a:cubicBezTo>
                <a:cubicBezTo>
                  <a:pt x="90" y="88"/>
                  <a:pt x="91" y="88"/>
                  <a:pt x="91" y="89"/>
                </a:cubicBezTo>
                <a:cubicBezTo>
                  <a:pt x="91" y="90"/>
                  <a:pt x="90" y="91"/>
                  <a:pt x="89" y="92"/>
                </a:cubicBezTo>
                <a:cubicBezTo>
                  <a:pt x="83" y="96"/>
                  <a:pt x="83" y="96"/>
                  <a:pt x="83" y="96"/>
                </a:cubicBezTo>
                <a:cubicBezTo>
                  <a:pt x="82" y="97"/>
                  <a:pt x="81" y="97"/>
                  <a:pt x="80" y="97"/>
                </a:cubicBezTo>
                <a:cubicBezTo>
                  <a:pt x="79" y="97"/>
                  <a:pt x="78" y="97"/>
                  <a:pt x="77" y="96"/>
                </a:cubicBezTo>
                <a:cubicBezTo>
                  <a:pt x="76" y="94"/>
                  <a:pt x="74" y="93"/>
                  <a:pt x="74" y="91"/>
                </a:cubicBezTo>
                <a:cubicBezTo>
                  <a:pt x="73" y="89"/>
                  <a:pt x="72" y="87"/>
                  <a:pt x="70" y="85"/>
                </a:cubicBezTo>
                <a:cubicBezTo>
                  <a:pt x="63" y="94"/>
                  <a:pt x="53" y="99"/>
                  <a:pt x="41" y="99"/>
                </a:cubicBezTo>
                <a:cubicBezTo>
                  <a:pt x="33" y="99"/>
                  <a:pt x="27" y="97"/>
                  <a:pt x="22" y="92"/>
                </a:cubicBezTo>
                <a:cubicBezTo>
                  <a:pt x="17" y="87"/>
                  <a:pt x="15" y="81"/>
                  <a:pt x="15" y="73"/>
                </a:cubicBezTo>
                <a:cubicBezTo>
                  <a:pt x="15" y="64"/>
                  <a:pt x="18" y="58"/>
                  <a:pt x="23" y="52"/>
                </a:cubicBezTo>
                <a:cubicBezTo>
                  <a:pt x="29" y="47"/>
                  <a:pt x="38" y="45"/>
                  <a:pt x="48" y="45"/>
                </a:cubicBezTo>
                <a:cubicBezTo>
                  <a:pt x="51" y="45"/>
                  <a:pt x="55" y="45"/>
                  <a:pt x="58" y="46"/>
                </a:cubicBezTo>
                <a:cubicBezTo>
                  <a:pt x="62" y="46"/>
                  <a:pt x="66" y="47"/>
                  <a:pt x="69" y="48"/>
                </a:cubicBezTo>
                <a:cubicBezTo>
                  <a:pt x="69" y="40"/>
                  <a:pt x="69" y="40"/>
                  <a:pt x="69" y="40"/>
                </a:cubicBezTo>
                <a:cubicBezTo>
                  <a:pt x="69" y="33"/>
                  <a:pt x="68" y="28"/>
                  <a:pt x="65" y="25"/>
                </a:cubicBezTo>
                <a:cubicBezTo>
                  <a:pt x="62" y="22"/>
                  <a:pt x="56" y="20"/>
                  <a:pt x="49" y="20"/>
                </a:cubicBezTo>
                <a:cubicBezTo>
                  <a:pt x="45" y="20"/>
                  <a:pt x="42" y="21"/>
                  <a:pt x="38" y="21"/>
                </a:cubicBezTo>
                <a:cubicBezTo>
                  <a:pt x="34" y="22"/>
                  <a:pt x="31" y="23"/>
                  <a:pt x="27" y="25"/>
                </a:cubicBezTo>
                <a:cubicBezTo>
                  <a:pt x="26" y="25"/>
                  <a:pt x="25" y="26"/>
                  <a:pt x="24" y="26"/>
                </a:cubicBezTo>
                <a:cubicBezTo>
                  <a:pt x="23" y="26"/>
                  <a:pt x="23" y="26"/>
                  <a:pt x="22" y="26"/>
                </a:cubicBezTo>
                <a:cubicBezTo>
                  <a:pt x="21" y="26"/>
                  <a:pt x="20" y="25"/>
                  <a:pt x="20" y="23"/>
                </a:cubicBezTo>
                <a:cubicBezTo>
                  <a:pt x="20" y="18"/>
                  <a:pt x="20" y="18"/>
                  <a:pt x="20" y="18"/>
                </a:cubicBezTo>
                <a:cubicBezTo>
                  <a:pt x="20" y="17"/>
                  <a:pt x="21" y="16"/>
                  <a:pt x="21" y="15"/>
                </a:cubicBezTo>
                <a:cubicBezTo>
                  <a:pt x="22" y="14"/>
                  <a:pt x="22" y="14"/>
                  <a:pt x="24" y="13"/>
                </a:cubicBezTo>
                <a:cubicBezTo>
                  <a:pt x="27" y="11"/>
                  <a:pt x="31" y="10"/>
                  <a:pt x="36" y="8"/>
                </a:cubicBezTo>
                <a:cubicBezTo>
                  <a:pt x="41" y="7"/>
                  <a:pt x="46" y="6"/>
                  <a:pt x="52" y="6"/>
                </a:cubicBezTo>
                <a:cubicBezTo>
                  <a:pt x="63" y="6"/>
                  <a:pt x="72" y="9"/>
                  <a:pt x="77" y="14"/>
                </a:cubicBezTo>
                <a:cubicBezTo>
                  <a:pt x="83" y="20"/>
                  <a:pt x="86" y="28"/>
                  <a:pt x="86" y="39"/>
                </a:cubicBezTo>
                <a:lnTo>
                  <a:pt x="86" y="71"/>
                </a:lnTo>
                <a:close/>
                <a:moveTo>
                  <a:pt x="270" y="147"/>
                </a:moveTo>
                <a:cubicBezTo>
                  <a:pt x="276" y="143"/>
                  <a:pt x="271" y="137"/>
                  <a:pt x="266" y="140"/>
                </a:cubicBezTo>
                <a:cubicBezTo>
                  <a:pt x="229" y="155"/>
                  <a:pt x="190" y="163"/>
                  <a:pt x="154" y="163"/>
                </a:cubicBezTo>
                <a:cubicBezTo>
                  <a:pt x="100" y="163"/>
                  <a:pt x="48" y="148"/>
                  <a:pt x="7" y="124"/>
                </a:cubicBezTo>
                <a:cubicBezTo>
                  <a:pt x="3" y="121"/>
                  <a:pt x="0" y="125"/>
                  <a:pt x="3" y="128"/>
                </a:cubicBezTo>
                <a:cubicBezTo>
                  <a:pt x="42" y="163"/>
                  <a:pt x="93" y="184"/>
                  <a:pt x="150" y="184"/>
                </a:cubicBezTo>
                <a:cubicBezTo>
                  <a:pt x="191" y="184"/>
                  <a:pt x="238" y="171"/>
                  <a:pt x="270" y="147"/>
                </a:cubicBezTo>
                <a:moveTo>
                  <a:pt x="284" y="132"/>
                </a:moveTo>
                <a:cubicBezTo>
                  <a:pt x="288" y="137"/>
                  <a:pt x="279" y="159"/>
                  <a:pt x="275" y="169"/>
                </a:cubicBezTo>
                <a:cubicBezTo>
                  <a:pt x="274" y="172"/>
                  <a:pt x="277" y="173"/>
                  <a:pt x="279" y="171"/>
                </a:cubicBezTo>
                <a:cubicBezTo>
                  <a:pt x="297" y="156"/>
                  <a:pt x="301" y="126"/>
                  <a:pt x="298" y="121"/>
                </a:cubicBezTo>
                <a:cubicBezTo>
                  <a:pt x="294" y="117"/>
                  <a:pt x="264" y="113"/>
                  <a:pt x="245" y="126"/>
                </a:cubicBezTo>
                <a:cubicBezTo>
                  <a:pt x="242" y="128"/>
                  <a:pt x="243" y="131"/>
                  <a:pt x="246" y="131"/>
                </a:cubicBezTo>
                <a:cubicBezTo>
                  <a:pt x="256" y="129"/>
                  <a:pt x="280" y="126"/>
                  <a:pt x="284" y="1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Title 4">
            <a:extLst>
              <a:ext uri="{FF2B5EF4-FFF2-40B4-BE49-F238E27FC236}">
                <a16:creationId xmlns:a16="http://schemas.microsoft.com/office/drawing/2014/main" id="{40F0A962-F39A-4F7C-AFB8-1D55B110FA1F}"/>
              </a:ext>
            </a:extLst>
          </p:cNvPr>
          <p:cNvSpPr>
            <a:spLocks noGrp="1"/>
          </p:cNvSpPr>
          <p:nvPr>
            <p:ph type="title" hasCustomPrompt="1"/>
          </p:nvPr>
        </p:nvSpPr>
        <p:spPr bwMode="white">
          <a:xfrm>
            <a:off x="323850" y="2225992"/>
            <a:ext cx="10001250" cy="3203258"/>
          </a:xfrm>
        </p:spPr>
        <p:txBody>
          <a:bodyPr lIns="182880" tIns="146304" rIns="182880" bIns="146304"/>
          <a:lstStyle>
            <a:lvl1pPr marL="171450" indent="-171450" algn="l">
              <a:defRPr sz="5400">
                <a:solidFill>
                  <a:schemeClr val="tx1"/>
                </a:solidFill>
              </a:defRPr>
            </a:lvl1pPr>
          </a:lstStyle>
          <a:p>
            <a:r>
              <a:rPr lang="en-US" dirty="0"/>
              <a:t>“Lorem ipsum dolor sit </a:t>
            </a:r>
            <a:r>
              <a:rPr lang="en-US" dirty="0" err="1"/>
              <a:t>amet</a:t>
            </a:r>
            <a:r>
              <a:rPr lang="en-US" dirty="0"/>
              <a:t>, </a:t>
            </a:r>
            <a:r>
              <a:rPr lang="en-US" dirty="0" err="1"/>
              <a:t>consectetuer</a:t>
            </a:r>
            <a:r>
              <a:rPr lang="en-US" dirty="0"/>
              <a:t> adipiscing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p>
        </p:txBody>
      </p:sp>
      <p:sp>
        <p:nvSpPr>
          <p:cNvPr id="11" name="Text Placeholder 6">
            <a:extLst>
              <a:ext uri="{FF2B5EF4-FFF2-40B4-BE49-F238E27FC236}">
                <a16:creationId xmlns:a16="http://schemas.microsoft.com/office/drawing/2014/main" id="{26FA47B6-AF7F-4583-B619-AA67D7C65CDC}"/>
              </a:ext>
            </a:extLst>
          </p:cNvPr>
          <p:cNvSpPr>
            <a:spLocks noGrp="1"/>
          </p:cNvSpPr>
          <p:nvPr>
            <p:ph type="body" sz="quarter" idx="10" hasCustomPrompt="1"/>
          </p:nvPr>
        </p:nvSpPr>
        <p:spPr bwMode="white">
          <a:xfrm>
            <a:off x="4123372" y="5640645"/>
            <a:ext cx="6201728" cy="683264"/>
          </a:xfrm>
        </p:spPr>
        <p:txBody>
          <a:bodyPr lIns="182880" tIns="146304" rIns="182880" bIns="146304"/>
          <a:lstStyle>
            <a:lvl1pPr marL="228600" indent="0" algn="r">
              <a:buNone/>
              <a:defRPr sz="2800" b="1">
                <a:solidFill>
                  <a:schemeClr val="tx1"/>
                </a:soli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
        <p:nvSpPr>
          <p:cNvPr id="15" name="TextBox 3">
            <a:extLst>
              <a:ext uri="{FF2B5EF4-FFF2-40B4-BE49-F238E27FC236}">
                <a16:creationId xmlns:a16="http://schemas.microsoft.com/office/drawing/2014/main" id="{7F8E51B1-9A28-4DDB-940A-E1DDDC3691E8}"/>
              </a:ext>
            </a:extLst>
          </p:cNvPr>
          <p:cNvSpPr txBox="1">
            <a:spLocks noChangeArrowheads="1"/>
          </p:cNvSpPr>
          <p:nvPr userDrawn="1"/>
        </p:nvSpPr>
        <p:spPr bwMode="white">
          <a:xfrm>
            <a:off x="1011882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636352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_You">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240D20-0326-4869-B49D-776A4854939A}"/>
              </a:ext>
            </a:extLst>
          </p:cNvPr>
          <p:cNvPicPr>
            <a:picLocks noChangeAspect="1"/>
          </p:cNvPicPr>
          <p:nvPr userDrawn="1"/>
        </p:nvPicPr>
        <p:blipFill rotWithShape="1">
          <a:blip r:embed="rId2"/>
          <a:srcRect t="209" b="209"/>
          <a:stretch/>
        </p:blipFill>
        <p:spPr>
          <a:xfrm>
            <a:off x="0" y="0"/>
            <a:ext cx="14630400" cy="8229600"/>
          </a:xfrm>
          <a:prstGeom prst="rect">
            <a:avLst/>
          </a:prstGeom>
        </p:spPr>
      </p:pic>
      <p:sp>
        <p:nvSpPr>
          <p:cNvPr id="11" name="Text Placeholder 2">
            <a:extLst>
              <a:ext uri="{FF2B5EF4-FFF2-40B4-BE49-F238E27FC236}">
                <a16:creationId xmlns:a16="http://schemas.microsoft.com/office/drawing/2014/main" id="{FAAD6B90-3239-487B-90E2-DA3FBBFC9D3B}"/>
              </a:ext>
            </a:extLst>
          </p:cNvPr>
          <p:cNvSpPr>
            <a:spLocks noGrp="1"/>
          </p:cNvSpPr>
          <p:nvPr>
            <p:ph type="body" sz="quarter" idx="14" hasCustomPrompt="1"/>
          </p:nvPr>
        </p:nvSpPr>
        <p:spPr bwMode="white">
          <a:xfrm>
            <a:off x="323850" y="4235192"/>
            <a:ext cx="6130439" cy="1665514"/>
          </a:xfrm>
        </p:spPr>
        <p:txBody>
          <a:bodyPr lIns="182880" tIns="146304" rIns="182880" bIns="146304">
            <a:noAutofit/>
          </a:bodyPr>
          <a:lstStyle>
            <a:lvl1pPr marL="0" indent="0">
              <a:spcBef>
                <a:spcPts val="0"/>
              </a:spcBef>
              <a:buNone/>
              <a:defRPr lang="en-US" sz="28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
        <p:nvSpPr>
          <p:cNvPr id="16" name="TextBox 15">
            <a:extLst>
              <a:ext uri="{FF2B5EF4-FFF2-40B4-BE49-F238E27FC236}">
                <a16:creationId xmlns:a16="http://schemas.microsoft.com/office/drawing/2014/main" id="{038B4B94-EB11-421A-9F05-9547D4AD928A}"/>
              </a:ext>
            </a:extLst>
          </p:cNvPr>
          <p:cNvSpPr txBox="1"/>
          <p:nvPr userDrawn="1"/>
        </p:nvSpPr>
        <p:spPr bwMode="white">
          <a:xfrm>
            <a:off x="323086" y="2209619"/>
            <a:ext cx="11975593" cy="1905181"/>
          </a:xfrm>
          <a:prstGeom prst="rect">
            <a:avLst/>
          </a:prstGeom>
          <a:noFill/>
        </p:spPr>
        <p:txBody>
          <a:bodyPr vert="horz" wrap="square" lIns="182880" tIns="91440" rIns="146304" bIns="9144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11500" dirty="0">
                <a:solidFill>
                  <a:schemeClr val="tx1"/>
                </a:solidFill>
              </a:rPr>
              <a:t>Thank you!</a:t>
            </a:r>
          </a:p>
        </p:txBody>
      </p:sp>
      <p:sp>
        <p:nvSpPr>
          <p:cNvPr id="13" name="TextBox 3">
            <a:extLst>
              <a:ext uri="{FF2B5EF4-FFF2-40B4-BE49-F238E27FC236}">
                <a16:creationId xmlns:a16="http://schemas.microsoft.com/office/drawing/2014/main" id="{3C0EFD15-08E3-4E39-B4F0-266AC21A7C22}"/>
              </a:ext>
            </a:extLst>
          </p:cNvPr>
          <p:cNvSpPr txBox="1">
            <a:spLocks noChangeArrowheads="1"/>
          </p:cNvSpPr>
          <p:nvPr userDrawn="1"/>
        </p:nvSpPr>
        <p:spPr bwMode="white">
          <a:xfrm>
            <a:off x="1011882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
        <p:nvSpPr>
          <p:cNvPr id="12" name="Freeform 5">
            <a:extLst>
              <a:ext uri="{FF2B5EF4-FFF2-40B4-BE49-F238E27FC236}">
                <a16:creationId xmlns:a16="http://schemas.microsoft.com/office/drawing/2014/main" id="{F377088C-0F87-4B25-A30C-A3C05CF110EA}"/>
              </a:ext>
            </a:extLst>
          </p:cNvPr>
          <p:cNvSpPr>
            <a:spLocks noEditPoints="1"/>
          </p:cNvSpPr>
          <p:nvPr userDrawn="1"/>
        </p:nvSpPr>
        <p:spPr bwMode="white">
          <a:xfrm>
            <a:off x="531813" y="7161648"/>
            <a:ext cx="6245225" cy="502920"/>
          </a:xfrm>
          <a:custGeom>
            <a:avLst/>
            <a:gdLst>
              <a:gd name="T0" fmla="*/ 558 w 2307"/>
              <a:gd name="T1" fmla="*/ 51 h 184"/>
              <a:gd name="T2" fmla="*/ 501 w 2307"/>
              <a:gd name="T3" fmla="*/ 100 h 184"/>
              <a:gd name="T4" fmla="*/ 503 w 2307"/>
              <a:gd name="T5" fmla="*/ 81 h 184"/>
              <a:gd name="T6" fmla="*/ 470 w 2307"/>
              <a:gd name="T7" fmla="*/ 22 h 184"/>
              <a:gd name="T8" fmla="*/ 758 w 2307"/>
              <a:gd name="T9" fmla="*/ 22 h 184"/>
              <a:gd name="T10" fmla="*/ 681 w 2307"/>
              <a:gd name="T11" fmla="*/ 92 h 184"/>
              <a:gd name="T12" fmla="*/ 865 w 2307"/>
              <a:gd name="T13" fmla="*/ 75 h 184"/>
              <a:gd name="T14" fmla="*/ 876 w 2307"/>
              <a:gd name="T15" fmla="*/ 49 h 184"/>
              <a:gd name="T16" fmla="*/ 854 w 2307"/>
              <a:gd name="T17" fmla="*/ 164 h 184"/>
              <a:gd name="T18" fmla="*/ 880 w 2307"/>
              <a:gd name="T19" fmla="*/ 153 h 184"/>
              <a:gd name="T20" fmla="*/ 1006 w 2307"/>
              <a:gd name="T21" fmla="*/ 3 h 184"/>
              <a:gd name="T22" fmla="*/ 1113 w 2307"/>
              <a:gd name="T23" fmla="*/ 166 h 184"/>
              <a:gd name="T24" fmla="*/ 1241 w 2307"/>
              <a:gd name="T25" fmla="*/ 3 h 184"/>
              <a:gd name="T26" fmla="*/ 1347 w 2307"/>
              <a:gd name="T27" fmla="*/ 3 h 184"/>
              <a:gd name="T28" fmla="*/ 1431 w 2307"/>
              <a:gd name="T29" fmla="*/ 75 h 184"/>
              <a:gd name="T30" fmla="*/ 1532 w 2307"/>
              <a:gd name="T31" fmla="*/ 85 h 184"/>
              <a:gd name="T32" fmla="*/ 1684 w 2307"/>
              <a:gd name="T33" fmla="*/ 85 h 184"/>
              <a:gd name="T34" fmla="*/ 1542 w 2307"/>
              <a:gd name="T35" fmla="*/ 130 h 184"/>
              <a:gd name="T36" fmla="*/ 1647 w 2307"/>
              <a:gd name="T37" fmla="*/ 133 h 184"/>
              <a:gd name="T38" fmla="*/ 1557 w 2307"/>
              <a:gd name="T39" fmla="*/ 85 h 184"/>
              <a:gd name="T40" fmla="*/ 1897 w 2307"/>
              <a:gd name="T41" fmla="*/ 51 h 184"/>
              <a:gd name="T42" fmla="*/ 1841 w 2307"/>
              <a:gd name="T43" fmla="*/ 100 h 184"/>
              <a:gd name="T44" fmla="*/ 1842 w 2307"/>
              <a:gd name="T45" fmla="*/ 81 h 184"/>
              <a:gd name="T46" fmla="*/ 1809 w 2307"/>
              <a:gd name="T47" fmla="*/ 22 h 184"/>
              <a:gd name="T48" fmla="*/ 1992 w 2307"/>
              <a:gd name="T49" fmla="*/ 85 h 184"/>
              <a:gd name="T50" fmla="*/ 2074 w 2307"/>
              <a:gd name="T51" fmla="*/ 22 h 184"/>
              <a:gd name="T52" fmla="*/ 2073 w 2307"/>
              <a:gd name="T53" fmla="*/ 148 h 184"/>
              <a:gd name="T54" fmla="*/ 2307 w 2307"/>
              <a:gd name="T55" fmla="*/ 3 h 184"/>
              <a:gd name="T56" fmla="*/ 2295 w 2307"/>
              <a:gd name="T57" fmla="*/ 92 h 184"/>
              <a:gd name="T58" fmla="*/ 2206 w 2307"/>
              <a:gd name="T59" fmla="*/ 166 h 184"/>
              <a:gd name="T60" fmla="*/ 221 w 2307"/>
              <a:gd name="T61" fmla="*/ 88 h 184"/>
              <a:gd name="T62" fmla="*/ 239 w 2307"/>
              <a:gd name="T63" fmla="*/ 85 h 184"/>
              <a:gd name="T64" fmla="*/ 258 w 2307"/>
              <a:gd name="T65" fmla="*/ 61 h 184"/>
              <a:gd name="T66" fmla="*/ 232 w 2307"/>
              <a:gd name="T67" fmla="*/ 13 h 184"/>
              <a:gd name="T68" fmla="*/ 274 w 2307"/>
              <a:gd name="T69" fmla="*/ 10 h 184"/>
              <a:gd name="T70" fmla="*/ 279 w 2307"/>
              <a:gd name="T71" fmla="*/ 25 h 184"/>
              <a:gd name="T72" fmla="*/ 242 w 2307"/>
              <a:gd name="T73" fmla="*/ 38 h 184"/>
              <a:gd name="T74" fmla="*/ 284 w 2307"/>
              <a:gd name="T75" fmla="*/ 83 h 184"/>
              <a:gd name="T76" fmla="*/ 121 w 2307"/>
              <a:gd name="T77" fmla="*/ 96 h 184"/>
              <a:gd name="T78" fmla="*/ 107 w 2307"/>
              <a:gd name="T79" fmla="*/ 9 h 184"/>
              <a:gd name="T80" fmla="*/ 147 w 2307"/>
              <a:gd name="T81" fmla="*/ 10 h 184"/>
              <a:gd name="T82" fmla="*/ 180 w 2307"/>
              <a:gd name="T83" fmla="*/ 80 h 184"/>
              <a:gd name="T84" fmla="*/ 215 w 2307"/>
              <a:gd name="T85" fmla="*/ 11 h 184"/>
              <a:gd name="T86" fmla="*/ 184 w 2307"/>
              <a:gd name="T87" fmla="*/ 97 h 184"/>
              <a:gd name="T88" fmla="*/ 139 w 2307"/>
              <a:gd name="T89" fmla="*/ 92 h 184"/>
              <a:gd name="T90" fmla="*/ 56 w 2307"/>
              <a:gd name="T91" fmla="*/ 84 h 184"/>
              <a:gd name="T92" fmla="*/ 60 w 2307"/>
              <a:gd name="T93" fmla="*/ 57 h 184"/>
              <a:gd name="T94" fmla="*/ 46 w 2307"/>
              <a:gd name="T95" fmla="*/ 86 h 184"/>
              <a:gd name="T96" fmla="*/ 89 w 2307"/>
              <a:gd name="T97" fmla="*/ 92 h 184"/>
              <a:gd name="T98" fmla="*/ 70 w 2307"/>
              <a:gd name="T99" fmla="*/ 85 h 184"/>
              <a:gd name="T100" fmla="*/ 48 w 2307"/>
              <a:gd name="T101" fmla="*/ 45 h 184"/>
              <a:gd name="T102" fmla="*/ 49 w 2307"/>
              <a:gd name="T103" fmla="*/ 20 h 184"/>
              <a:gd name="T104" fmla="*/ 20 w 2307"/>
              <a:gd name="T105" fmla="*/ 23 h 184"/>
              <a:gd name="T106" fmla="*/ 52 w 2307"/>
              <a:gd name="T107" fmla="*/ 6 h 184"/>
              <a:gd name="T108" fmla="*/ 266 w 2307"/>
              <a:gd name="T109" fmla="*/ 140 h 184"/>
              <a:gd name="T110" fmla="*/ 270 w 2307"/>
              <a:gd name="T111" fmla="*/ 147 h 184"/>
              <a:gd name="T112" fmla="*/ 245 w 2307"/>
              <a:gd name="T113"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7" h="184">
                <a:moveTo>
                  <a:pt x="447" y="166"/>
                </a:moveTo>
                <a:cubicBezTo>
                  <a:pt x="447" y="3"/>
                  <a:pt x="447" y="3"/>
                  <a:pt x="447" y="3"/>
                </a:cubicBezTo>
                <a:cubicBezTo>
                  <a:pt x="506" y="3"/>
                  <a:pt x="506" y="3"/>
                  <a:pt x="506" y="3"/>
                </a:cubicBezTo>
                <a:cubicBezTo>
                  <a:pt x="522" y="3"/>
                  <a:pt x="534" y="7"/>
                  <a:pt x="544" y="16"/>
                </a:cubicBezTo>
                <a:cubicBezTo>
                  <a:pt x="553" y="25"/>
                  <a:pt x="558" y="36"/>
                  <a:pt x="558" y="51"/>
                </a:cubicBezTo>
                <a:cubicBezTo>
                  <a:pt x="558" y="62"/>
                  <a:pt x="555" y="71"/>
                  <a:pt x="549" y="79"/>
                </a:cubicBezTo>
                <a:cubicBezTo>
                  <a:pt x="543" y="87"/>
                  <a:pt x="535" y="93"/>
                  <a:pt x="524" y="96"/>
                </a:cubicBezTo>
                <a:cubicBezTo>
                  <a:pt x="567" y="166"/>
                  <a:pt x="567" y="166"/>
                  <a:pt x="567" y="166"/>
                </a:cubicBezTo>
                <a:cubicBezTo>
                  <a:pt x="541" y="166"/>
                  <a:pt x="541" y="166"/>
                  <a:pt x="541" y="166"/>
                </a:cubicBezTo>
                <a:cubicBezTo>
                  <a:pt x="501" y="100"/>
                  <a:pt x="501" y="100"/>
                  <a:pt x="501" y="100"/>
                </a:cubicBezTo>
                <a:cubicBezTo>
                  <a:pt x="470" y="100"/>
                  <a:pt x="470" y="100"/>
                  <a:pt x="470" y="100"/>
                </a:cubicBezTo>
                <a:cubicBezTo>
                  <a:pt x="470" y="166"/>
                  <a:pt x="470" y="166"/>
                  <a:pt x="470" y="166"/>
                </a:cubicBezTo>
                <a:lnTo>
                  <a:pt x="447" y="166"/>
                </a:lnTo>
                <a:close/>
                <a:moveTo>
                  <a:pt x="470" y="81"/>
                </a:moveTo>
                <a:cubicBezTo>
                  <a:pt x="503" y="81"/>
                  <a:pt x="503" y="81"/>
                  <a:pt x="503" y="81"/>
                </a:cubicBezTo>
                <a:cubicBezTo>
                  <a:pt x="513" y="81"/>
                  <a:pt x="520" y="79"/>
                  <a:pt x="526" y="74"/>
                </a:cubicBezTo>
                <a:cubicBezTo>
                  <a:pt x="531" y="69"/>
                  <a:pt x="534" y="61"/>
                  <a:pt x="534" y="51"/>
                </a:cubicBezTo>
                <a:cubicBezTo>
                  <a:pt x="534" y="42"/>
                  <a:pt x="531" y="34"/>
                  <a:pt x="526" y="29"/>
                </a:cubicBezTo>
                <a:cubicBezTo>
                  <a:pt x="521" y="25"/>
                  <a:pt x="514" y="22"/>
                  <a:pt x="504" y="22"/>
                </a:cubicBezTo>
                <a:cubicBezTo>
                  <a:pt x="470" y="22"/>
                  <a:pt x="470" y="22"/>
                  <a:pt x="470" y="22"/>
                </a:cubicBezTo>
                <a:lnTo>
                  <a:pt x="470" y="81"/>
                </a:lnTo>
                <a:close/>
                <a:moveTo>
                  <a:pt x="657" y="166"/>
                </a:moveTo>
                <a:cubicBezTo>
                  <a:pt x="657" y="3"/>
                  <a:pt x="657" y="3"/>
                  <a:pt x="657" y="3"/>
                </a:cubicBezTo>
                <a:cubicBezTo>
                  <a:pt x="758" y="3"/>
                  <a:pt x="758" y="3"/>
                  <a:pt x="758" y="3"/>
                </a:cubicBezTo>
                <a:cubicBezTo>
                  <a:pt x="758" y="22"/>
                  <a:pt x="758" y="22"/>
                  <a:pt x="758" y="22"/>
                </a:cubicBezTo>
                <a:cubicBezTo>
                  <a:pt x="681" y="22"/>
                  <a:pt x="681" y="22"/>
                  <a:pt x="681" y="22"/>
                </a:cubicBezTo>
                <a:cubicBezTo>
                  <a:pt x="681" y="72"/>
                  <a:pt x="681" y="72"/>
                  <a:pt x="681" y="72"/>
                </a:cubicBezTo>
                <a:cubicBezTo>
                  <a:pt x="746" y="72"/>
                  <a:pt x="746" y="72"/>
                  <a:pt x="746" y="72"/>
                </a:cubicBezTo>
                <a:cubicBezTo>
                  <a:pt x="746" y="92"/>
                  <a:pt x="746" y="92"/>
                  <a:pt x="746" y="92"/>
                </a:cubicBezTo>
                <a:cubicBezTo>
                  <a:pt x="681" y="92"/>
                  <a:pt x="681" y="92"/>
                  <a:pt x="681" y="92"/>
                </a:cubicBezTo>
                <a:cubicBezTo>
                  <a:pt x="681" y="146"/>
                  <a:pt x="681" y="146"/>
                  <a:pt x="681" y="146"/>
                </a:cubicBezTo>
                <a:cubicBezTo>
                  <a:pt x="758" y="146"/>
                  <a:pt x="758" y="146"/>
                  <a:pt x="758" y="146"/>
                </a:cubicBezTo>
                <a:cubicBezTo>
                  <a:pt x="758" y="166"/>
                  <a:pt x="758" y="166"/>
                  <a:pt x="758" y="166"/>
                </a:cubicBezTo>
                <a:lnTo>
                  <a:pt x="657" y="166"/>
                </a:lnTo>
                <a:close/>
                <a:moveTo>
                  <a:pt x="865" y="75"/>
                </a:moveTo>
                <a:cubicBezTo>
                  <a:pt x="860" y="75"/>
                  <a:pt x="857" y="74"/>
                  <a:pt x="854" y="71"/>
                </a:cubicBezTo>
                <a:cubicBezTo>
                  <a:pt x="851" y="68"/>
                  <a:pt x="850" y="64"/>
                  <a:pt x="850" y="60"/>
                </a:cubicBezTo>
                <a:cubicBezTo>
                  <a:pt x="850" y="55"/>
                  <a:pt x="851" y="52"/>
                  <a:pt x="854" y="49"/>
                </a:cubicBezTo>
                <a:cubicBezTo>
                  <a:pt x="857" y="46"/>
                  <a:pt x="860" y="44"/>
                  <a:pt x="865" y="44"/>
                </a:cubicBezTo>
                <a:cubicBezTo>
                  <a:pt x="870" y="44"/>
                  <a:pt x="873" y="46"/>
                  <a:pt x="876" y="49"/>
                </a:cubicBezTo>
                <a:cubicBezTo>
                  <a:pt x="879" y="52"/>
                  <a:pt x="880" y="55"/>
                  <a:pt x="880" y="60"/>
                </a:cubicBezTo>
                <a:cubicBezTo>
                  <a:pt x="880" y="64"/>
                  <a:pt x="879" y="68"/>
                  <a:pt x="876" y="71"/>
                </a:cubicBezTo>
                <a:cubicBezTo>
                  <a:pt x="873" y="74"/>
                  <a:pt x="870" y="75"/>
                  <a:pt x="865" y="75"/>
                </a:cubicBezTo>
                <a:close/>
                <a:moveTo>
                  <a:pt x="865" y="168"/>
                </a:moveTo>
                <a:cubicBezTo>
                  <a:pt x="860" y="168"/>
                  <a:pt x="857" y="167"/>
                  <a:pt x="854" y="164"/>
                </a:cubicBezTo>
                <a:cubicBezTo>
                  <a:pt x="851" y="161"/>
                  <a:pt x="850" y="157"/>
                  <a:pt x="850" y="153"/>
                </a:cubicBezTo>
                <a:cubicBezTo>
                  <a:pt x="850" y="148"/>
                  <a:pt x="851" y="144"/>
                  <a:pt x="854" y="141"/>
                </a:cubicBezTo>
                <a:cubicBezTo>
                  <a:pt x="857" y="139"/>
                  <a:pt x="860" y="137"/>
                  <a:pt x="865" y="137"/>
                </a:cubicBezTo>
                <a:cubicBezTo>
                  <a:pt x="870" y="137"/>
                  <a:pt x="873" y="139"/>
                  <a:pt x="876" y="141"/>
                </a:cubicBezTo>
                <a:cubicBezTo>
                  <a:pt x="879" y="144"/>
                  <a:pt x="880" y="148"/>
                  <a:pt x="880" y="153"/>
                </a:cubicBezTo>
                <a:cubicBezTo>
                  <a:pt x="880" y="157"/>
                  <a:pt x="879" y="161"/>
                  <a:pt x="876" y="164"/>
                </a:cubicBezTo>
                <a:cubicBezTo>
                  <a:pt x="873" y="167"/>
                  <a:pt x="870" y="168"/>
                  <a:pt x="865" y="168"/>
                </a:cubicBezTo>
                <a:close/>
                <a:moveTo>
                  <a:pt x="982" y="166"/>
                </a:moveTo>
                <a:cubicBezTo>
                  <a:pt x="982" y="3"/>
                  <a:pt x="982" y="3"/>
                  <a:pt x="982" y="3"/>
                </a:cubicBezTo>
                <a:cubicBezTo>
                  <a:pt x="1006" y="3"/>
                  <a:pt x="1006" y="3"/>
                  <a:pt x="1006" y="3"/>
                </a:cubicBezTo>
                <a:cubicBezTo>
                  <a:pt x="1006" y="166"/>
                  <a:pt x="1006" y="166"/>
                  <a:pt x="1006" y="166"/>
                </a:cubicBezTo>
                <a:lnTo>
                  <a:pt x="982" y="166"/>
                </a:lnTo>
                <a:close/>
                <a:moveTo>
                  <a:pt x="1135" y="36"/>
                </a:moveTo>
                <a:cubicBezTo>
                  <a:pt x="1135" y="166"/>
                  <a:pt x="1135" y="166"/>
                  <a:pt x="1135" y="166"/>
                </a:cubicBezTo>
                <a:cubicBezTo>
                  <a:pt x="1113" y="166"/>
                  <a:pt x="1113" y="166"/>
                  <a:pt x="1113" y="166"/>
                </a:cubicBezTo>
                <a:cubicBezTo>
                  <a:pt x="1113" y="3"/>
                  <a:pt x="1113" y="3"/>
                  <a:pt x="1113" y="3"/>
                </a:cubicBezTo>
                <a:cubicBezTo>
                  <a:pt x="1139" y="3"/>
                  <a:pt x="1139" y="3"/>
                  <a:pt x="1139" y="3"/>
                </a:cubicBezTo>
                <a:cubicBezTo>
                  <a:pt x="1219" y="133"/>
                  <a:pt x="1219" y="133"/>
                  <a:pt x="1219" y="133"/>
                </a:cubicBezTo>
                <a:cubicBezTo>
                  <a:pt x="1219" y="3"/>
                  <a:pt x="1219" y="3"/>
                  <a:pt x="1219" y="3"/>
                </a:cubicBezTo>
                <a:cubicBezTo>
                  <a:pt x="1241" y="3"/>
                  <a:pt x="1241" y="3"/>
                  <a:pt x="1241" y="3"/>
                </a:cubicBezTo>
                <a:cubicBezTo>
                  <a:pt x="1241" y="166"/>
                  <a:pt x="1241" y="166"/>
                  <a:pt x="1241" y="166"/>
                </a:cubicBezTo>
                <a:cubicBezTo>
                  <a:pt x="1215" y="166"/>
                  <a:pt x="1215" y="166"/>
                  <a:pt x="1215" y="166"/>
                </a:cubicBezTo>
                <a:lnTo>
                  <a:pt x="1135" y="36"/>
                </a:lnTo>
                <a:close/>
                <a:moveTo>
                  <a:pt x="1347" y="166"/>
                </a:moveTo>
                <a:cubicBezTo>
                  <a:pt x="1347" y="3"/>
                  <a:pt x="1347" y="3"/>
                  <a:pt x="1347" y="3"/>
                </a:cubicBezTo>
                <a:cubicBezTo>
                  <a:pt x="1443" y="3"/>
                  <a:pt x="1443" y="3"/>
                  <a:pt x="1443" y="3"/>
                </a:cubicBezTo>
                <a:cubicBezTo>
                  <a:pt x="1443" y="22"/>
                  <a:pt x="1443" y="22"/>
                  <a:pt x="1443" y="22"/>
                </a:cubicBezTo>
                <a:cubicBezTo>
                  <a:pt x="1371" y="22"/>
                  <a:pt x="1371" y="22"/>
                  <a:pt x="1371" y="22"/>
                </a:cubicBezTo>
                <a:cubicBezTo>
                  <a:pt x="1371" y="75"/>
                  <a:pt x="1371" y="75"/>
                  <a:pt x="1371" y="75"/>
                </a:cubicBezTo>
                <a:cubicBezTo>
                  <a:pt x="1431" y="75"/>
                  <a:pt x="1431" y="75"/>
                  <a:pt x="1431" y="75"/>
                </a:cubicBezTo>
                <a:cubicBezTo>
                  <a:pt x="1431" y="94"/>
                  <a:pt x="1431" y="94"/>
                  <a:pt x="1431" y="94"/>
                </a:cubicBezTo>
                <a:cubicBezTo>
                  <a:pt x="1371" y="94"/>
                  <a:pt x="1371" y="94"/>
                  <a:pt x="1371" y="94"/>
                </a:cubicBezTo>
                <a:cubicBezTo>
                  <a:pt x="1371" y="166"/>
                  <a:pt x="1371" y="166"/>
                  <a:pt x="1371" y="166"/>
                </a:cubicBezTo>
                <a:lnTo>
                  <a:pt x="1347" y="166"/>
                </a:lnTo>
                <a:close/>
                <a:moveTo>
                  <a:pt x="1532" y="85"/>
                </a:moveTo>
                <a:cubicBezTo>
                  <a:pt x="1532" y="67"/>
                  <a:pt x="1535" y="52"/>
                  <a:pt x="1541" y="39"/>
                </a:cubicBezTo>
                <a:cubicBezTo>
                  <a:pt x="1547" y="27"/>
                  <a:pt x="1556" y="17"/>
                  <a:pt x="1567" y="10"/>
                </a:cubicBezTo>
                <a:cubicBezTo>
                  <a:pt x="1579" y="3"/>
                  <a:pt x="1592" y="0"/>
                  <a:pt x="1608" y="0"/>
                </a:cubicBezTo>
                <a:cubicBezTo>
                  <a:pt x="1632" y="0"/>
                  <a:pt x="1651" y="7"/>
                  <a:pt x="1664" y="22"/>
                </a:cubicBezTo>
                <a:cubicBezTo>
                  <a:pt x="1678" y="37"/>
                  <a:pt x="1684" y="58"/>
                  <a:pt x="1684" y="85"/>
                </a:cubicBezTo>
                <a:cubicBezTo>
                  <a:pt x="1684" y="102"/>
                  <a:pt x="1681" y="117"/>
                  <a:pt x="1675" y="130"/>
                </a:cubicBezTo>
                <a:cubicBezTo>
                  <a:pt x="1670" y="142"/>
                  <a:pt x="1661" y="152"/>
                  <a:pt x="1649" y="159"/>
                </a:cubicBezTo>
                <a:cubicBezTo>
                  <a:pt x="1638" y="166"/>
                  <a:pt x="1624" y="170"/>
                  <a:pt x="1608" y="170"/>
                </a:cubicBezTo>
                <a:cubicBezTo>
                  <a:pt x="1593" y="170"/>
                  <a:pt x="1579" y="166"/>
                  <a:pt x="1568" y="160"/>
                </a:cubicBezTo>
                <a:cubicBezTo>
                  <a:pt x="1557" y="153"/>
                  <a:pt x="1548" y="143"/>
                  <a:pt x="1542" y="130"/>
                </a:cubicBezTo>
                <a:cubicBezTo>
                  <a:pt x="1535" y="118"/>
                  <a:pt x="1532" y="102"/>
                  <a:pt x="1532" y="85"/>
                </a:cubicBezTo>
                <a:close/>
                <a:moveTo>
                  <a:pt x="1557" y="85"/>
                </a:moveTo>
                <a:cubicBezTo>
                  <a:pt x="1557" y="106"/>
                  <a:pt x="1561" y="122"/>
                  <a:pt x="1570" y="133"/>
                </a:cubicBezTo>
                <a:cubicBezTo>
                  <a:pt x="1579" y="144"/>
                  <a:pt x="1592" y="149"/>
                  <a:pt x="1608" y="149"/>
                </a:cubicBezTo>
                <a:cubicBezTo>
                  <a:pt x="1625" y="149"/>
                  <a:pt x="1638" y="144"/>
                  <a:pt x="1647" y="133"/>
                </a:cubicBezTo>
                <a:cubicBezTo>
                  <a:pt x="1655" y="122"/>
                  <a:pt x="1660" y="106"/>
                  <a:pt x="1660" y="85"/>
                </a:cubicBezTo>
                <a:cubicBezTo>
                  <a:pt x="1660" y="63"/>
                  <a:pt x="1655" y="47"/>
                  <a:pt x="1647" y="36"/>
                </a:cubicBezTo>
                <a:cubicBezTo>
                  <a:pt x="1638" y="25"/>
                  <a:pt x="1625" y="20"/>
                  <a:pt x="1608" y="20"/>
                </a:cubicBezTo>
                <a:cubicBezTo>
                  <a:pt x="1592" y="20"/>
                  <a:pt x="1579" y="25"/>
                  <a:pt x="1570" y="36"/>
                </a:cubicBezTo>
                <a:cubicBezTo>
                  <a:pt x="1561" y="47"/>
                  <a:pt x="1557" y="63"/>
                  <a:pt x="1557" y="85"/>
                </a:cubicBezTo>
                <a:close/>
                <a:moveTo>
                  <a:pt x="1786" y="166"/>
                </a:moveTo>
                <a:cubicBezTo>
                  <a:pt x="1786" y="3"/>
                  <a:pt x="1786" y="3"/>
                  <a:pt x="1786" y="3"/>
                </a:cubicBezTo>
                <a:cubicBezTo>
                  <a:pt x="1845" y="3"/>
                  <a:pt x="1845" y="3"/>
                  <a:pt x="1845" y="3"/>
                </a:cubicBezTo>
                <a:cubicBezTo>
                  <a:pt x="1861" y="3"/>
                  <a:pt x="1874" y="7"/>
                  <a:pt x="1883" y="16"/>
                </a:cubicBezTo>
                <a:cubicBezTo>
                  <a:pt x="1892" y="25"/>
                  <a:pt x="1897" y="36"/>
                  <a:pt x="1897" y="51"/>
                </a:cubicBezTo>
                <a:cubicBezTo>
                  <a:pt x="1897" y="62"/>
                  <a:pt x="1894" y="71"/>
                  <a:pt x="1888" y="79"/>
                </a:cubicBezTo>
                <a:cubicBezTo>
                  <a:pt x="1883" y="87"/>
                  <a:pt x="1874" y="93"/>
                  <a:pt x="1864" y="96"/>
                </a:cubicBezTo>
                <a:cubicBezTo>
                  <a:pt x="1907" y="166"/>
                  <a:pt x="1907" y="166"/>
                  <a:pt x="1907" y="166"/>
                </a:cubicBezTo>
                <a:cubicBezTo>
                  <a:pt x="1881" y="166"/>
                  <a:pt x="1881" y="166"/>
                  <a:pt x="1881" y="166"/>
                </a:cubicBezTo>
                <a:cubicBezTo>
                  <a:pt x="1841" y="100"/>
                  <a:pt x="1841" y="100"/>
                  <a:pt x="1841" y="100"/>
                </a:cubicBezTo>
                <a:cubicBezTo>
                  <a:pt x="1809" y="100"/>
                  <a:pt x="1809" y="100"/>
                  <a:pt x="1809" y="100"/>
                </a:cubicBezTo>
                <a:cubicBezTo>
                  <a:pt x="1809" y="166"/>
                  <a:pt x="1809" y="166"/>
                  <a:pt x="1809" y="166"/>
                </a:cubicBezTo>
                <a:lnTo>
                  <a:pt x="1786" y="166"/>
                </a:lnTo>
                <a:close/>
                <a:moveTo>
                  <a:pt x="1809" y="81"/>
                </a:moveTo>
                <a:cubicBezTo>
                  <a:pt x="1842" y="81"/>
                  <a:pt x="1842" y="81"/>
                  <a:pt x="1842" y="81"/>
                </a:cubicBezTo>
                <a:cubicBezTo>
                  <a:pt x="1852" y="81"/>
                  <a:pt x="1860" y="79"/>
                  <a:pt x="1865" y="74"/>
                </a:cubicBezTo>
                <a:cubicBezTo>
                  <a:pt x="1870" y="69"/>
                  <a:pt x="1873" y="61"/>
                  <a:pt x="1873" y="51"/>
                </a:cubicBezTo>
                <a:cubicBezTo>
                  <a:pt x="1873" y="42"/>
                  <a:pt x="1871" y="34"/>
                  <a:pt x="1866" y="29"/>
                </a:cubicBezTo>
                <a:cubicBezTo>
                  <a:pt x="1861" y="25"/>
                  <a:pt x="1853" y="22"/>
                  <a:pt x="1843" y="22"/>
                </a:cubicBezTo>
                <a:cubicBezTo>
                  <a:pt x="1809" y="22"/>
                  <a:pt x="1809" y="22"/>
                  <a:pt x="1809" y="22"/>
                </a:cubicBezTo>
                <a:lnTo>
                  <a:pt x="1809" y="81"/>
                </a:lnTo>
                <a:close/>
                <a:moveTo>
                  <a:pt x="2111" y="161"/>
                </a:moveTo>
                <a:cubicBezTo>
                  <a:pt x="2098" y="166"/>
                  <a:pt x="2085" y="168"/>
                  <a:pt x="2070" y="168"/>
                </a:cubicBezTo>
                <a:cubicBezTo>
                  <a:pt x="2044" y="168"/>
                  <a:pt x="2025" y="161"/>
                  <a:pt x="2012" y="147"/>
                </a:cubicBezTo>
                <a:cubicBezTo>
                  <a:pt x="1999" y="133"/>
                  <a:pt x="1992" y="112"/>
                  <a:pt x="1992" y="85"/>
                </a:cubicBezTo>
                <a:cubicBezTo>
                  <a:pt x="1992" y="58"/>
                  <a:pt x="1999" y="37"/>
                  <a:pt x="2012" y="23"/>
                </a:cubicBezTo>
                <a:cubicBezTo>
                  <a:pt x="2026" y="8"/>
                  <a:pt x="2046" y="1"/>
                  <a:pt x="2071" y="1"/>
                </a:cubicBezTo>
                <a:cubicBezTo>
                  <a:pt x="2085" y="1"/>
                  <a:pt x="2097" y="3"/>
                  <a:pt x="2109" y="7"/>
                </a:cubicBezTo>
                <a:cubicBezTo>
                  <a:pt x="2109" y="27"/>
                  <a:pt x="2109" y="27"/>
                  <a:pt x="2109" y="27"/>
                </a:cubicBezTo>
                <a:cubicBezTo>
                  <a:pt x="2095" y="23"/>
                  <a:pt x="2083" y="22"/>
                  <a:pt x="2074" y="22"/>
                </a:cubicBezTo>
                <a:cubicBezTo>
                  <a:pt x="2054" y="22"/>
                  <a:pt x="2040" y="26"/>
                  <a:pt x="2031" y="36"/>
                </a:cubicBezTo>
                <a:cubicBezTo>
                  <a:pt x="2022" y="46"/>
                  <a:pt x="2017" y="61"/>
                  <a:pt x="2017" y="82"/>
                </a:cubicBezTo>
                <a:cubicBezTo>
                  <a:pt x="2017" y="88"/>
                  <a:pt x="2017" y="88"/>
                  <a:pt x="2017" y="88"/>
                </a:cubicBezTo>
                <a:cubicBezTo>
                  <a:pt x="2017" y="108"/>
                  <a:pt x="2022" y="123"/>
                  <a:pt x="2031" y="133"/>
                </a:cubicBezTo>
                <a:cubicBezTo>
                  <a:pt x="2039" y="143"/>
                  <a:pt x="2053" y="148"/>
                  <a:pt x="2073" y="148"/>
                </a:cubicBezTo>
                <a:cubicBezTo>
                  <a:pt x="2083" y="148"/>
                  <a:pt x="2095" y="146"/>
                  <a:pt x="2111" y="142"/>
                </a:cubicBezTo>
                <a:lnTo>
                  <a:pt x="2111" y="161"/>
                </a:lnTo>
                <a:close/>
                <a:moveTo>
                  <a:pt x="2206" y="166"/>
                </a:moveTo>
                <a:cubicBezTo>
                  <a:pt x="2206" y="3"/>
                  <a:pt x="2206" y="3"/>
                  <a:pt x="2206" y="3"/>
                </a:cubicBezTo>
                <a:cubicBezTo>
                  <a:pt x="2307" y="3"/>
                  <a:pt x="2307" y="3"/>
                  <a:pt x="2307" y="3"/>
                </a:cubicBezTo>
                <a:cubicBezTo>
                  <a:pt x="2307" y="22"/>
                  <a:pt x="2307" y="22"/>
                  <a:pt x="2307" y="22"/>
                </a:cubicBezTo>
                <a:cubicBezTo>
                  <a:pt x="2230" y="22"/>
                  <a:pt x="2230" y="22"/>
                  <a:pt x="2230" y="22"/>
                </a:cubicBezTo>
                <a:cubicBezTo>
                  <a:pt x="2230" y="72"/>
                  <a:pt x="2230" y="72"/>
                  <a:pt x="2230" y="72"/>
                </a:cubicBezTo>
                <a:cubicBezTo>
                  <a:pt x="2295" y="72"/>
                  <a:pt x="2295" y="72"/>
                  <a:pt x="2295" y="72"/>
                </a:cubicBezTo>
                <a:cubicBezTo>
                  <a:pt x="2295" y="92"/>
                  <a:pt x="2295" y="92"/>
                  <a:pt x="2295" y="92"/>
                </a:cubicBezTo>
                <a:cubicBezTo>
                  <a:pt x="2230" y="92"/>
                  <a:pt x="2230" y="92"/>
                  <a:pt x="2230" y="92"/>
                </a:cubicBezTo>
                <a:cubicBezTo>
                  <a:pt x="2230" y="146"/>
                  <a:pt x="2230" y="146"/>
                  <a:pt x="2230" y="146"/>
                </a:cubicBezTo>
                <a:cubicBezTo>
                  <a:pt x="2307" y="146"/>
                  <a:pt x="2307" y="146"/>
                  <a:pt x="2307" y="146"/>
                </a:cubicBezTo>
                <a:cubicBezTo>
                  <a:pt x="2307" y="166"/>
                  <a:pt x="2307" y="166"/>
                  <a:pt x="2307" y="166"/>
                </a:cubicBezTo>
                <a:lnTo>
                  <a:pt x="2206" y="166"/>
                </a:lnTo>
                <a:close/>
                <a:moveTo>
                  <a:pt x="252" y="99"/>
                </a:moveTo>
                <a:cubicBezTo>
                  <a:pt x="247" y="99"/>
                  <a:pt x="241" y="99"/>
                  <a:pt x="237" y="97"/>
                </a:cubicBezTo>
                <a:cubicBezTo>
                  <a:pt x="232" y="96"/>
                  <a:pt x="228" y="95"/>
                  <a:pt x="225" y="94"/>
                </a:cubicBezTo>
                <a:cubicBezTo>
                  <a:pt x="223" y="93"/>
                  <a:pt x="222" y="92"/>
                  <a:pt x="222" y="91"/>
                </a:cubicBezTo>
                <a:cubicBezTo>
                  <a:pt x="222" y="90"/>
                  <a:pt x="221" y="89"/>
                  <a:pt x="221" y="88"/>
                </a:cubicBezTo>
                <a:cubicBezTo>
                  <a:pt x="221" y="83"/>
                  <a:pt x="221" y="83"/>
                  <a:pt x="221" y="83"/>
                </a:cubicBezTo>
                <a:cubicBezTo>
                  <a:pt x="221" y="81"/>
                  <a:pt x="222" y="80"/>
                  <a:pt x="224" y="80"/>
                </a:cubicBezTo>
                <a:cubicBezTo>
                  <a:pt x="224" y="80"/>
                  <a:pt x="225" y="80"/>
                  <a:pt x="226" y="80"/>
                </a:cubicBezTo>
                <a:cubicBezTo>
                  <a:pt x="226" y="80"/>
                  <a:pt x="227" y="81"/>
                  <a:pt x="228" y="81"/>
                </a:cubicBezTo>
                <a:cubicBezTo>
                  <a:pt x="231" y="83"/>
                  <a:pt x="235" y="84"/>
                  <a:pt x="239" y="85"/>
                </a:cubicBezTo>
                <a:cubicBezTo>
                  <a:pt x="243" y="86"/>
                  <a:pt x="247" y="86"/>
                  <a:pt x="251" y="86"/>
                </a:cubicBezTo>
                <a:cubicBezTo>
                  <a:pt x="257" y="86"/>
                  <a:pt x="262" y="85"/>
                  <a:pt x="265" y="83"/>
                </a:cubicBezTo>
                <a:cubicBezTo>
                  <a:pt x="268" y="80"/>
                  <a:pt x="270" y="77"/>
                  <a:pt x="270" y="73"/>
                </a:cubicBezTo>
                <a:cubicBezTo>
                  <a:pt x="270" y="71"/>
                  <a:pt x="269" y="68"/>
                  <a:pt x="268" y="66"/>
                </a:cubicBezTo>
                <a:cubicBezTo>
                  <a:pt x="266" y="65"/>
                  <a:pt x="262" y="63"/>
                  <a:pt x="258" y="61"/>
                </a:cubicBezTo>
                <a:cubicBezTo>
                  <a:pt x="243" y="57"/>
                  <a:pt x="243" y="57"/>
                  <a:pt x="243" y="57"/>
                </a:cubicBezTo>
                <a:cubicBezTo>
                  <a:pt x="236" y="54"/>
                  <a:pt x="231" y="51"/>
                  <a:pt x="227" y="47"/>
                </a:cubicBezTo>
                <a:cubicBezTo>
                  <a:pt x="224" y="42"/>
                  <a:pt x="223" y="38"/>
                  <a:pt x="223" y="32"/>
                </a:cubicBezTo>
                <a:cubicBezTo>
                  <a:pt x="223" y="28"/>
                  <a:pt x="223" y="25"/>
                  <a:pt x="225" y="21"/>
                </a:cubicBezTo>
                <a:cubicBezTo>
                  <a:pt x="227" y="18"/>
                  <a:pt x="229" y="16"/>
                  <a:pt x="232" y="13"/>
                </a:cubicBezTo>
                <a:cubicBezTo>
                  <a:pt x="235" y="11"/>
                  <a:pt x="239" y="9"/>
                  <a:pt x="243" y="8"/>
                </a:cubicBezTo>
                <a:cubicBezTo>
                  <a:pt x="246" y="7"/>
                  <a:pt x="251" y="6"/>
                  <a:pt x="255" y="6"/>
                </a:cubicBezTo>
                <a:cubicBezTo>
                  <a:pt x="257" y="6"/>
                  <a:pt x="259" y="7"/>
                  <a:pt x="262" y="7"/>
                </a:cubicBezTo>
                <a:cubicBezTo>
                  <a:pt x="264" y="7"/>
                  <a:pt x="266" y="8"/>
                  <a:pt x="268" y="8"/>
                </a:cubicBezTo>
                <a:cubicBezTo>
                  <a:pt x="270" y="8"/>
                  <a:pt x="272" y="9"/>
                  <a:pt x="274" y="10"/>
                </a:cubicBezTo>
                <a:cubicBezTo>
                  <a:pt x="275" y="10"/>
                  <a:pt x="277" y="11"/>
                  <a:pt x="278" y="11"/>
                </a:cubicBezTo>
                <a:cubicBezTo>
                  <a:pt x="279" y="12"/>
                  <a:pt x="280" y="13"/>
                  <a:pt x="281" y="14"/>
                </a:cubicBezTo>
                <a:cubicBezTo>
                  <a:pt x="281" y="15"/>
                  <a:pt x="282" y="16"/>
                  <a:pt x="282" y="17"/>
                </a:cubicBezTo>
                <a:cubicBezTo>
                  <a:pt x="282" y="22"/>
                  <a:pt x="282" y="22"/>
                  <a:pt x="282" y="22"/>
                </a:cubicBezTo>
                <a:cubicBezTo>
                  <a:pt x="282" y="24"/>
                  <a:pt x="281" y="25"/>
                  <a:pt x="279" y="25"/>
                </a:cubicBezTo>
                <a:cubicBezTo>
                  <a:pt x="279" y="25"/>
                  <a:pt x="277" y="24"/>
                  <a:pt x="276" y="24"/>
                </a:cubicBezTo>
                <a:cubicBezTo>
                  <a:pt x="270" y="21"/>
                  <a:pt x="264" y="20"/>
                  <a:pt x="257" y="20"/>
                </a:cubicBezTo>
                <a:cubicBezTo>
                  <a:pt x="251" y="20"/>
                  <a:pt x="247" y="21"/>
                  <a:pt x="243" y="23"/>
                </a:cubicBezTo>
                <a:cubicBezTo>
                  <a:pt x="240" y="24"/>
                  <a:pt x="239" y="27"/>
                  <a:pt x="239" y="31"/>
                </a:cubicBezTo>
                <a:cubicBezTo>
                  <a:pt x="239" y="34"/>
                  <a:pt x="240" y="36"/>
                  <a:pt x="242" y="38"/>
                </a:cubicBezTo>
                <a:cubicBezTo>
                  <a:pt x="244" y="40"/>
                  <a:pt x="247" y="42"/>
                  <a:pt x="253" y="44"/>
                </a:cubicBezTo>
                <a:cubicBezTo>
                  <a:pt x="267" y="48"/>
                  <a:pt x="267" y="48"/>
                  <a:pt x="267" y="48"/>
                </a:cubicBezTo>
                <a:cubicBezTo>
                  <a:pt x="274" y="51"/>
                  <a:pt x="279" y="54"/>
                  <a:pt x="282" y="58"/>
                </a:cubicBezTo>
                <a:cubicBezTo>
                  <a:pt x="285" y="62"/>
                  <a:pt x="286" y="66"/>
                  <a:pt x="286" y="72"/>
                </a:cubicBezTo>
                <a:cubicBezTo>
                  <a:pt x="286" y="76"/>
                  <a:pt x="286" y="80"/>
                  <a:pt x="284" y="83"/>
                </a:cubicBezTo>
                <a:cubicBezTo>
                  <a:pt x="282" y="86"/>
                  <a:pt x="280" y="89"/>
                  <a:pt x="277" y="92"/>
                </a:cubicBezTo>
                <a:cubicBezTo>
                  <a:pt x="274" y="94"/>
                  <a:pt x="270" y="96"/>
                  <a:pt x="266" y="97"/>
                </a:cubicBezTo>
                <a:cubicBezTo>
                  <a:pt x="261" y="99"/>
                  <a:pt x="257" y="99"/>
                  <a:pt x="252" y="99"/>
                </a:cubicBezTo>
                <a:moveTo>
                  <a:pt x="125" y="97"/>
                </a:moveTo>
                <a:cubicBezTo>
                  <a:pt x="123" y="97"/>
                  <a:pt x="122" y="96"/>
                  <a:pt x="121" y="96"/>
                </a:cubicBezTo>
                <a:cubicBezTo>
                  <a:pt x="120" y="95"/>
                  <a:pt x="120" y="94"/>
                  <a:pt x="119" y="92"/>
                </a:cubicBezTo>
                <a:cubicBezTo>
                  <a:pt x="96" y="15"/>
                  <a:pt x="96" y="15"/>
                  <a:pt x="96" y="15"/>
                </a:cubicBezTo>
                <a:cubicBezTo>
                  <a:pt x="95" y="13"/>
                  <a:pt x="95" y="12"/>
                  <a:pt x="95" y="11"/>
                </a:cubicBezTo>
                <a:cubicBezTo>
                  <a:pt x="95" y="10"/>
                  <a:pt x="96" y="9"/>
                  <a:pt x="97" y="9"/>
                </a:cubicBezTo>
                <a:cubicBezTo>
                  <a:pt x="107" y="9"/>
                  <a:pt x="107" y="9"/>
                  <a:pt x="107" y="9"/>
                </a:cubicBezTo>
                <a:cubicBezTo>
                  <a:pt x="109" y="9"/>
                  <a:pt x="110" y="9"/>
                  <a:pt x="111" y="10"/>
                </a:cubicBezTo>
                <a:cubicBezTo>
                  <a:pt x="112" y="11"/>
                  <a:pt x="112" y="12"/>
                  <a:pt x="113" y="14"/>
                </a:cubicBezTo>
                <a:cubicBezTo>
                  <a:pt x="130" y="79"/>
                  <a:pt x="130" y="79"/>
                  <a:pt x="130" y="79"/>
                </a:cubicBezTo>
                <a:cubicBezTo>
                  <a:pt x="145" y="14"/>
                  <a:pt x="145" y="14"/>
                  <a:pt x="145" y="14"/>
                </a:cubicBezTo>
                <a:cubicBezTo>
                  <a:pt x="145" y="12"/>
                  <a:pt x="146" y="11"/>
                  <a:pt x="147" y="10"/>
                </a:cubicBezTo>
                <a:cubicBezTo>
                  <a:pt x="148" y="9"/>
                  <a:pt x="149" y="9"/>
                  <a:pt x="151" y="9"/>
                </a:cubicBezTo>
                <a:cubicBezTo>
                  <a:pt x="159" y="9"/>
                  <a:pt x="159" y="9"/>
                  <a:pt x="159" y="9"/>
                </a:cubicBezTo>
                <a:cubicBezTo>
                  <a:pt x="161" y="9"/>
                  <a:pt x="162" y="9"/>
                  <a:pt x="163" y="10"/>
                </a:cubicBezTo>
                <a:cubicBezTo>
                  <a:pt x="164" y="11"/>
                  <a:pt x="164" y="12"/>
                  <a:pt x="165" y="14"/>
                </a:cubicBezTo>
                <a:cubicBezTo>
                  <a:pt x="180" y="80"/>
                  <a:pt x="180" y="80"/>
                  <a:pt x="180" y="80"/>
                </a:cubicBezTo>
                <a:cubicBezTo>
                  <a:pt x="197" y="14"/>
                  <a:pt x="197" y="14"/>
                  <a:pt x="197" y="14"/>
                </a:cubicBezTo>
                <a:cubicBezTo>
                  <a:pt x="198" y="12"/>
                  <a:pt x="199" y="11"/>
                  <a:pt x="199" y="10"/>
                </a:cubicBezTo>
                <a:cubicBezTo>
                  <a:pt x="200" y="9"/>
                  <a:pt x="201" y="9"/>
                  <a:pt x="203" y="9"/>
                </a:cubicBezTo>
                <a:cubicBezTo>
                  <a:pt x="212" y="9"/>
                  <a:pt x="212" y="9"/>
                  <a:pt x="212" y="9"/>
                </a:cubicBezTo>
                <a:cubicBezTo>
                  <a:pt x="214" y="9"/>
                  <a:pt x="215" y="10"/>
                  <a:pt x="215" y="11"/>
                </a:cubicBezTo>
                <a:cubicBezTo>
                  <a:pt x="215" y="12"/>
                  <a:pt x="215" y="12"/>
                  <a:pt x="215" y="13"/>
                </a:cubicBezTo>
                <a:cubicBezTo>
                  <a:pt x="214" y="14"/>
                  <a:pt x="214" y="14"/>
                  <a:pt x="214" y="15"/>
                </a:cubicBezTo>
                <a:cubicBezTo>
                  <a:pt x="190" y="92"/>
                  <a:pt x="190" y="92"/>
                  <a:pt x="190" y="92"/>
                </a:cubicBezTo>
                <a:cubicBezTo>
                  <a:pt x="189" y="94"/>
                  <a:pt x="189" y="95"/>
                  <a:pt x="188" y="96"/>
                </a:cubicBezTo>
                <a:cubicBezTo>
                  <a:pt x="187" y="96"/>
                  <a:pt x="186" y="97"/>
                  <a:pt x="184" y="97"/>
                </a:cubicBezTo>
                <a:cubicBezTo>
                  <a:pt x="176" y="97"/>
                  <a:pt x="176" y="97"/>
                  <a:pt x="176" y="97"/>
                </a:cubicBezTo>
                <a:cubicBezTo>
                  <a:pt x="174" y="97"/>
                  <a:pt x="173" y="96"/>
                  <a:pt x="172" y="96"/>
                </a:cubicBezTo>
                <a:cubicBezTo>
                  <a:pt x="171" y="95"/>
                  <a:pt x="170" y="94"/>
                  <a:pt x="170" y="92"/>
                </a:cubicBezTo>
                <a:cubicBezTo>
                  <a:pt x="154" y="28"/>
                  <a:pt x="154" y="28"/>
                  <a:pt x="154" y="28"/>
                </a:cubicBezTo>
                <a:cubicBezTo>
                  <a:pt x="139" y="92"/>
                  <a:pt x="139" y="92"/>
                  <a:pt x="139" y="92"/>
                </a:cubicBezTo>
                <a:cubicBezTo>
                  <a:pt x="139" y="94"/>
                  <a:pt x="138" y="95"/>
                  <a:pt x="137" y="96"/>
                </a:cubicBezTo>
                <a:cubicBezTo>
                  <a:pt x="137" y="96"/>
                  <a:pt x="135" y="97"/>
                  <a:pt x="133" y="97"/>
                </a:cubicBezTo>
                <a:lnTo>
                  <a:pt x="125" y="97"/>
                </a:lnTo>
                <a:close/>
                <a:moveTo>
                  <a:pt x="46" y="86"/>
                </a:moveTo>
                <a:cubicBezTo>
                  <a:pt x="49" y="86"/>
                  <a:pt x="52" y="85"/>
                  <a:pt x="56" y="84"/>
                </a:cubicBezTo>
                <a:cubicBezTo>
                  <a:pt x="59" y="83"/>
                  <a:pt x="62" y="81"/>
                  <a:pt x="65" y="78"/>
                </a:cubicBezTo>
                <a:cubicBezTo>
                  <a:pt x="67" y="76"/>
                  <a:pt x="68" y="74"/>
                  <a:pt x="68" y="71"/>
                </a:cubicBezTo>
                <a:cubicBezTo>
                  <a:pt x="69" y="69"/>
                  <a:pt x="69" y="66"/>
                  <a:pt x="69" y="63"/>
                </a:cubicBezTo>
                <a:cubicBezTo>
                  <a:pt x="69" y="59"/>
                  <a:pt x="69" y="59"/>
                  <a:pt x="69" y="59"/>
                </a:cubicBezTo>
                <a:cubicBezTo>
                  <a:pt x="67" y="58"/>
                  <a:pt x="64" y="58"/>
                  <a:pt x="60" y="57"/>
                </a:cubicBezTo>
                <a:cubicBezTo>
                  <a:pt x="57" y="57"/>
                  <a:pt x="54" y="57"/>
                  <a:pt x="51" y="57"/>
                </a:cubicBezTo>
                <a:cubicBezTo>
                  <a:pt x="45" y="57"/>
                  <a:pt x="40" y="58"/>
                  <a:pt x="36" y="61"/>
                </a:cubicBezTo>
                <a:cubicBezTo>
                  <a:pt x="33" y="63"/>
                  <a:pt x="32" y="67"/>
                  <a:pt x="32" y="72"/>
                </a:cubicBezTo>
                <a:cubicBezTo>
                  <a:pt x="32" y="77"/>
                  <a:pt x="33" y="80"/>
                  <a:pt x="35" y="82"/>
                </a:cubicBezTo>
                <a:cubicBezTo>
                  <a:pt x="38" y="85"/>
                  <a:pt x="41" y="86"/>
                  <a:pt x="46" y="86"/>
                </a:cubicBezTo>
                <a:moveTo>
                  <a:pt x="86" y="71"/>
                </a:moveTo>
                <a:cubicBezTo>
                  <a:pt x="86" y="75"/>
                  <a:pt x="86" y="78"/>
                  <a:pt x="87" y="80"/>
                </a:cubicBezTo>
                <a:cubicBezTo>
                  <a:pt x="88" y="82"/>
                  <a:pt x="89" y="84"/>
                  <a:pt x="90" y="87"/>
                </a:cubicBezTo>
                <a:cubicBezTo>
                  <a:pt x="90" y="88"/>
                  <a:pt x="91" y="88"/>
                  <a:pt x="91" y="89"/>
                </a:cubicBezTo>
                <a:cubicBezTo>
                  <a:pt x="91" y="90"/>
                  <a:pt x="90" y="91"/>
                  <a:pt x="89" y="92"/>
                </a:cubicBezTo>
                <a:cubicBezTo>
                  <a:pt x="83" y="96"/>
                  <a:pt x="83" y="96"/>
                  <a:pt x="83" y="96"/>
                </a:cubicBezTo>
                <a:cubicBezTo>
                  <a:pt x="82" y="97"/>
                  <a:pt x="81" y="97"/>
                  <a:pt x="80" y="97"/>
                </a:cubicBezTo>
                <a:cubicBezTo>
                  <a:pt x="79" y="97"/>
                  <a:pt x="78" y="97"/>
                  <a:pt x="77" y="96"/>
                </a:cubicBezTo>
                <a:cubicBezTo>
                  <a:pt x="76" y="94"/>
                  <a:pt x="74" y="93"/>
                  <a:pt x="74" y="91"/>
                </a:cubicBezTo>
                <a:cubicBezTo>
                  <a:pt x="73" y="89"/>
                  <a:pt x="72" y="87"/>
                  <a:pt x="70" y="85"/>
                </a:cubicBezTo>
                <a:cubicBezTo>
                  <a:pt x="63" y="94"/>
                  <a:pt x="53" y="99"/>
                  <a:pt x="41" y="99"/>
                </a:cubicBezTo>
                <a:cubicBezTo>
                  <a:pt x="33" y="99"/>
                  <a:pt x="27" y="97"/>
                  <a:pt x="22" y="92"/>
                </a:cubicBezTo>
                <a:cubicBezTo>
                  <a:pt x="17" y="87"/>
                  <a:pt x="15" y="81"/>
                  <a:pt x="15" y="73"/>
                </a:cubicBezTo>
                <a:cubicBezTo>
                  <a:pt x="15" y="64"/>
                  <a:pt x="18" y="58"/>
                  <a:pt x="23" y="52"/>
                </a:cubicBezTo>
                <a:cubicBezTo>
                  <a:pt x="29" y="47"/>
                  <a:pt x="38" y="45"/>
                  <a:pt x="48" y="45"/>
                </a:cubicBezTo>
                <a:cubicBezTo>
                  <a:pt x="51" y="45"/>
                  <a:pt x="55" y="45"/>
                  <a:pt x="58" y="46"/>
                </a:cubicBezTo>
                <a:cubicBezTo>
                  <a:pt x="62" y="46"/>
                  <a:pt x="66" y="47"/>
                  <a:pt x="69" y="48"/>
                </a:cubicBezTo>
                <a:cubicBezTo>
                  <a:pt x="69" y="40"/>
                  <a:pt x="69" y="40"/>
                  <a:pt x="69" y="40"/>
                </a:cubicBezTo>
                <a:cubicBezTo>
                  <a:pt x="69" y="33"/>
                  <a:pt x="68" y="28"/>
                  <a:pt x="65" y="25"/>
                </a:cubicBezTo>
                <a:cubicBezTo>
                  <a:pt x="62" y="22"/>
                  <a:pt x="56" y="20"/>
                  <a:pt x="49" y="20"/>
                </a:cubicBezTo>
                <a:cubicBezTo>
                  <a:pt x="45" y="20"/>
                  <a:pt x="42" y="21"/>
                  <a:pt x="38" y="21"/>
                </a:cubicBezTo>
                <a:cubicBezTo>
                  <a:pt x="34" y="22"/>
                  <a:pt x="31" y="23"/>
                  <a:pt x="27" y="25"/>
                </a:cubicBezTo>
                <a:cubicBezTo>
                  <a:pt x="26" y="25"/>
                  <a:pt x="25" y="26"/>
                  <a:pt x="24" y="26"/>
                </a:cubicBezTo>
                <a:cubicBezTo>
                  <a:pt x="23" y="26"/>
                  <a:pt x="23" y="26"/>
                  <a:pt x="22" y="26"/>
                </a:cubicBezTo>
                <a:cubicBezTo>
                  <a:pt x="21" y="26"/>
                  <a:pt x="20" y="25"/>
                  <a:pt x="20" y="23"/>
                </a:cubicBezTo>
                <a:cubicBezTo>
                  <a:pt x="20" y="18"/>
                  <a:pt x="20" y="18"/>
                  <a:pt x="20" y="18"/>
                </a:cubicBezTo>
                <a:cubicBezTo>
                  <a:pt x="20" y="17"/>
                  <a:pt x="21" y="16"/>
                  <a:pt x="21" y="15"/>
                </a:cubicBezTo>
                <a:cubicBezTo>
                  <a:pt x="22" y="14"/>
                  <a:pt x="22" y="14"/>
                  <a:pt x="24" y="13"/>
                </a:cubicBezTo>
                <a:cubicBezTo>
                  <a:pt x="27" y="11"/>
                  <a:pt x="31" y="10"/>
                  <a:pt x="36" y="8"/>
                </a:cubicBezTo>
                <a:cubicBezTo>
                  <a:pt x="41" y="7"/>
                  <a:pt x="46" y="6"/>
                  <a:pt x="52" y="6"/>
                </a:cubicBezTo>
                <a:cubicBezTo>
                  <a:pt x="63" y="6"/>
                  <a:pt x="72" y="9"/>
                  <a:pt x="77" y="14"/>
                </a:cubicBezTo>
                <a:cubicBezTo>
                  <a:pt x="83" y="20"/>
                  <a:pt x="86" y="28"/>
                  <a:pt x="86" y="39"/>
                </a:cubicBezTo>
                <a:lnTo>
                  <a:pt x="86" y="71"/>
                </a:lnTo>
                <a:close/>
                <a:moveTo>
                  <a:pt x="270" y="147"/>
                </a:moveTo>
                <a:cubicBezTo>
                  <a:pt x="276" y="143"/>
                  <a:pt x="271" y="137"/>
                  <a:pt x="266" y="140"/>
                </a:cubicBezTo>
                <a:cubicBezTo>
                  <a:pt x="229" y="155"/>
                  <a:pt x="190" y="163"/>
                  <a:pt x="154" y="163"/>
                </a:cubicBezTo>
                <a:cubicBezTo>
                  <a:pt x="100" y="163"/>
                  <a:pt x="48" y="148"/>
                  <a:pt x="7" y="124"/>
                </a:cubicBezTo>
                <a:cubicBezTo>
                  <a:pt x="3" y="121"/>
                  <a:pt x="0" y="125"/>
                  <a:pt x="3" y="128"/>
                </a:cubicBezTo>
                <a:cubicBezTo>
                  <a:pt x="42" y="163"/>
                  <a:pt x="93" y="184"/>
                  <a:pt x="150" y="184"/>
                </a:cubicBezTo>
                <a:cubicBezTo>
                  <a:pt x="191" y="184"/>
                  <a:pt x="238" y="171"/>
                  <a:pt x="270" y="147"/>
                </a:cubicBezTo>
                <a:moveTo>
                  <a:pt x="284" y="132"/>
                </a:moveTo>
                <a:cubicBezTo>
                  <a:pt x="288" y="137"/>
                  <a:pt x="279" y="159"/>
                  <a:pt x="275" y="169"/>
                </a:cubicBezTo>
                <a:cubicBezTo>
                  <a:pt x="274" y="172"/>
                  <a:pt x="277" y="173"/>
                  <a:pt x="279" y="171"/>
                </a:cubicBezTo>
                <a:cubicBezTo>
                  <a:pt x="297" y="156"/>
                  <a:pt x="301" y="126"/>
                  <a:pt x="298" y="121"/>
                </a:cubicBezTo>
                <a:cubicBezTo>
                  <a:pt x="294" y="117"/>
                  <a:pt x="264" y="113"/>
                  <a:pt x="245" y="126"/>
                </a:cubicBezTo>
                <a:cubicBezTo>
                  <a:pt x="242" y="128"/>
                  <a:pt x="243" y="131"/>
                  <a:pt x="246" y="131"/>
                </a:cubicBezTo>
                <a:cubicBezTo>
                  <a:pt x="256" y="129"/>
                  <a:pt x="280" y="126"/>
                  <a:pt x="284" y="1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10534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9"/>
            <a:ext cx="13128486" cy="873186"/>
          </a:xfrm>
        </p:spPr>
        <p:txBody>
          <a:bodyPr/>
          <a:lstStyle>
            <a:lvl1pPr>
              <a:defRPr>
                <a:solidFill>
                  <a:srgbClr val="414042"/>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a:solidFill>
                  <a:srgbClr val="414042"/>
                </a:solidFill>
              </a:defRPr>
            </a:lvl1pPr>
            <a:lvl2pPr marL="1188690" indent="-457188">
              <a:buFont typeface="Arial"/>
              <a:buChar char="•"/>
              <a:defRPr>
                <a:solidFill>
                  <a:srgbClr val="414042"/>
                </a:solidFill>
              </a:defRPr>
            </a:lvl2pPr>
            <a:lvl3pPr marL="1828754" indent="-365750">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15494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2307"/>
          </a:xfrm>
        </p:spPr>
        <p:txBody>
          <a:bodyPr/>
          <a:lstStyle/>
          <a:p>
            <a:r>
              <a:rPr lang="en-US"/>
              <a:t>Click to edit Master title style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24955" y="7462302"/>
            <a:ext cx="1298330" cy="540971"/>
          </a:xfrm>
          <a:prstGeom prst="rect">
            <a:avLst/>
          </a:prstGeom>
        </p:spPr>
      </p:pic>
    </p:spTree>
    <p:extLst>
      <p:ext uri="{BB962C8B-B14F-4D97-AF65-F5344CB8AC3E}">
        <p14:creationId xmlns:p14="http://schemas.microsoft.com/office/powerpoint/2010/main" val="17305334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908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9"/>
            <a:ext cx="13128486" cy="873186"/>
          </a:xfrm>
        </p:spPr>
        <p:txBody>
          <a:bodyPr>
            <a:normAutofit/>
          </a:bodyPr>
          <a:lstStyle>
            <a:lvl1pPr>
              <a:defRPr sz="4480">
                <a:solidFill>
                  <a:srgbClr val="414042"/>
                </a:solidFill>
              </a:defRPr>
            </a:lvl1pPr>
          </a:lstStyle>
          <a:p>
            <a:r>
              <a:rPr lang="en-US" dirty="0"/>
              <a:t>Click to edit Master title style</a:t>
            </a:r>
          </a:p>
        </p:txBody>
      </p:sp>
      <p:sp>
        <p:nvSpPr>
          <p:cNvPr id="3" name="Content Placeholder 2"/>
          <p:cNvSpPr>
            <a:spLocks noGrp="1"/>
          </p:cNvSpPr>
          <p:nvPr>
            <p:ph sz="half" idx="1"/>
          </p:nvPr>
        </p:nvSpPr>
        <p:spPr>
          <a:xfrm>
            <a:off x="533720" y="1620013"/>
            <a:ext cx="6461760" cy="2486899"/>
          </a:xfrm>
        </p:spPr>
        <p:txBody>
          <a:bodyPr/>
          <a:lstStyle>
            <a:lvl1pPr>
              <a:defRPr sz="3520">
                <a:solidFill>
                  <a:srgbClr val="414042"/>
                </a:solidFill>
              </a:defRPr>
            </a:lvl1pPr>
            <a:lvl2pPr>
              <a:defRPr sz="3200">
                <a:solidFill>
                  <a:srgbClr val="414042"/>
                </a:solidFill>
              </a:defRPr>
            </a:lvl2pPr>
            <a:lvl3pPr>
              <a:defRPr sz="2560">
                <a:solidFill>
                  <a:srgbClr val="414042"/>
                </a:solidFill>
              </a:defRPr>
            </a:lvl3pPr>
            <a:lvl4pPr>
              <a:defRPr sz="2560">
                <a:solidFill>
                  <a:srgbClr val="414042"/>
                </a:solidFill>
              </a:defRPr>
            </a:lvl4pPr>
            <a:lvl5pPr>
              <a:defRPr sz="2560">
                <a:solidFill>
                  <a:srgbClr val="414042"/>
                </a:solidFill>
              </a:defRPr>
            </a:lvl5pPr>
            <a:lvl6pPr>
              <a:defRPr sz="2880"/>
            </a:lvl6pPr>
            <a:lvl7pPr>
              <a:defRPr sz="2880"/>
            </a:lvl7pPr>
            <a:lvl8pPr>
              <a:defRPr sz="2880"/>
            </a:lvl8pPr>
            <a:lvl9pPr>
              <a:defRPr sz="28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239320" y="1620013"/>
            <a:ext cx="6461760" cy="2486899"/>
          </a:xfrm>
        </p:spPr>
        <p:txBody>
          <a:bodyPr/>
          <a:lstStyle>
            <a:lvl1pPr>
              <a:defRPr sz="3520">
                <a:solidFill>
                  <a:srgbClr val="414042"/>
                </a:solidFill>
              </a:defRPr>
            </a:lvl1pPr>
            <a:lvl2pPr>
              <a:defRPr sz="3200">
                <a:solidFill>
                  <a:srgbClr val="414042"/>
                </a:solidFill>
              </a:defRPr>
            </a:lvl2pPr>
            <a:lvl3pPr>
              <a:defRPr sz="2560">
                <a:solidFill>
                  <a:srgbClr val="414042"/>
                </a:solidFill>
              </a:defRPr>
            </a:lvl3pPr>
            <a:lvl4pPr>
              <a:defRPr sz="2560">
                <a:solidFill>
                  <a:srgbClr val="414042"/>
                </a:solidFill>
              </a:defRPr>
            </a:lvl4pPr>
            <a:lvl5pPr>
              <a:defRPr sz="2560">
                <a:solidFill>
                  <a:srgbClr val="414042"/>
                </a:solidFill>
              </a:defRPr>
            </a:lvl5pPr>
            <a:lvl6pPr>
              <a:defRPr sz="2880"/>
            </a:lvl6pPr>
            <a:lvl7pPr>
              <a:defRPr sz="2880"/>
            </a:lvl7pPr>
            <a:lvl8pPr>
              <a:defRPr sz="2880"/>
            </a:lvl8pPr>
            <a:lvl9pPr>
              <a:defRPr sz="28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8735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50EE328-739E-41BB-9F69-67C08C31C19A}"/>
              </a:ext>
            </a:extLst>
          </p:cNvPr>
          <p:cNvSpPr>
            <a:spLocks noGrp="1"/>
          </p:cNvSpPr>
          <p:nvPr>
            <p:ph type="title"/>
          </p:nvPr>
        </p:nvSpPr>
        <p:spPr>
          <a:xfrm>
            <a:off x="553668" y="437122"/>
            <a:ext cx="10419446" cy="749174"/>
          </a:xfrm>
        </p:spPr>
        <p:txBody>
          <a:bodyPr>
            <a:normAutofit/>
          </a:bodyPr>
          <a:lstStyle>
            <a:lvl1pPr>
              <a:defRPr sz="3360" cap="all" baseline="0">
                <a:solidFill>
                  <a:srgbClr val="000000"/>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663313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bg>
      <p:bgRef idx="1001">
        <a:schemeClr val="bg1"/>
      </p:bgRef>
    </p:bg>
    <p:spTree>
      <p:nvGrpSpPr>
        <p:cNvPr id="1" name=""/>
        <p:cNvGrpSpPr/>
        <p:nvPr/>
      </p:nvGrpSpPr>
      <p:grpSpPr>
        <a:xfrm>
          <a:off x="0" y="0"/>
          <a:ext cx="0" cy="0"/>
          <a:chOff x="0" y="0"/>
          <a:chExt cx="0" cy="0"/>
        </a:xfrm>
      </p:grpSpPr>
      <p:pic>
        <p:nvPicPr>
          <p:cNvPr id="9" name="Picture 8" descr="A close up of a sign&#10;&#10;Description automatically generated">
            <a:extLst>
              <a:ext uri="{FF2B5EF4-FFF2-40B4-BE49-F238E27FC236}">
                <a16:creationId xmlns:a16="http://schemas.microsoft.com/office/drawing/2014/main" id="{6B863071-FCC9-4BAE-8427-47ACDBD8E9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9" b="209"/>
          <a:stretch/>
        </p:blipFill>
        <p:spPr>
          <a:xfrm>
            <a:off x="0" y="0"/>
            <a:ext cx="14630400" cy="8229600"/>
          </a:xfrm>
          <a:prstGeom prst="rect">
            <a:avLst/>
          </a:prstGeom>
        </p:spPr>
      </p:pic>
      <p:sp>
        <p:nvSpPr>
          <p:cNvPr id="10" name="Freeform 5">
            <a:extLst>
              <a:ext uri="{FF2B5EF4-FFF2-40B4-BE49-F238E27FC236}">
                <a16:creationId xmlns:a16="http://schemas.microsoft.com/office/drawing/2014/main" id="{41E8FECA-617C-4DB4-92DD-B2A0CABD8AF8}"/>
              </a:ext>
            </a:extLst>
          </p:cNvPr>
          <p:cNvSpPr>
            <a:spLocks noChangeAspect="1" noEditPoints="1"/>
          </p:cNvSpPr>
          <p:nvPr userDrawn="1"/>
        </p:nvSpPr>
        <p:spPr bwMode="white">
          <a:xfrm>
            <a:off x="549180" y="566739"/>
            <a:ext cx="6188255" cy="502920"/>
          </a:xfrm>
          <a:custGeom>
            <a:avLst/>
            <a:gdLst>
              <a:gd name="T0" fmla="*/ 558 w 2307"/>
              <a:gd name="T1" fmla="*/ 51 h 184"/>
              <a:gd name="T2" fmla="*/ 501 w 2307"/>
              <a:gd name="T3" fmla="*/ 100 h 184"/>
              <a:gd name="T4" fmla="*/ 503 w 2307"/>
              <a:gd name="T5" fmla="*/ 81 h 184"/>
              <a:gd name="T6" fmla="*/ 470 w 2307"/>
              <a:gd name="T7" fmla="*/ 22 h 184"/>
              <a:gd name="T8" fmla="*/ 758 w 2307"/>
              <a:gd name="T9" fmla="*/ 22 h 184"/>
              <a:gd name="T10" fmla="*/ 681 w 2307"/>
              <a:gd name="T11" fmla="*/ 92 h 184"/>
              <a:gd name="T12" fmla="*/ 865 w 2307"/>
              <a:gd name="T13" fmla="*/ 75 h 184"/>
              <a:gd name="T14" fmla="*/ 876 w 2307"/>
              <a:gd name="T15" fmla="*/ 49 h 184"/>
              <a:gd name="T16" fmla="*/ 854 w 2307"/>
              <a:gd name="T17" fmla="*/ 164 h 184"/>
              <a:gd name="T18" fmla="*/ 880 w 2307"/>
              <a:gd name="T19" fmla="*/ 153 h 184"/>
              <a:gd name="T20" fmla="*/ 1006 w 2307"/>
              <a:gd name="T21" fmla="*/ 3 h 184"/>
              <a:gd name="T22" fmla="*/ 1113 w 2307"/>
              <a:gd name="T23" fmla="*/ 166 h 184"/>
              <a:gd name="T24" fmla="*/ 1241 w 2307"/>
              <a:gd name="T25" fmla="*/ 3 h 184"/>
              <a:gd name="T26" fmla="*/ 1347 w 2307"/>
              <a:gd name="T27" fmla="*/ 3 h 184"/>
              <a:gd name="T28" fmla="*/ 1431 w 2307"/>
              <a:gd name="T29" fmla="*/ 75 h 184"/>
              <a:gd name="T30" fmla="*/ 1532 w 2307"/>
              <a:gd name="T31" fmla="*/ 85 h 184"/>
              <a:gd name="T32" fmla="*/ 1684 w 2307"/>
              <a:gd name="T33" fmla="*/ 85 h 184"/>
              <a:gd name="T34" fmla="*/ 1542 w 2307"/>
              <a:gd name="T35" fmla="*/ 130 h 184"/>
              <a:gd name="T36" fmla="*/ 1647 w 2307"/>
              <a:gd name="T37" fmla="*/ 133 h 184"/>
              <a:gd name="T38" fmla="*/ 1557 w 2307"/>
              <a:gd name="T39" fmla="*/ 85 h 184"/>
              <a:gd name="T40" fmla="*/ 1897 w 2307"/>
              <a:gd name="T41" fmla="*/ 51 h 184"/>
              <a:gd name="T42" fmla="*/ 1841 w 2307"/>
              <a:gd name="T43" fmla="*/ 100 h 184"/>
              <a:gd name="T44" fmla="*/ 1842 w 2307"/>
              <a:gd name="T45" fmla="*/ 81 h 184"/>
              <a:gd name="T46" fmla="*/ 1809 w 2307"/>
              <a:gd name="T47" fmla="*/ 22 h 184"/>
              <a:gd name="T48" fmla="*/ 1992 w 2307"/>
              <a:gd name="T49" fmla="*/ 85 h 184"/>
              <a:gd name="T50" fmla="*/ 2074 w 2307"/>
              <a:gd name="T51" fmla="*/ 22 h 184"/>
              <a:gd name="T52" fmla="*/ 2073 w 2307"/>
              <a:gd name="T53" fmla="*/ 148 h 184"/>
              <a:gd name="T54" fmla="*/ 2307 w 2307"/>
              <a:gd name="T55" fmla="*/ 3 h 184"/>
              <a:gd name="T56" fmla="*/ 2295 w 2307"/>
              <a:gd name="T57" fmla="*/ 92 h 184"/>
              <a:gd name="T58" fmla="*/ 2206 w 2307"/>
              <a:gd name="T59" fmla="*/ 166 h 184"/>
              <a:gd name="T60" fmla="*/ 221 w 2307"/>
              <a:gd name="T61" fmla="*/ 88 h 184"/>
              <a:gd name="T62" fmla="*/ 239 w 2307"/>
              <a:gd name="T63" fmla="*/ 85 h 184"/>
              <a:gd name="T64" fmla="*/ 258 w 2307"/>
              <a:gd name="T65" fmla="*/ 61 h 184"/>
              <a:gd name="T66" fmla="*/ 232 w 2307"/>
              <a:gd name="T67" fmla="*/ 13 h 184"/>
              <a:gd name="T68" fmla="*/ 274 w 2307"/>
              <a:gd name="T69" fmla="*/ 10 h 184"/>
              <a:gd name="T70" fmla="*/ 279 w 2307"/>
              <a:gd name="T71" fmla="*/ 25 h 184"/>
              <a:gd name="T72" fmla="*/ 242 w 2307"/>
              <a:gd name="T73" fmla="*/ 38 h 184"/>
              <a:gd name="T74" fmla="*/ 284 w 2307"/>
              <a:gd name="T75" fmla="*/ 83 h 184"/>
              <a:gd name="T76" fmla="*/ 121 w 2307"/>
              <a:gd name="T77" fmla="*/ 96 h 184"/>
              <a:gd name="T78" fmla="*/ 107 w 2307"/>
              <a:gd name="T79" fmla="*/ 9 h 184"/>
              <a:gd name="T80" fmla="*/ 147 w 2307"/>
              <a:gd name="T81" fmla="*/ 10 h 184"/>
              <a:gd name="T82" fmla="*/ 180 w 2307"/>
              <a:gd name="T83" fmla="*/ 80 h 184"/>
              <a:gd name="T84" fmla="*/ 215 w 2307"/>
              <a:gd name="T85" fmla="*/ 11 h 184"/>
              <a:gd name="T86" fmla="*/ 184 w 2307"/>
              <a:gd name="T87" fmla="*/ 97 h 184"/>
              <a:gd name="T88" fmla="*/ 139 w 2307"/>
              <a:gd name="T89" fmla="*/ 92 h 184"/>
              <a:gd name="T90" fmla="*/ 56 w 2307"/>
              <a:gd name="T91" fmla="*/ 84 h 184"/>
              <a:gd name="T92" fmla="*/ 60 w 2307"/>
              <a:gd name="T93" fmla="*/ 57 h 184"/>
              <a:gd name="T94" fmla="*/ 46 w 2307"/>
              <a:gd name="T95" fmla="*/ 86 h 184"/>
              <a:gd name="T96" fmla="*/ 89 w 2307"/>
              <a:gd name="T97" fmla="*/ 92 h 184"/>
              <a:gd name="T98" fmla="*/ 70 w 2307"/>
              <a:gd name="T99" fmla="*/ 85 h 184"/>
              <a:gd name="T100" fmla="*/ 48 w 2307"/>
              <a:gd name="T101" fmla="*/ 45 h 184"/>
              <a:gd name="T102" fmla="*/ 49 w 2307"/>
              <a:gd name="T103" fmla="*/ 20 h 184"/>
              <a:gd name="T104" fmla="*/ 20 w 2307"/>
              <a:gd name="T105" fmla="*/ 23 h 184"/>
              <a:gd name="T106" fmla="*/ 52 w 2307"/>
              <a:gd name="T107" fmla="*/ 6 h 184"/>
              <a:gd name="T108" fmla="*/ 266 w 2307"/>
              <a:gd name="T109" fmla="*/ 140 h 184"/>
              <a:gd name="T110" fmla="*/ 270 w 2307"/>
              <a:gd name="T111" fmla="*/ 147 h 184"/>
              <a:gd name="T112" fmla="*/ 245 w 2307"/>
              <a:gd name="T113"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7" h="184">
                <a:moveTo>
                  <a:pt x="447" y="166"/>
                </a:moveTo>
                <a:cubicBezTo>
                  <a:pt x="447" y="3"/>
                  <a:pt x="447" y="3"/>
                  <a:pt x="447" y="3"/>
                </a:cubicBezTo>
                <a:cubicBezTo>
                  <a:pt x="506" y="3"/>
                  <a:pt x="506" y="3"/>
                  <a:pt x="506" y="3"/>
                </a:cubicBezTo>
                <a:cubicBezTo>
                  <a:pt x="522" y="3"/>
                  <a:pt x="534" y="7"/>
                  <a:pt x="544" y="16"/>
                </a:cubicBezTo>
                <a:cubicBezTo>
                  <a:pt x="553" y="25"/>
                  <a:pt x="558" y="36"/>
                  <a:pt x="558" y="51"/>
                </a:cubicBezTo>
                <a:cubicBezTo>
                  <a:pt x="558" y="62"/>
                  <a:pt x="555" y="71"/>
                  <a:pt x="549" y="79"/>
                </a:cubicBezTo>
                <a:cubicBezTo>
                  <a:pt x="543" y="87"/>
                  <a:pt x="535" y="93"/>
                  <a:pt x="524" y="96"/>
                </a:cubicBezTo>
                <a:cubicBezTo>
                  <a:pt x="567" y="166"/>
                  <a:pt x="567" y="166"/>
                  <a:pt x="567" y="166"/>
                </a:cubicBezTo>
                <a:cubicBezTo>
                  <a:pt x="541" y="166"/>
                  <a:pt x="541" y="166"/>
                  <a:pt x="541" y="166"/>
                </a:cubicBezTo>
                <a:cubicBezTo>
                  <a:pt x="501" y="100"/>
                  <a:pt x="501" y="100"/>
                  <a:pt x="501" y="100"/>
                </a:cubicBezTo>
                <a:cubicBezTo>
                  <a:pt x="470" y="100"/>
                  <a:pt x="470" y="100"/>
                  <a:pt x="470" y="100"/>
                </a:cubicBezTo>
                <a:cubicBezTo>
                  <a:pt x="470" y="166"/>
                  <a:pt x="470" y="166"/>
                  <a:pt x="470" y="166"/>
                </a:cubicBezTo>
                <a:lnTo>
                  <a:pt x="447" y="166"/>
                </a:lnTo>
                <a:close/>
                <a:moveTo>
                  <a:pt x="470" y="81"/>
                </a:moveTo>
                <a:cubicBezTo>
                  <a:pt x="503" y="81"/>
                  <a:pt x="503" y="81"/>
                  <a:pt x="503" y="81"/>
                </a:cubicBezTo>
                <a:cubicBezTo>
                  <a:pt x="513" y="81"/>
                  <a:pt x="520" y="79"/>
                  <a:pt x="526" y="74"/>
                </a:cubicBezTo>
                <a:cubicBezTo>
                  <a:pt x="531" y="69"/>
                  <a:pt x="534" y="61"/>
                  <a:pt x="534" y="51"/>
                </a:cubicBezTo>
                <a:cubicBezTo>
                  <a:pt x="534" y="42"/>
                  <a:pt x="531" y="34"/>
                  <a:pt x="526" y="29"/>
                </a:cubicBezTo>
                <a:cubicBezTo>
                  <a:pt x="521" y="25"/>
                  <a:pt x="514" y="22"/>
                  <a:pt x="504" y="22"/>
                </a:cubicBezTo>
                <a:cubicBezTo>
                  <a:pt x="470" y="22"/>
                  <a:pt x="470" y="22"/>
                  <a:pt x="470" y="22"/>
                </a:cubicBezTo>
                <a:lnTo>
                  <a:pt x="470" y="81"/>
                </a:lnTo>
                <a:close/>
                <a:moveTo>
                  <a:pt x="657" y="166"/>
                </a:moveTo>
                <a:cubicBezTo>
                  <a:pt x="657" y="3"/>
                  <a:pt x="657" y="3"/>
                  <a:pt x="657" y="3"/>
                </a:cubicBezTo>
                <a:cubicBezTo>
                  <a:pt x="758" y="3"/>
                  <a:pt x="758" y="3"/>
                  <a:pt x="758" y="3"/>
                </a:cubicBezTo>
                <a:cubicBezTo>
                  <a:pt x="758" y="22"/>
                  <a:pt x="758" y="22"/>
                  <a:pt x="758" y="22"/>
                </a:cubicBezTo>
                <a:cubicBezTo>
                  <a:pt x="681" y="22"/>
                  <a:pt x="681" y="22"/>
                  <a:pt x="681" y="22"/>
                </a:cubicBezTo>
                <a:cubicBezTo>
                  <a:pt x="681" y="72"/>
                  <a:pt x="681" y="72"/>
                  <a:pt x="681" y="72"/>
                </a:cubicBezTo>
                <a:cubicBezTo>
                  <a:pt x="746" y="72"/>
                  <a:pt x="746" y="72"/>
                  <a:pt x="746" y="72"/>
                </a:cubicBezTo>
                <a:cubicBezTo>
                  <a:pt x="746" y="92"/>
                  <a:pt x="746" y="92"/>
                  <a:pt x="746" y="92"/>
                </a:cubicBezTo>
                <a:cubicBezTo>
                  <a:pt x="681" y="92"/>
                  <a:pt x="681" y="92"/>
                  <a:pt x="681" y="92"/>
                </a:cubicBezTo>
                <a:cubicBezTo>
                  <a:pt x="681" y="146"/>
                  <a:pt x="681" y="146"/>
                  <a:pt x="681" y="146"/>
                </a:cubicBezTo>
                <a:cubicBezTo>
                  <a:pt x="758" y="146"/>
                  <a:pt x="758" y="146"/>
                  <a:pt x="758" y="146"/>
                </a:cubicBezTo>
                <a:cubicBezTo>
                  <a:pt x="758" y="166"/>
                  <a:pt x="758" y="166"/>
                  <a:pt x="758" y="166"/>
                </a:cubicBezTo>
                <a:lnTo>
                  <a:pt x="657" y="166"/>
                </a:lnTo>
                <a:close/>
                <a:moveTo>
                  <a:pt x="865" y="75"/>
                </a:moveTo>
                <a:cubicBezTo>
                  <a:pt x="860" y="75"/>
                  <a:pt x="857" y="74"/>
                  <a:pt x="854" y="71"/>
                </a:cubicBezTo>
                <a:cubicBezTo>
                  <a:pt x="851" y="68"/>
                  <a:pt x="850" y="64"/>
                  <a:pt x="850" y="60"/>
                </a:cubicBezTo>
                <a:cubicBezTo>
                  <a:pt x="850" y="55"/>
                  <a:pt x="851" y="52"/>
                  <a:pt x="854" y="49"/>
                </a:cubicBezTo>
                <a:cubicBezTo>
                  <a:pt x="857" y="46"/>
                  <a:pt x="860" y="44"/>
                  <a:pt x="865" y="44"/>
                </a:cubicBezTo>
                <a:cubicBezTo>
                  <a:pt x="870" y="44"/>
                  <a:pt x="873" y="46"/>
                  <a:pt x="876" y="49"/>
                </a:cubicBezTo>
                <a:cubicBezTo>
                  <a:pt x="879" y="52"/>
                  <a:pt x="880" y="55"/>
                  <a:pt x="880" y="60"/>
                </a:cubicBezTo>
                <a:cubicBezTo>
                  <a:pt x="880" y="64"/>
                  <a:pt x="879" y="68"/>
                  <a:pt x="876" y="71"/>
                </a:cubicBezTo>
                <a:cubicBezTo>
                  <a:pt x="873" y="74"/>
                  <a:pt x="870" y="75"/>
                  <a:pt x="865" y="75"/>
                </a:cubicBezTo>
                <a:close/>
                <a:moveTo>
                  <a:pt x="865" y="168"/>
                </a:moveTo>
                <a:cubicBezTo>
                  <a:pt x="860" y="168"/>
                  <a:pt x="857" y="167"/>
                  <a:pt x="854" y="164"/>
                </a:cubicBezTo>
                <a:cubicBezTo>
                  <a:pt x="851" y="161"/>
                  <a:pt x="850" y="157"/>
                  <a:pt x="850" y="153"/>
                </a:cubicBezTo>
                <a:cubicBezTo>
                  <a:pt x="850" y="148"/>
                  <a:pt x="851" y="144"/>
                  <a:pt x="854" y="141"/>
                </a:cubicBezTo>
                <a:cubicBezTo>
                  <a:pt x="857" y="139"/>
                  <a:pt x="860" y="137"/>
                  <a:pt x="865" y="137"/>
                </a:cubicBezTo>
                <a:cubicBezTo>
                  <a:pt x="870" y="137"/>
                  <a:pt x="873" y="139"/>
                  <a:pt x="876" y="141"/>
                </a:cubicBezTo>
                <a:cubicBezTo>
                  <a:pt x="879" y="144"/>
                  <a:pt x="880" y="148"/>
                  <a:pt x="880" y="153"/>
                </a:cubicBezTo>
                <a:cubicBezTo>
                  <a:pt x="880" y="157"/>
                  <a:pt x="879" y="161"/>
                  <a:pt x="876" y="164"/>
                </a:cubicBezTo>
                <a:cubicBezTo>
                  <a:pt x="873" y="167"/>
                  <a:pt x="870" y="168"/>
                  <a:pt x="865" y="168"/>
                </a:cubicBezTo>
                <a:close/>
                <a:moveTo>
                  <a:pt x="982" y="166"/>
                </a:moveTo>
                <a:cubicBezTo>
                  <a:pt x="982" y="3"/>
                  <a:pt x="982" y="3"/>
                  <a:pt x="982" y="3"/>
                </a:cubicBezTo>
                <a:cubicBezTo>
                  <a:pt x="1006" y="3"/>
                  <a:pt x="1006" y="3"/>
                  <a:pt x="1006" y="3"/>
                </a:cubicBezTo>
                <a:cubicBezTo>
                  <a:pt x="1006" y="166"/>
                  <a:pt x="1006" y="166"/>
                  <a:pt x="1006" y="166"/>
                </a:cubicBezTo>
                <a:lnTo>
                  <a:pt x="982" y="166"/>
                </a:lnTo>
                <a:close/>
                <a:moveTo>
                  <a:pt x="1135" y="36"/>
                </a:moveTo>
                <a:cubicBezTo>
                  <a:pt x="1135" y="166"/>
                  <a:pt x="1135" y="166"/>
                  <a:pt x="1135" y="166"/>
                </a:cubicBezTo>
                <a:cubicBezTo>
                  <a:pt x="1113" y="166"/>
                  <a:pt x="1113" y="166"/>
                  <a:pt x="1113" y="166"/>
                </a:cubicBezTo>
                <a:cubicBezTo>
                  <a:pt x="1113" y="3"/>
                  <a:pt x="1113" y="3"/>
                  <a:pt x="1113" y="3"/>
                </a:cubicBezTo>
                <a:cubicBezTo>
                  <a:pt x="1139" y="3"/>
                  <a:pt x="1139" y="3"/>
                  <a:pt x="1139" y="3"/>
                </a:cubicBezTo>
                <a:cubicBezTo>
                  <a:pt x="1219" y="133"/>
                  <a:pt x="1219" y="133"/>
                  <a:pt x="1219" y="133"/>
                </a:cubicBezTo>
                <a:cubicBezTo>
                  <a:pt x="1219" y="3"/>
                  <a:pt x="1219" y="3"/>
                  <a:pt x="1219" y="3"/>
                </a:cubicBezTo>
                <a:cubicBezTo>
                  <a:pt x="1241" y="3"/>
                  <a:pt x="1241" y="3"/>
                  <a:pt x="1241" y="3"/>
                </a:cubicBezTo>
                <a:cubicBezTo>
                  <a:pt x="1241" y="166"/>
                  <a:pt x="1241" y="166"/>
                  <a:pt x="1241" y="166"/>
                </a:cubicBezTo>
                <a:cubicBezTo>
                  <a:pt x="1215" y="166"/>
                  <a:pt x="1215" y="166"/>
                  <a:pt x="1215" y="166"/>
                </a:cubicBezTo>
                <a:lnTo>
                  <a:pt x="1135" y="36"/>
                </a:lnTo>
                <a:close/>
                <a:moveTo>
                  <a:pt x="1347" y="166"/>
                </a:moveTo>
                <a:cubicBezTo>
                  <a:pt x="1347" y="3"/>
                  <a:pt x="1347" y="3"/>
                  <a:pt x="1347" y="3"/>
                </a:cubicBezTo>
                <a:cubicBezTo>
                  <a:pt x="1443" y="3"/>
                  <a:pt x="1443" y="3"/>
                  <a:pt x="1443" y="3"/>
                </a:cubicBezTo>
                <a:cubicBezTo>
                  <a:pt x="1443" y="22"/>
                  <a:pt x="1443" y="22"/>
                  <a:pt x="1443" y="22"/>
                </a:cubicBezTo>
                <a:cubicBezTo>
                  <a:pt x="1371" y="22"/>
                  <a:pt x="1371" y="22"/>
                  <a:pt x="1371" y="22"/>
                </a:cubicBezTo>
                <a:cubicBezTo>
                  <a:pt x="1371" y="75"/>
                  <a:pt x="1371" y="75"/>
                  <a:pt x="1371" y="75"/>
                </a:cubicBezTo>
                <a:cubicBezTo>
                  <a:pt x="1431" y="75"/>
                  <a:pt x="1431" y="75"/>
                  <a:pt x="1431" y="75"/>
                </a:cubicBezTo>
                <a:cubicBezTo>
                  <a:pt x="1431" y="94"/>
                  <a:pt x="1431" y="94"/>
                  <a:pt x="1431" y="94"/>
                </a:cubicBezTo>
                <a:cubicBezTo>
                  <a:pt x="1371" y="94"/>
                  <a:pt x="1371" y="94"/>
                  <a:pt x="1371" y="94"/>
                </a:cubicBezTo>
                <a:cubicBezTo>
                  <a:pt x="1371" y="166"/>
                  <a:pt x="1371" y="166"/>
                  <a:pt x="1371" y="166"/>
                </a:cubicBezTo>
                <a:lnTo>
                  <a:pt x="1347" y="166"/>
                </a:lnTo>
                <a:close/>
                <a:moveTo>
                  <a:pt x="1532" y="85"/>
                </a:moveTo>
                <a:cubicBezTo>
                  <a:pt x="1532" y="67"/>
                  <a:pt x="1535" y="52"/>
                  <a:pt x="1541" y="39"/>
                </a:cubicBezTo>
                <a:cubicBezTo>
                  <a:pt x="1547" y="27"/>
                  <a:pt x="1556" y="17"/>
                  <a:pt x="1567" y="10"/>
                </a:cubicBezTo>
                <a:cubicBezTo>
                  <a:pt x="1579" y="3"/>
                  <a:pt x="1592" y="0"/>
                  <a:pt x="1608" y="0"/>
                </a:cubicBezTo>
                <a:cubicBezTo>
                  <a:pt x="1632" y="0"/>
                  <a:pt x="1651" y="7"/>
                  <a:pt x="1664" y="22"/>
                </a:cubicBezTo>
                <a:cubicBezTo>
                  <a:pt x="1678" y="37"/>
                  <a:pt x="1684" y="58"/>
                  <a:pt x="1684" y="85"/>
                </a:cubicBezTo>
                <a:cubicBezTo>
                  <a:pt x="1684" y="102"/>
                  <a:pt x="1681" y="117"/>
                  <a:pt x="1675" y="130"/>
                </a:cubicBezTo>
                <a:cubicBezTo>
                  <a:pt x="1670" y="142"/>
                  <a:pt x="1661" y="152"/>
                  <a:pt x="1649" y="159"/>
                </a:cubicBezTo>
                <a:cubicBezTo>
                  <a:pt x="1638" y="166"/>
                  <a:pt x="1624" y="170"/>
                  <a:pt x="1608" y="170"/>
                </a:cubicBezTo>
                <a:cubicBezTo>
                  <a:pt x="1593" y="170"/>
                  <a:pt x="1579" y="166"/>
                  <a:pt x="1568" y="160"/>
                </a:cubicBezTo>
                <a:cubicBezTo>
                  <a:pt x="1557" y="153"/>
                  <a:pt x="1548" y="143"/>
                  <a:pt x="1542" y="130"/>
                </a:cubicBezTo>
                <a:cubicBezTo>
                  <a:pt x="1535" y="118"/>
                  <a:pt x="1532" y="102"/>
                  <a:pt x="1532" y="85"/>
                </a:cubicBezTo>
                <a:close/>
                <a:moveTo>
                  <a:pt x="1557" y="85"/>
                </a:moveTo>
                <a:cubicBezTo>
                  <a:pt x="1557" y="106"/>
                  <a:pt x="1561" y="122"/>
                  <a:pt x="1570" y="133"/>
                </a:cubicBezTo>
                <a:cubicBezTo>
                  <a:pt x="1579" y="144"/>
                  <a:pt x="1592" y="149"/>
                  <a:pt x="1608" y="149"/>
                </a:cubicBezTo>
                <a:cubicBezTo>
                  <a:pt x="1625" y="149"/>
                  <a:pt x="1638" y="144"/>
                  <a:pt x="1647" y="133"/>
                </a:cubicBezTo>
                <a:cubicBezTo>
                  <a:pt x="1655" y="122"/>
                  <a:pt x="1660" y="106"/>
                  <a:pt x="1660" y="85"/>
                </a:cubicBezTo>
                <a:cubicBezTo>
                  <a:pt x="1660" y="63"/>
                  <a:pt x="1655" y="47"/>
                  <a:pt x="1647" y="36"/>
                </a:cubicBezTo>
                <a:cubicBezTo>
                  <a:pt x="1638" y="25"/>
                  <a:pt x="1625" y="20"/>
                  <a:pt x="1608" y="20"/>
                </a:cubicBezTo>
                <a:cubicBezTo>
                  <a:pt x="1592" y="20"/>
                  <a:pt x="1579" y="25"/>
                  <a:pt x="1570" y="36"/>
                </a:cubicBezTo>
                <a:cubicBezTo>
                  <a:pt x="1561" y="47"/>
                  <a:pt x="1557" y="63"/>
                  <a:pt x="1557" y="85"/>
                </a:cubicBezTo>
                <a:close/>
                <a:moveTo>
                  <a:pt x="1786" y="166"/>
                </a:moveTo>
                <a:cubicBezTo>
                  <a:pt x="1786" y="3"/>
                  <a:pt x="1786" y="3"/>
                  <a:pt x="1786" y="3"/>
                </a:cubicBezTo>
                <a:cubicBezTo>
                  <a:pt x="1845" y="3"/>
                  <a:pt x="1845" y="3"/>
                  <a:pt x="1845" y="3"/>
                </a:cubicBezTo>
                <a:cubicBezTo>
                  <a:pt x="1861" y="3"/>
                  <a:pt x="1874" y="7"/>
                  <a:pt x="1883" y="16"/>
                </a:cubicBezTo>
                <a:cubicBezTo>
                  <a:pt x="1892" y="25"/>
                  <a:pt x="1897" y="36"/>
                  <a:pt x="1897" y="51"/>
                </a:cubicBezTo>
                <a:cubicBezTo>
                  <a:pt x="1897" y="62"/>
                  <a:pt x="1894" y="71"/>
                  <a:pt x="1888" y="79"/>
                </a:cubicBezTo>
                <a:cubicBezTo>
                  <a:pt x="1883" y="87"/>
                  <a:pt x="1874" y="93"/>
                  <a:pt x="1864" y="96"/>
                </a:cubicBezTo>
                <a:cubicBezTo>
                  <a:pt x="1907" y="166"/>
                  <a:pt x="1907" y="166"/>
                  <a:pt x="1907" y="166"/>
                </a:cubicBezTo>
                <a:cubicBezTo>
                  <a:pt x="1881" y="166"/>
                  <a:pt x="1881" y="166"/>
                  <a:pt x="1881" y="166"/>
                </a:cubicBezTo>
                <a:cubicBezTo>
                  <a:pt x="1841" y="100"/>
                  <a:pt x="1841" y="100"/>
                  <a:pt x="1841" y="100"/>
                </a:cubicBezTo>
                <a:cubicBezTo>
                  <a:pt x="1809" y="100"/>
                  <a:pt x="1809" y="100"/>
                  <a:pt x="1809" y="100"/>
                </a:cubicBezTo>
                <a:cubicBezTo>
                  <a:pt x="1809" y="166"/>
                  <a:pt x="1809" y="166"/>
                  <a:pt x="1809" y="166"/>
                </a:cubicBezTo>
                <a:lnTo>
                  <a:pt x="1786" y="166"/>
                </a:lnTo>
                <a:close/>
                <a:moveTo>
                  <a:pt x="1809" y="81"/>
                </a:moveTo>
                <a:cubicBezTo>
                  <a:pt x="1842" y="81"/>
                  <a:pt x="1842" y="81"/>
                  <a:pt x="1842" y="81"/>
                </a:cubicBezTo>
                <a:cubicBezTo>
                  <a:pt x="1852" y="81"/>
                  <a:pt x="1860" y="79"/>
                  <a:pt x="1865" y="74"/>
                </a:cubicBezTo>
                <a:cubicBezTo>
                  <a:pt x="1870" y="69"/>
                  <a:pt x="1873" y="61"/>
                  <a:pt x="1873" y="51"/>
                </a:cubicBezTo>
                <a:cubicBezTo>
                  <a:pt x="1873" y="42"/>
                  <a:pt x="1871" y="34"/>
                  <a:pt x="1866" y="29"/>
                </a:cubicBezTo>
                <a:cubicBezTo>
                  <a:pt x="1861" y="25"/>
                  <a:pt x="1853" y="22"/>
                  <a:pt x="1843" y="22"/>
                </a:cubicBezTo>
                <a:cubicBezTo>
                  <a:pt x="1809" y="22"/>
                  <a:pt x="1809" y="22"/>
                  <a:pt x="1809" y="22"/>
                </a:cubicBezTo>
                <a:lnTo>
                  <a:pt x="1809" y="81"/>
                </a:lnTo>
                <a:close/>
                <a:moveTo>
                  <a:pt x="2111" y="161"/>
                </a:moveTo>
                <a:cubicBezTo>
                  <a:pt x="2098" y="166"/>
                  <a:pt x="2085" y="168"/>
                  <a:pt x="2070" y="168"/>
                </a:cubicBezTo>
                <a:cubicBezTo>
                  <a:pt x="2044" y="168"/>
                  <a:pt x="2025" y="161"/>
                  <a:pt x="2012" y="147"/>
                </a:cubicBezTo>
                <a:cubicBezTo>
                  <a:pt x="1999" y="133"/>
                  <a:pt x="1992" y="112"/>
                  <a:pt x="1992" y="85"/>
                </a:cubicBezTo>
                <a:cubicBezTo>
                  <a:pt x="1992" y="58"/>
                  <a:pt x="1999" y="37"/>
                  <a:pt x="2012" y="23"/>
                </a:cubicBezTo>
                <a:cubicBezTo>
                  <a:pt x="2026" y="8"/>
                  <a:pt x="2046" y="1"/>
                  <a:pt x="2071" y="1"/>
                </a:cubicBezTo>
                <a:cubicBezTo>
                  <a:pt x="2085" y="1"/>
                  <a:pt x="2097" y="3"/>
                  <a:pt x="2109" y="7"/>
                </a:cubicBezTo>
                <a:cubicBezTo>
                  <a:pt x="2109" y="27"/>
                  <a:pt x="2109" y="27"/>
                  <a:pt x="2109" y="27"/>
                </a:cubicBezTo>
                <a:cubicBezTo>
                  <a:pt x="2095" y="23"/>
                  <a:pt x="2083" y="22"/>
                  <a:pt x="2074" y="22"/>
                </a:cubicBezTo>
                <a:cubicBezTo>
                  <a:pt x="2054" y="22"/>
                  <a:pt x="2040" y="26"/>
                  <a:pt x="2031" y="36"/>
                </a:cubicBezTo>
                <a:cubicBezTo>
                  <a:pt x="2022" y="46"/>
                  <a:pt x="2017" y="61"/>
                  <a:pt x="2017" y="82"/>
                </a:cubicBezTo>
                <a:cubicBezTo>
                  <a:pt x="2017" y="88"/>
                  <a:pt x="2017" y="88"/>
                  <a:pt x="2017" y="88"/>
                </a:cubicBezTo>
                <a:cubicBezTo>
                  <a:pt x="2017" y="108"/>
                  <a:pt x="2022" y="123"/>
                  <a:pt x="2031" y="133"/>
                </a:cubicBezTo>
                <a:cubicBezTo>
                  <a:pt x="2039" y="143"/>
                  <a:pt x="2053" y="148"/>
                  <a:pt x="2073" y="148"/>
                </a:cubicBezTo>
                <a:cubicBezTo>
                  <a:pt x="2083" y="148"/>
                  <a:pt x="2095" y="146"/>
                  <a:pt x="2111" y="142"/>
                </a:cubicBezTo>
                <a:lnTo>
                  <a:pt x="2111" y="161"/>
                </a:lnTo>
                <a:close/>
                <a:moveTo>
                  <a:pt x="2206" y="166"/>
                </a:moveTo>
                <a:cubicBezTo>
                  <a:pt x="2206" y="3"/>
                  <a:pt x="2206" y="3"/>
                  <a:pt x="2206" y="3"/>
                </a:cubicBezTo>
                <a:cubicBezTo>
                  <a:pt x="2307" y="3"/>
                  <a:pt x="2307" y="3"/>
                  <a:pt x="2307" y="3"/>
                </a:cubicBezTo>
                <a:cubicBezTo>
                  <a:pt x="2307" y="22"/>
                  <a:pt x="2307" y="22"/>
                  <a:pt x="2307" y="22"/>
                </a:cubicBezTo>
                <a:cubicBezTo>
                  <a:pt x="2230" y="22"/>
                  <a:pt x="2230" y="22"/>
                  <a:pt x="2230" y="22"/>
                </a:cubicBezTo>
                <a:cubicBezTo>
                  <a:pt x="2230" y="72"/>
                  <a:pt x="2230" y="72"/>
                  <a:pt x="2230" y="72"/>
                </a:cubicBezTo>
                <a:cubicBezTo>
                  <a:pt x="2295" y="72"/>
                  <a:pt x="2295" y="72"/>
                  <a:pt x="2295" y="72"/>
                </a:cubicBezTo>
                <a:cubicBezTo>
                  <a:pt x="2295" y="92"/>
                  <a:pt x="2295" y="92"/>
                  <a:pt x="2295" y="92"/>
                </a:cubicBezTo>
                <a:cubicBezTo>
                  <a:pt x="2230" y="92"/>
                  <a:pt x="2230" y="92"/>
                  <a:pt x="2230" y="92"/>
                </a:cubicBezTo>
                <a:cubicBezTo>
                  <a:pt x="2230" y="146"/>
                  <a:pt x="2230" y="146"/>
                  <a:pt x="2230" y="146"/>
                </a:cubicBezTo>
                <a:cubicBezTo>
                  <a:pt x="2307" y="146"/>
                  <a:pt x="2307" y="146"/>
                  <a:pt x="2307" y="146"/>
                </a:cubicBezTo>
                <a:cubicBezTo>
                  <a:pt x="2307" y="166"/>
                  <a:pt x="2307" y="166"/>
                  <a:pt x="2307" y="166"/>
                </a:cubicBezTo>
                <a:lnTo>
                  <a:pt x="2206" y="166"/>
                </a:lnTo>
                <a:close/>
                <a:moveTo>
                  <a:pt x="252" y="99"/>
                </a:moveTo>
                <a:cubicBezTo>
                  <a:pt x="247" y="99"/>
                  <a:pt x="241" y="99"/>
                  <a:pt x="237" y="97"/>
                </a:cubicBezTo>
                <a:cubicBezTo>
                  <a:pt x="232" y="96"/>
                  <a:pt x="228" y="95"/>
                  <a:pt x="225" y="94"/>
                </a:cubicBezTo>
                <a:cubicBezTo>
                  <a:pt x="223" y="93"/>
                  <a:pt x="222" y="92"/>
                  <a:pt x="222" y="91"/>
                </a:cubicBezTo>
                <a:cubicBezTo>
                  <a:pt x="222" y="90"/>
                  <a:pt x="221" y="89"/>
                  <a:pt x="221" y="88"/>
                </a:cubicBezTo>
                <a:cubicBezTo>
                  <a:pt x="221" y="83"/>
                  <a:pt x="221" y="83"/>
                  <a:pt x="221" y="83"/>
                </a:cubicBezTo>
                <a:cubicBezTo>
                  <a:pt x="221" y="81"/>
                  <a:pt x="222" y="80"/>
                  <a:pt x="224" y="80"/>
                </a:cubicBezTo>
                <a:cubicBezTo>
                  <a:pt x="224" y="80"/>
                  <a:pt x="225" y="80"/>
                  <a:pt x="226" y="80"/>
                </a:cubicBezTo>
                <a:cubicBezTo>
                  <a:pt x="226" y="80"/>
                  <a:pt x="227" y="81"/>
                  <a:pt x="228" y="81"/>
                </a:cubicBezTo>
                <a:cubicBezTo>
                  <a:pt x="231" y="83"/>
                  <a:pt x="235" y="84"/>
                  <a:pt x="239" y="85"/>
                </a:cubicBezTo>
                <a:cubicBezTo>
                  <a:pt x="243" y="86"/>
                  <a:pt x="247" y="86"/>
                  <a:pt x="251" y="86"/>
                </a:cubicBezTo>
                <a:cubicBezTo>
                  <a:pt x="257" y="86"/>
                  <a:pt x="262" y="85"/>
                  <a:pt x="265" y="83"/>
                </a:cubicBezTo>
                <a:cubicBezTo>
                  <a:pt x="268" y="80"/>
                  <a:pt x="270" y="77"/>
                  <a:pt x="270" y="73"/>
                </a:cubicBezTo>
                <a:cubicBezTo>
                  <a:pt x="270" y="71"/>
                  <a:pt x="269" y="68"/>
                  <a:pt x="268" y="66"/>
                </a:cubicBezTo>
                <a:cubicBezTo>
                  <a:pt x="266" y="65"/>
                  <a:pt x="262" y="63"/>
                  <a:pt x="258" y="61"/>
                </a:cubicBezTo>
                <a:cubicBezTo>
                  <a:pt x="243" y="57"/>
                  <a:pt x="243" y="57"/>
                  <a:pt x="243" y="57"/>
                </a:cubicBezTo>
                <a:cubicBezTo>
                  <a:pt x="236" y="54"/>
                  <a:pt x="231" y="51"/>
                  <a:pt x="227" y="47"/>
                </a:cubicBezTo>
                <a:cubicBezTo>
                  <a:pt x="224" y="42"/>
                  <a:pt x="223" y="38"/>
                  <a:pt x="223" y="32"/>
                </a:cubicBezTo>
                <a:cubicBezTo>
                  <a:pt x="223" y="28"/>
                  <a:pt x="223" y="25"/>
                  <a:pt x="225" y="21"/>
                </a:cubicBezTo>
                <a:cubicBezTo>
                  <a:pt x="227" y="18"/>
                  <a:pt x="229" y="16"/>
                  <a:pt x="232" y="13"/>
                </a:cubicBezTo>
                <a:cubicBezTo>
                  <a:pt x="235" y="11"/>
                  <a:pt x="239" y="9"/>
                  <a:pt x="243" y="8"/>
                </a:cubicBezTo>
                <a:cubicBezTo>
                  <a:pt x="246" y="7"/>
                  <a:pt x="251" y="6"/>
                  <a:pt x="255" y="6"/>
                </a:cubicBezTo>
                <a:cubicBezTo>
                  <a:pt x="257" y="6"/>
                  <a:pt x="259" y="7"/>
                  <a:pt x="262" y="7"/>
                </a:cubicBezTo>
                <a:cubicBezTo>
                  <a:pt x="264" y="7"/>
                  <a:pt x="266" y="8"/>
                  <a:pt x="268" y="8"/>
                </a:cubicBezTo>
                <a:cubicBezTo>
                  <a:pt x="270" y="8"/>
                  <a:pt x="272" y="9"/>
                  <a:pt x="274" y="10"/>
                </a:cubicBezTo>
                <a:cubicBezTo>
                  <a:pt x="275" y="10"/>
                  <a:pt x="277" y="11"/>
                  <a:pt x="278" y="11"/>
                </a:cubicBezTo>
                <a:cubicBezTo>
                  <a:pt x="279" y="12"/>
                  <a:pt x="280" y="13"/>
                  <a:pt x="281" y="14"/>
                </a:cubicBezTo>
                <a:cubicBezTo>
                  <a:pt x="281" y="15"/>
                  <a:pt x="282" y="16"/>
                  <a:pt x="282" y="17"/>
                </a:cubicBezTo>
                <a:cubicBezTo>
                  <a:pt x="282" y="22"/>
                  <a:pt x="282" y="22"/>
                  <a:pt x="282" y="22"/>
                </a:cubicBezTo>
                <a:cubicBezTo>
                  <a:pt x="282" y="24"/>
                  <a:pt x="281" y="25"/>
                  <a:pt x="279" y="25"/>
                </a:cubicBezTo>
                <a:cubicBezTo>
                  <a:pt x="279" y="25"/>
                  <a:pt x="277" y="24"/>
                  <a:pt x="276" y="24"/>
                </a:cubicBezTo>
                <a:cubicBezTo>
                  <a:pt x="270" y="21"/>
                  <a:pt x="264" y="20"/>
                  <a:pt x="257" y="20"/>
                </a:cubicBezTo>
                <a:cubicBezTo>
                  <a:pt x="251" y="20"/>
                  <a:pt x="247" y="21"/>
                  <a:pt x="243" y="23"/>
                </a:cubicBezTo>
                <a:cubicBezTo>
                  <a:pt x="240" y="24"/>
                  <a:pt x="239" y="27"/>
                  <a:pt x="239" y="31"/>
                </a:cubicBezTo>
                <a:cubicBezTo>
                  <a:pt x="239" y="34"/>
                  <a:pt x="240" y="36"/>
                  <a:pt x="242" y="38"/>
                </a:cubicBezTo>
                <a:cubicBezTo>
                  <a:pt x="244" y="40"/>
                  <a:pt x="247" y="42"/>
                  <a:pt x="253" y="44"/>
                </a:cubicBezTo>
                <a:cubicBezTo>
                  <a:pt x="267" y="48"/>
                  <a:pt x="267" y="48"/>
                  <a:pt x="267" y="48"/>
                </a:cubicBezTo>
                <a:cubicBezTo>
                  <a:pt x="274" y="51"/>
                  <a:pt x="279" y="54"/>
                  <a:pt x="282" y="58"/>
                </a:cubicBezTo>
                <a:cubicBezTo>
                  <a:pt x="285" y="62"/>
                  <a:pt x="286" y="66"/>
                  <a:pt x="286" y="72"/>
                </a:cubicBezTo>
                <a:cubicBezTo>
                  <a:pt x="286" y="76"/>
                  <a:pt x="286" y="80"/>
                  <a:pt x="284" y="83"/>
                </a:cubicBezTo>
                <a:cubicBezTo>
                  <a:pt x="282" y="86"/>
                  <a:pt x="280" y="89"/>
                  <a:pt x="277" y="92"/>
                </a:cubicBezTo>
                <a:cubicBezTo>
                  <a:pt x="274" y="94"/>
                  <a:pt x="270" y="96"/>
                  <a:pt x="266" y="97"/>
                </a:cubicBezTo>
                <a:cubicBezTo>
                  <a:pt x="261" y="99"/>
                  <a:pt x="257" y="99"/>
                  <a:pt x="252" y="99"/>
                </a:cubicBezTo>
                <a:moveTo>
                  <a:pt x="125" y="97"/>
                </a:moveTo>
                <a:cubicBezTo>
                  <a:pt x="123" y="97"/>
                  <a:pt x="122" y="96"/>
                  <a:pt x="121" y="96"/>
                </a:cubicBezTo>
                <a:cubicBezTo>
                  <a:pt x="120" y="95"/>
                  <a:pt x="120" y="94"/>
                  <a:pt x="119" y="92"/>
                </a:cubicBezTo>
                <a:cubicBezTo>
                  <a:pt x="96" y="15"/>
                  <a:pt x="96" y="15"/>
                  <a:pt x="96" y="15"/>
                </a:cubicBezTo>
                <a:cubicBezTo>
                  <a:pt x="95" y="13"/>
                  <a:pt x="95" y="12"/>
                  <a:pt x="95" y="11"/>
                </a:cubicBezTo>
                <a:cubicBezTo>
                  <a:pt x="95" y="10"/>
                  <a:pt x="96" y="9"/>
                  <a:pt x="97" y="9"/>
                </a:cubicBezTo>
                <a:cubicBezTo>
                  <a:pt x="107" y="9"/>
                  <a:pt x="107" y="9"/>
                  <a:pt x="107" y="9"/>
                </a:cubicBezTo>
                <a:cubicBezTo>
                  <a:pt x="109" y="9"/>
                  <a:pt x="110" y="9"/>
                  <a:pt x="111" y="10"/>
                </a:cubicBezTo>
                <a:cubicBezTo>
                  <a:pt x="112" y="11"/>
                  <a:pt x="112" y="12"/>
                  <a:pt x="113" y="14"/>
                </a:cubicBezTo>
                <a:cubicBezTo>
                  <a:pt x="130" y="79"/>
                  <a:pt x="130" y="79"/>
                  <a:pt x="130" y="79"/>
                </a:cubicBezTo>
                <a:cubicBezTo>
                  <a:pt x="145" y="14"/>
                  <a:pt x="145" y="14"/>
                  <a:pt x="145" y="14"/>
                </a:cubicBezTo>
                <a:cubicBezTo>
                  <a:pt x="145" y="12"/>
                  <a:pt x="146" y="11"/>
                  <a:pt x="147" y="10"/>
                </a:cubicBezTo>
                <a:cubicBezTo>
                  <a:pt x="148" y="9"/>
                  <a:pt x="149" y="9"/>
                  <a:pt x="151" y="9"/>
                </a:cubicBezTo>
                <a:cubicBezTo>
                  <a:pt x="159" y="9"/>
                  <a:pt x="159" y="9"/>
                  <a:pt x="159" y="9"/>
                </a:cubicBezTo>
                <a:cubicBezTo>
                  <a:pt x="161" y="9"/>
                  <a:pt x="162" y="9"/>
                  <a:pt x="163" y="10"/>
                </a:cubicBezTo>
                <a:cubicBezTo>
                  <a:pt x="164" y="11"/>
                  <a:pt x="164" y="12"/>
                  <a:pt x="165" y="14"/>
                </a:cubicBezTo>
                <a:cubicBezTo>
                  <a:pt x="180" y="80"/>
                  <a:pt x="180" y="80"/>
                  <a:pt x="180" y="80"/>
                </a:cubicBezTo>
                <a:cubicBezTo>
                  <a:pt x="197" y="14"/>
                  <a:pt x="197" y="14"/>
                  <a:pt x="197" y="14"/>
                </a:cubicBezTo>
                <a:cubicBezTo>
                  <a:pt x="198" y="12"/>
                  <a:pt x="199" y="11"/>
                  <a:pt x="199" y="10"/>
                </a:cubicBezTo>
                <a:cubicBezTo>
                  <a:pt x="200" y="9"/>
                  <a:pt x="201" y="9"/>
                  <a:pt x="203" y="9"/>
                </a:cubicBezTo>
                <a:cubicBezTo>
                  <a:pt x="212" y="9"/>
                  <a:pt x="212" y="9"/>
                  <a:pt x="212" y="9"/>
                </a:cubicBezTo>
                <a:cubicBezTo>
                  <a:pt x="214" y="9"/>
                  <a:pt x="215" y="10"/>
                  <a:pt x="215" y="11"/>
                </a:cubicBezTo>
                <a:cubicBezTo>
                  <a:pt x="215" y="12"/>
                  <a:pt x="215" y="12"/>
                  <a:pt x="215" y="13"/>
                </a:cubicBezTo>
                <a:cubicBezTo>
                  <a:pt x="214" y="14"/>
                  <a:pt x="214" y="14"/>
                  <a:pt x="214" y="15"/>
                </a:cubicBezTo>
                <a:cubicBezTo>
                  <a:pt x="190" y="92"/>
                  <a:pt x="190" y="92"/>
                  <a:pt x="190" y="92"/>
                </a:cubicBezTo>
                <a:cubicBezTo>
                  <a:pt x="189" y="94"/>
                  <a:pt x="189" y="95"/>
                  <a:pt x="188" y="96"/>
                </a:cubicBezTo>
                <a:cubicBezTo>
                  <a:pt x="187" y="96"/>
                  <a:pt x="186" y="97"/>
                  <a:pt x="184" y="97"/>
                </a:cubicBezTo>
                <a:cubicBezTo>
                  <a:pt x="176" y="97"/>
                  <a:pt x="176" y="97"/>
                  <a:pt x="176" y="97"/>
                </a:cubicBezTo>
                <a:cubicBezTo>
                  <a:pt x="174" y="97"/>
                  <a:pt x="173" y="96"/>
                  <a:pt x="172" y="96"/>
                </a:cubicBezTo>
                <a:cubicBezTo>
                  <a:pt x="171" y="95"/>
                  <a:pt x="170" y="94"/>
                  <a:pt x="170" y="92"/>
                </a:cubicBezTo>
                <a:cubicBezTo>
                  <a:pt x="154" y="28"/>
                  <a:pt x="154" y="28"/>
                  <a:pt x="154" y="28"/>
                </a:cubicBezTo>
                <a:cubicBezTo>
                  <a:pt x="139" y="92"/>
                  <a:pt x="139" y="92"/>
                  <a:pt x="139" y="92"/>
                </a:cubicBezTo>
                <a:cubicBezTo>
                  <a:pt x="139" y="94"/>
                  <a:pt x="138" y="95"/>
                  <a:pt x="137" y="96"/>
                </a:cubicBezTo>
                <a:cubicBezTo>
                  <a:pt x="137" y="96"/>
                  <a:pt x="135" y="97"/>
                  <a:pt x="133" y="97"/>
                </a:cubicBezTo>
                <a:lnTo>
                  <a:pt x="125" y="97"/>
                </a:lnTo>
                <a:close/>
                <a:moveTo>
                  <a:pt x="46" y="86"/>
                </a:moveTo>
                <a:cubicBezTo>
                  <a:pt x="49" y="86"/>
                  <a:pt x="52" y="85"/>
                  <a:pt x="56" y="84"/>
                </a:cubicBezTo>
                <a:cubicBezTo>
                  <a:pt x="59" y="83"/>
                  <a:pt x="62" y="81"/>
                  <a:pt x="65" y="78"/>
                </a:cubicBezTo>
                <a:cubicBezTo>
                  <a:pt x="67" y="76"/>
                  <a:pt x="68" y="74"/>
                  <a:pt x="68" y="71"/>
                </a:cubicBezTo>
                <a:cubicBezTo>
                  <a:pt x="69" y="69"/>
                  <a:pt x="69" y="66"/>
                  <a:pt x="69" y="63"/>
                </a:cubicBezTo>
                <a:cubicBezTo>
                  <a:pt x="69" y="59"/>
                  <a:pt x="69" y="59"/>
                  <a:pt x="69" y="59"/>
                </a:cubicBezTo>
                <a:cubicBezTo>
                  <a:pt x="67" y="58"/>
                  <a:pt x="64" y="58"/>
                  <a:pt x="60" y="57"/>
                </a:cubicBezTo>
                <a:cubicBezTo>
                  <a:pt x="57" y="57"/>
                  <a:pt x="54" y="57"/>
                  <a:pt x="51" y="57"/>
                </a:cubicBezTo>
                <a:cubicBezTo>
                  <a:pt x="45" y="57"/>
                  <a:pt x="40" y="58"/>
                  <a:pt x="36" y="61"/>
                </a:cubicBezTo>
                <a:cubicBezTo>
                  <a:pt x="33" y="63"/>
                  <a:pt x="32" y="67"/>
                  <a:pt x="32" y="72"/>
                </a:cubicBezTo>
                <a:cubicBezTo>
                  <a:pt x="32" y="77"/>
                  <a:pt x="33" y="80"/>
                  <a:pt x="35" y="82"/>
                </a:cubicBezTo>
                <a:cubicBezTo>
                  <a:pt x="38" y="85"/>
                  <a:pt x="41" y="86"/>
                  <a:pt x="46" y="86"/>
                </a:cubicBezTo>
                <a:moveTo>
                  <a:pt x="86" y="71"/>
                </a:moveTo>
                <a:cubicBezTo>
                  <a:pt x="86" y="75"/>
                  <a:pt x="86" y="78"/>
                  <a:pt x="87" y="80"/>
                </a:cubicBezTo>
                <a:cubicBezTo>
                  <a:pt x="88" y="82"/>
                  <a:pt x="89" y="84"/>
                  <a:pt x="90" y="87"/>
                </a:cubicBezTo>
                <a:cubicBezTo>
                  <a:pt x="90" y="88"/>
                  <a:pt x="91" y="88"/>
                  <a:pt x="91" y="89"/>
                </a:cubicBezTo>
                <a:cubicBezTo>
                  <a:pt x="91" y="90"/>
                  <a:pt x="90" y="91"/>
                  <a:pt x="89" y="92"/>
                </a:cubicBezTo>
                <a:cubicBezTo>
                  <a:pt x="83" y="96"/>
                  <a:pt x="83" y="96"/>
                  <a:pt x="83" y="96"/>
                </a:cubicBezTo>
                <a:cubicBezTo>
                  <a:pt x="82" y="97"/>
                  <a:pt x="81" y="97"/>
                  <a:pt x="80" y="97"/>
                </a:cubicBezTo>
                <a:cubicBezTo>
                  <a:pt x="79" y="97"/>
                  <a:pt x="78" y="97"/>
                  <a:pt x="77" y="96"/>
                </a:cubicBezTo>
                <a:cubicBezTo>
                  <a:pt x="76" y="94"/>
                  <a:pt x="74" y="93"/>
                  <a:pt x="74" y="91"/>
                </a:cubicBezTo>
                <a:cubicBezTo>
                  <a:pt x="73" y="89"/>
                  <a:pt x="72" y="87"/>
                  <a:pt x="70" y="85"/>
                </a:cubicBezTo>
                <a:cubicBezTo>
                  <a:pt x="63" y="94"/>
                  <a:pt x="53" y="99"/>
                  <a:pt x="41" y="99"/>
                </a:cubicBezTo>
                <a:cubicBezTo>
                  <a:pt x="33" y="99"/>
                  <a:pt x="27" y="97"/>
                  <a:pt x="22" y="92"/>
                </a:cubicBezTo>
                <a:cubicBezTo>
                  <a:pt x="17" y="87"/>
                  <a:pt x="15" y="81"/>
                  <a:pt x="15" y="73"/>
                </a:cubicBezTo>
                <a:cubicBezTo>
                  <a:pt x="15" y="64"/>
                  <a:pt x="18" y="58"/>
                  <a:pt x="23" y="52"/>
                </a:cubicBezTo>
                <a:cubicBezTo>
                  <a:pt x="29" y="47"/>
                  <a:pt x="38" y="45"/>
                  <a:pt x="48" y="45"/>
                </a:cubicBezTo>
                <a:cubicBezTo>
                  <a:pt x="51" y="45"/>
                  <a:pt x="55" y="45"/>
                  <a:pt x="58" y="46"/>
                </a:cubicBezTo>
                <a:cubicBezTo>
                  <a:pt x="62" y="46"/>
                  <a:pt x="66" y="47"/>
                  <a:pt x="69" y="48"/>
                </a:cubicBezTo>
                <a:cubicBezTo>
                  <a:pt x="69" y="40"/>
                  <a:pt x="69" y="40"/>
                  <a:pt x="69" y="40"/>
                </a:cubicBezTo>
                <a:cubicBezTo>
                  <a:pt x="69" y="33"/>
                  <a:pt x="68" y="28"/>
                  <a:pt x="65" y="25"/>
                </a:cubicBezTo>
                <a:cubicBezTo>
                  <a:pt x="62" y="22"/>
                  <a:pt x="56" y="20"/>
                  <a:pt x="49" y="20"/>
                </a:cubicBezTo>
                <a:cubicBezTo>
                  <a:pt x="45" y="20"/>
                  <a:pt x="42" y="21"/>
                  <a:pt x="38" y="21"/>
                </a:cubicBezTo>
                <a:cubicBezTo>
                  <a:pt x="34" y="22"/>
                  <a:pt x="31" y="23"/>
                  <a:pt x="27" y="25"/>
                </a:cubicBezTo>
                <a:cubicBezTo>
                  <a:pt x="26" y="25"/>
                  <a:pt x="25" y="26"/>
                  <a:pt x="24" y="26"/>
                </a:cubicBezTo>
                <a:cubicBezTo>
                  <a:pt x="23" y="26"/>
                  <a:pt x="23" y="26"/>
                  <a:pt x="22" y="26"/>
                </a:cubicBezTo>
                <a:cubicBezTo>
                  <a:pt x="21" y="26"/>
                  <a:pt x="20" y="25"/>
                  <a:pt x="20" y="23"/>
                </a:cubicBezTo>
                <a:cubicBezTo>
                  <a:pt x="20" y="18"/>
                  <a:pt x="20" y="18"/>
                  <a:pt x="20" y="18"/>
                </a:cubicBezTo>
                <a:cubicBezTo>
                  <a:pt x="20" y="17"/>
                  <a:pt x="21" y="16"/>
                  <a:pt x="21" y="15"/>
                </a:cubicBezTo>
                <a:cubicBezTo>
                  <a:pt x="22" y="14"/>
                  <a:pt x="22" y="14"/>
                  <a:pt x="24" y="13"/>
                </a:cubicBezTo>
                <a:cubicBezTo>
                  <a:pt x="27" y="11"/>
                  <a:pt x="31" y="10"/>
                  <a:pt x="36" y="8"/>
                </a:cubicBezTo>
                <a:cubicBezTo>
                  <a:pt x="41" y="7"/>
                  <a:pt x="46" y="6"/>
                  <a:pt x="52" y="6"/>
                </a:cubicBezTo>
                <a:cubicBezTo>
                  <a:pt x="63" y="6"/>
                  <a:pt x="72" y="9"/>
                  <a:pt x="77" y="14"/>
                </a:cubicBezTo>
                <a:cubicBezTo>
                  <a:pt x="83" y="20"/>
                  <a:pt x="86" y="28"/>
                  <a:pt x="86" y="39"/>
                </a:cubicBezTo>
                <a:lnTo>
                  <a:pt x="86" y="71"/>
                </a:lnTo>
                <a:close/>
                <a:moveTo>
                  <a:pt x="270" y="147"/>
                </a:moveTo>
                <a:cubicBezTo>
                  <a:pt x="276" y="143"/>
                  <a:pt x="271" y="137"/>
                  <a:pt x="266" y="140"/>
                </a:cubicBezTo>
                <a:cubicBezTo>
                  <a:pt x="229" y="155"/>
                  <a:pt x="190" y="163"/>
                  <a:pt x="154" y="163"/>
                </a:cubicBezTo>
                <a:cubicBezTo>
                  <a:pt x="100" y="163"/>
                  <a:pt x="48" y="148"/>
                  <a:pt x="7" y="124"/>
                </a:cubicBezTo>
                <a:cubicBezTo>
                  <a:pt x="3" y="121"/>
                  <a:pt x="0" y="125"/>
                  <a:pt x="3" y="128"/>
                </a:cubicBezTo>
                <a:cubicBezTo>
                  <a:pt x="42" y="163"/>
                  <a:pt x="93" y="184"/>
                  <a:pt x="150" y="184"/>
                </a:cubicBezTo>
                <a:cubicBezTo>
                  <a:pt x="191" y="184"/>
                  <a:pt x="238" y="171"/>
                  <a:pt x="270" y="147"/>
                </a:cubicBezTo>
                <a:moveTo>
                  <a:pt x="284" y="132"/>
                </a:moveTo>
                <a:cubicBezTo>
                  <a:pt x="288" y="137"/>
                  <a:pt x="279" y="159"/>
                  <a:pt x="275" y="169"/>
                </a:cubicBezTo>
                <a:cubicBezTo>
                  <a:pt x="274" y="172"/>
                  <a:pt x="277" y="173"/>
                  <a:pt x="279" y="171"/>
                </a:cubicBezTo>
                <a:cubicBezTo>
                  <a:pt x="297" y="156"/>
                  <a:pt x="301" y="126"/>
                  <a:pt x="298" y="121"/>
                </a:cubicBezTo>
                <a:cubicBezTo>
                  <a:pt x="294" y="117"/>
                  <a:pt x="264" y="113"/>
                  <a:pt x="245" y="126"/>
                </a:cubicBezTo>
                <a:cubicBezTo>
                  <a:pt x="242" y="128"/>
                  <a:pt x="243" y="131"/>
                  <a:pt x="246" y="131"/>
                </a:cubicBezTo>
                <a:cubicBezTo>
                  <a:pt x="256" y="129"/>
                  <a:pt x="280" y="126"/>
                  <a:pt x="284" y="1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Title 1">
            <a:extLst>
              <a:ext uri="{FF2B5EF4-FFF2-40B4-BE49-F238E27FC236}">
                <a16:creationId xmlns:a16="http://schemas.microsoft.com/office/drawing/2014/main" id="{2551F4F4-A141-48C0-A484-20045A0835EF}"/>
              </a:ext>
            </a:extLst>
          </p:cNvPr>
          <p:cNvSpPr>
            <a:spLocks noGrp="1"/>
          </p:cNvSpPr>
          <p:nvPr>
            <p:ph type="title" hasCustomPrompt="1"/>
          </p:nvPr>
        </p:nvSpPr>
        <p:spPr bwMode="white">
          <a:xfrm>
            <a:off x="323088" y="2512246"/>
            <a:ext cx="10459209"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2" name="Text Placeholder 2">
            <a:extLst>
              <a:ext uri="{FF2B5EF4-FFF2-40B4-BE49-F238E27FC236}">
                <a16:creationId xmlns:a16="http://schemas.microsoft.com/office/drawing/2014/main" id="{CCA4B14C-E294-4BF7-AEE3-5158ED3A64FB}"/>
              </a:ext>
            </a:extLst>
          </p:cNvPr>
          <p:cNvSpPr>
            <a:spLocks noGrp="1"/>
          </p:cNvSpPr>
          <p:nvPr>
            <p:ph type="body" sz="quarter" idx="14" hasCustomPrompt="1"/>
          </p:nvPr>
        </p:nvSpPr>
        <p:spPr bwMode="white">
          <a:xfrm>
            <a:off x="323851" y="4534344"/>
            <a:ext cx="5238749"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5" name="Text Placeholder 3">
            <a:extLst>
              <a:ext uri="{FF2B5EF4-FFF2-40B4-BE49-F238E27FC236}">
                <a16:creationId xmlns:a16="http://schemas.microsoft.com/office/drawing/2014/main" id="{C3F4EA1D-0752-4A22-8793-59FD2D2D130D}"/>
              </a:ext>
            </a:extLst>
          </p:cNvPr>
          <p:cNvSpPr>
            <a:spLocks noGrp="1"/>
          </p:cNvSpPr>
          <p:nvPr>
            <p:ph type="body" sz="quarter" idx="15" hasCustomPrompt="1"/>
          </p:nvPr>
        </p:nvSpPr>
        <p:spPr bwMode="white">
          <a:xfrm>
            <a:off x="323088" y="1653550"/>
            <a:ext cx="10459210" cy="572464"/>
          </a:xfrm>
        </p:spPr>
        <p:txBody>
          <a:bodyPr vert="horz" wrap="square" lIns="182880" tIns="146304" rIns="182880" bIns="146304" rtlCol="0">
            <a:spAutoFit/>
          </a:bodyPr>
          <a:lstStyle>
            <a:lvl1pPr>
              <a:defRPr lang="en-US" sz="2000" spc="600" baseline="0" dirty="0">
                <a:solidFill>
                  <a:schemeClr val="tx1"/>
                </a:solidFill>
              </a:defRPr>
            </a:lvl1pPr>
          </a:lstStyle>
          <a:p>
            <a:pPr marL="0" lvl="0" indent="0">
              <a:buNone/>
            </a:pPr>
            <a:r>
              <a:rPr lang="en-US" dirty="0" err="1"/>
              <a:t>SessionID</a:t>
            </a:r>
            <a:endParaRPr lang="en-US" dirty="0"/>
          </a:p>
        </p:txBody>
      </p:sp>
      <p:sp>
        <p:nvSpPr>
          <p:cNvPr id="17" name="Text Placeholder 2">
            <a:extLst>
              <a:ext uri="{FF2B5EF4-FFF2-40B4-BE49-F238E27FC236}">
                <a16:creationId xmlns:a16="http://schemas.microsoft.com/office/drawing/2014/main" id="{B9DC4DF0-7314-4DF0-95B0-1DD0BC0BA521}"/>
              </a:ext>
            </a:extLst>
          </p:cNvPr>
          <p:cNvSpPr>
            <a:spLocks noGrp="1"/>
          </p:cNvSpPr>
          <p:nvPr>
            <p:ph type="body" sz="quarter" idx="18" hasCustomPrompt="1"/>
          </p:nvPr>
        </p:nvSpPr>
        <p:spPr bwMode="white">
          <a:xfrm>
            <a:off x="5562600" y="4534344"/>
            <a:ext cx="5219697"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8" name="TextBox 3">
            <a:extLst>
              <a:ext uri="{FF2B5EF4-FFF2-40B4-BE49-F238E27FC236}">
                <a16:creationId xmlns:a16="http://schemas.microsoft.com/office/drawing/2014/main" id="{4DA7ABDB-D133-4330-93D5-8B451D21236E}"/>
              </a:ext>
            </a:extLst>
          </p:cNvPr>
          <p:cNvSpPr txBox="1">
            <a:spLocks noChangeArrowheads="1"/>
          </p:cNvSpPr>
          <p:nvPr userDrawn="1"/>
        </p:nvSpPr>
        <p:spPr bwMode="white">
          <a:xfrm>
            <a:off x="54918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l"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091765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bg>
      <p:bgRef idx="1001">
        <a:schemeClr val="bg1"/>
      </p:bgRef>
    </p:bg>
    <p:spTree>
      <p:nvGrpSpPr>
        <p:cNvPr id="1" name=""/>
        <p:cNvGrpSpPr/>
        <p:nvPr/>
      </p:nvGrpSpPr>
      <p:grpSpPr>
        <a:xfrm>
          <a:off x="0" y="0"/>
          <a:ext cx="0" cy="0"/>
          <a:chOff x="0" y="0"/>
          <a:chExt cx="0" cy="0"/>
        </a:xfrm>
      </p:grpSpPr>
      <p:pic>
        <p:nvPicPr>
          <p:cNvPr id="10" name="Picture 9" descr="A close up of a sign&#10;&#10;Description automatically generated">
            <a:extLst>
              <a:ext uri="{FF2B5EF4-FFF2-40B4-BE49-F238E27FC236}">
                <a16:creationId xmlns:a16="http://schemas.microsoft.com/office/drawing/2014/main" id="{C658AC67-09AB-4984-AAE9-937F0B8BE8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9" b="209"/>
          <a:stretch/>
        </p:blipFill>
        <p:spPr>
          <a:xfrm>
            <a:off x="0" y="0"/>
            <a:ext cx="14630400" cy="8229600"/>
          </a:xfrm>
          <a:prstGeom prst="rect">
            <a:avLst/>
          </a:prstGeom>
        </p:spPr>
      </p:pic>
      <p:sp>
        <p:nvSpPr>
          <p:cNvPr id="11" name="Freeform 5">
            <a:extLst>
              <a:ext uri="{FF2B5EF4-FFF2-40B4-BE49-F238E27FC236}">
                <a16:creationId xmlns:a16="http://schemas.microsoft.com/office/drawing/2014/main" id="{0046FCE8-1703-4FC0-B046-B5118933DFBC}"/>
              </a:ext>
            </a:extLst>
          </p:cNvPr>
          <p:cNvSpPr>
            <a:spLocks noChangeAspect="1" noEditPoints="1"/>
          </p:cNvSpPr>
          <p:nvPr userDrawn="1"/>
        </p:nvSpPr>
        <p:spPr bwMode="white">
          <a:xfrm>
            <a:off x="549180" y="566739"/>
            <a:ext cx="6188255" cy="502920"/>
          </a:xfrm>
          <a:custGeom>
            <a:avLst/>
            <a:gdLst>
              <a:gd name="T0" fmla="*/ 558 w 2307"/>
              <a:gd name="T1" fmla="*/ 51 h 184"/>
              <a:gd name="T2" fmla="*/ 501 w 2307"/>
              <a:gd name="T3" fmla="*/ 100 h 184"/>
              <a:gd name="T4" fmla="*/ 503 w 2307"/>
              <a:gd name="T5" fmla="*/ 81 h 184"/>
              <a:gd name="T6" fmla="*/ 470 w 2307"/>
              <a:gd name="T7" fmla="*/ 22 h 184"/>
              <a:gd name="T8" fmla="*/ 758 w 2307"/>
              <a:gd name="T9" fmla="*/ 22 h 184"/>
              <a:gd name="T10" fmla="*/ 681 w 2307"/>
              <a:gd name="T11" fmla="*/ 92 h 184"/>
              <a:gd name="T12" fmla="*/ 865 w 2307"/>
              <a:gd name="T13" fmla="*/ 75 h 184"/>
              <a:gd name="T14" fmla="*/ 876 w 2307"/>
              <a:gd name="T15" fmla="*/ 49 h 184"/>
              <a:gd name="T16" fmla="*/ 854 w 2307"/>
              <a:gd name="T17" fmla="*/ 164 h 184"/>
              <a:gd name="T18" fmla="*/ 880 w 2307"/>
              <a:gd name="T19" fmla="*/ 153 h 184"/>
              <a:gd name="T20" fmla="*/ 1006 w 2307"/>
              <a:gd name="T21" fmla="*/ 3 h 184"/>
              <a:gd name="T22" fmla="*/ 1113 w 2307"/>
              <a:gd name="T23" fmla="*/ 166 h 184"/>
              <a:gd name="T24" fmla="*/ 1241 w 2307"/>
              <a:gd name="T25" fmla="*/ 3 h 184"/>
              <a:gd name="T26" fmla="*/ 1347 w 2307"/>
              <a:gd name="T27" fmla="*/ 3 h 184"/>
              <a:gd name="T28" fmla="*/ 1431 w 2307"/>
              <a:gd name="T29" fmla="*/ 75 h 184"/>
              <a:gd name="T30" fmla="*/ 1532 w 2307"/>
              <a:gd name="T31" fmla="*/ 85 h 184"/>
              <a:gd name="T32" fmla="*/ 1684 w 2307"/>
              <a:gd name="T33" fmla="*/ 85 h 184"/>
              <a:gd name="T34" fmla="*/ 1542 w 2307"/>
              <a:gd name="T35" fmla="*/ 130 h 184"/>
              <a:gd name="T36" fmla="*/ 1647 w 2307"/>
              <a:gd name="T37" fmla="*/ 133 h 184"/>
              <a:gd name="T38" fmla="*/ 1557 w 2307"/>
              <a:gd name="T39" fmla="*/ 85 h 184"/>
              <a:gd name="T40" fmla="*/ 1897 w 2307"/>
              <a:gd name="T41" fmla="*/ 51 h 184"/>
              <a:gd name="T42" fmla="*/ 1841 w 2307"/>
              <a:gd name="T43" fmla="*/ 100 h 184"/>
              <a:gd name="T44" fmla="*/ 1842 w 2307"/>
              <a:gd name="T45" fmla="*/ 81 h 184"/>
              <a:gd name="T46" fmla="*/ 1809 w 2307"/>
              <a:gd name="T47" fmla="*/ 22 h 184"/>
              <a:gd name="T48" fmla="*/ 1992 w 2307"/>
              <a:gd name="T49" fmla="*/ 85 h 184"/>
              <a:gd name="T50" fmla="*/ 2074 w 2307"/>
              <a:gd name="T51" fmla="*/ 22 h 184"/>
              <a:gd name="T52" fmla="*/ 2073 w 2307"/>
              <a:gd name="T53" fmla="*/ 148 h 184"/>
              <a:gd name="T54" fmla="*/ 2307 w 2307"/>
              <a:gd name="T55" fmla="*/ 3 h 184"/>
              <a:gd name="T56" fmla="*/ 2295 w 2307"/>
              <a:gd name="T57" fmla="*/ 92 h 184"/>
              <a:gd name="T58" fmla="*/ 2206 w 2307"/>
              <a:gd name="T59" fmla="*/ 166 h 184"/>
              <a:gd name="T60" fmla="*/ 221 w 2307"/>
              <a:gd name="T61" fmla="*/ 88 h 184"/>
              <a:gd name="T62" fmla="*/ 239 w 2307"/>
              <a:gd name="T63" fmla="*/ 85 h 184"/>
              <a:gd name="T64" fmla="*/ 258 w 2307"/>
              <a:gd name="T65" fmla="*/ 61 h 184"/>
              <a:gd name="T66" fmla="*/ 232 w 2307"/>
              <a:gd name="T67" fmla="*/ 13 h 184"/>
              <a:gd name="T68" fmla="*/ 274 w 2307"/>
              <a:gd name="T69" fmla="*/ 10 h 184"/>
              <a:gd name="T70" fmla="*/ 279 w 2307"/>
              <a:gd name="T71" fmla="*/ 25 h 184"/>
              <a:gd name="T72" fmla="*/ 242 w 2307"/>
              <a:gd name="T73" fmla="*/ 38 h 184"/>
              <a:gd name="T74" fmla="*/ 284 w 2307"/>
              <a:gd name="T75" fmla="*/ 83 h 184"/>
              <a:gd name="T76" fmla="*/ 121 w 2307"/>
              <a:gd name="T77" fmla="*/ 96 h 184"/>
              <a:gd name="T78" fmla="*/ 107 w 2307"/>
              <a:gd name="T79" fmla="*/ 9 h 184"/>
              <a:gd name="T80" fmla="*/ 147 w 2307"/>
              <a:gd name="T81" fmla="*/ 10 h 184"/>
              <a:gd name="T82" fmla="*/ 180 w 2307"/>
              <a:gd name="T83" fmla="*/ 80 h 184"/>
              <a:gd name="T84" fmla="*/ 215 w 2307"/>
              <a:gd name="T85" fmla="*/ 11 h 184"/>
              <a:gd name="T86" fmla="*/ 184 w 2307"/>
              <a:gd name="T87" fmla="*/ 97 h 184"/>
              <a:gd name="T88" fmla="*/ 139 w 2307"/>
              <a:gd name="T89" fmla="*/ 92 h 184"/>
              <a:gd name="T90" fmla="*/ 56 w 2307"/>
              <a:gd name="T91" fmla="*/ 84 h 184"/>
              <a:gd name="T92" fmla="*/ 60 w 2307"/>
              <a:gd name="T93" fmla="*/ 57 h 184"/>
              <a:gd name="T94" fmla="*/ 46 w 2307"/>
              <a:gd name="T95" fmla="*/ 86 h 184"/>
              <a:gd name="T96" fmla="*/ 89 w 2307"/>
              <a:gd name="T97" fmla="*/ 92 h 184"/>
              <a:gd name="T98" fmla="*/ 70 w 2307"/>
              <a:gd name="T99" fmla="*/ 85 h 184"/>
              <a:gd name="T100" fmla="*/ 48 w 2307"/>
              <a:gd name="T101" fmla="*/ 45 h 184"/>
              <a:gd name="T102" fmla="*/ 49 w 2307"/>
              <a:gd name="T103" fmla="*/ 20 h 184"/>
              <a:gd name="T104" fmla="*/ 20 w 2307"/>
              <a:gd name="T105" fmla="*/ 23 h 184"/>
              <a:gd name="T106" fmla="*/ 52 w 2307"/>
              <a:gd name="T107" fmla="*/ 6 h 184"/>
              <a:gd name="T108" fmla="*/ 266 w 2307"/>
              <a:gd name="T109" fmla="*/ 140 h 184"/>
              <a:gd name="T110" fmla="*/ 270 w 2307"/>
              <a:gd name="T111" fmla="*/ 147 h 184"/>
              <a:gd name="T112" fmla="*/ 245 w 2307"/>
              <a:gd name="T113"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7" h="184">
                <a:moveTo>
                  <a:pt x="447" y="166"/>
                </a:moveTo>
                <a:cubicBezTo>
                  <a:pt x="447" y="3"/>
                  <a:pt x="447" y="3"/>
                  <a:pt x="447" y="3"/>
                </a:cubicBezTo>
                <a:cubicBezTo>
                  <a:pt x="506" y="3"/>
                  <a:pt x="506" y="3"/>
                  <a:pt x="506" y="3"/>
                </a:cubicBezTo>
                <a:cubicBezTo>
                  <a:pt x="522" y="3"/>
                  <a:pt x="534" y="7"/>
                  <a:pt x="544" y="16"/>
                </a:cubicBezTo>
                <a:cubicBezTo>
                  <a:pt x="553" y="25"/>
                  <a:pt x="558" y="36"/>
                  <a:pt x="558" y="51"/>
                </a:cubicBezTo>
                <a:cubicBezTo>
                  <a:pt x="558" y="62"/>
                  <a:pt x="555" y="71"/>
                  <a:pt x="549" y="79"/>
                </a:cubicBezTo>
                <a:cubicBezTo>
                  <a:pt x="543" y="87"/>
                  <a:pt x="535" y="93"/>
                  <a:pt x="524" y="96"/>
                </a:cubicBezTo>
                <a:cubicBezTo>
                  <a:pt x="567" y="166"/>
                  <a:pt x="567" y="166"/>
                  <a:pt x="567" y="166"/>
                </a:cubicBezTo>
                <a:cubicBezTo>
                  <a:pt x="541" y="166"/>
                  <a:pt x="541" y="166"/>
                  <a:pt x="541" y="166"/>
                </a:cubicBezTo>
                <a:cubicBezTo>
                  <a:pt x="501" y="100"/>
                  <a:pt x="501" y="100"/>
                  <a:pt x="501" y="100"/>
                </a:cubicBezTo>
                <a:cubicBezTo>
                  <a:pt x="470" y="100"/>
                  <a:pt x="470" y="100"/>
                  <a:pt x="470" y="100"/>
                </a:cubicBezTo>
                <a:cubicBezTo>
                  <a:pt x="470" y="166"/>
                  <a:pt x="470" y="166"/>
                  <a:pt x="470" y="166"/>
                </a:cubicBezTo>
                <a:lnTo>
                  <a:pt x="447" y="166"/>
                </a:lnTo>
                <a:close/>
                <a:moveTo>
                  <a:pt x="470" y="81"/>
                </a:moveTo>
                <a:cubicBezTo>
                  <a:pt x="503" y="81"/>
                  <a:pt x="503" y="81"/>
                  <a:pt x="503" y="81"/>
                </a:cubicBezTo>
                <a:cubicBezTo>
                  <a:pt x="513" y="81"/>
                  <a:pt x="520" y="79"/>
                  <a:pt x="526" y="74"/>
                </a:cubicBezTo>
                <a:cubicBezTo>
                  <a:pt x="531" y="69"/>
                  <a:pt x="534" y="61"/>
                  <a:pt x="534" y="51"/>
                </a:cubicBezTo>
                <a:cubicBezTo>
                  <a:pt x="534" y="42"/>
                  <a:pt x="531" y="34"/>
                  <a:pt x="526" y="29"/>
                </a:cubicBezTo>
                <a:cubicBezTo>
                  <a:pt x="521" y="25"/>
                  <a:pt x="514" y="22"/>
                  <a:pt x="504" y="22"/>
                </a:cubicBezTo>
                <a:cubicBezTo>
                  <a:pt x="470" y="22"/>
                  <a:pt x="470" y="22"/>
                  <a:pt x="470" y="22"/>
                </a:cubicBezTo>
                <a:lnTo>
                  <a:pt x="470" y="81"/>
                </a:lnTo>
                <a:close/>
                <a:moveTo>
                  <a:pt x="657" y="166"/>
                </a:moveTo>
                <a:cubicBezTo>
                  <a:pt x="657" y="3"/>
                  <a:pt x="657" y="3"/>
                  <a:pt x="657" y="3"/>
                </a:cubicBezTo>
                <a:cubicBezTo>
                  <a:pt x="758" y="3"/>
                  <a:pt x="758" y="3"/>
                  <a:pt x="758" y="3"/>
                </a:cubicBezTo>
                <a:cubicBezTo>
                  <a:pt x="758" y="22"/>
                  <a:pt x="758" y="22"/>
                  <a:pt x="758" y="22"/>
                </a:cubicBezTo>
                <a:cubicBezTo>
                  <a:pt x="681" y="22"/>
                  <a:pt x="681" y="22"/>
                  <a:pt x="681" y="22"/>
                </a:cubicBezTo>
                <a:cubicBezTo>
                  <a:pt x="681" y="72"/>
                  <a:pt x="681" y="72"/>
                  <a:pt x="681" y="72"/>
                </a:cubicBezTo>
                <a:cubicBezTo>
                  <a:pt x="746" y="72"/>
                  <a:pt x="746" y="72"/>
                  <a:pt x="746" y="72"/>
                </a:cubicBezTo>
                <a:cubicBezTo>
                  <a:pt x="746" y="92"/>
                  <a:pt x="746" y="92"/>
                  <a:pt x="746" y="92"/>
                </a:cubicBezTo>
                <a:cubicBezTo>
                  <a:pt x="681" y="92"/>
                  <a:pt x="681" y="92"/>
                  <a:pt x="681" y="92"/>
                </a:cubicBezTo>
                <a:cubicBezTo>
                  <a:pt x="681" y="146"/>
                  <a:pt x="681" y="146"/>
                  <a:pt x="681" y="146"/>
                </a:cubicBezTo>
                <a:cubicBezTo>
                  <a:pt x="758" y="146"/>
                  <a:pt x="758" y="146"/>
                  <a:pt x="758" y="146"/>
                </a:cubicBezTo>
                <a:cubicBezTo>
                  <a:pt x="758" y="166"/>
                  <a:pt x="758" y="166"/>
                  <a:pt x="758" y="166"/>
                </a:cubicBezTo>
                <a:lnTo>
                  <a:pt x="657" y="166"/>
                </a:lnTo>
                <a:close/>
                <a:moveTo>
                  <a:pt x="865" y="75"/>
                </a:moveTo>
                <a:cubicBezTo>
                  <a:pt x="860" y="75"/>
                  <a:pt x="857" y="74"/>
                  <a:pt x="854" y="71"/>
                </a:cubicBezTo>
                <a:cubicBezTo>
                  <a:pt x="851" y="68"/>
                  <a:pt x="850" y="64"/>
                  <a:pt x="850" y="60"/>
                </a:cubicBezTo>
                <a:cubicBezTo>
                  <a:pt x="850" y="55"/>
                  <a:pt x="851" y="52"/>
                  <a:pt x="854" y="49"/>
                </a:cubicBezTo>
                <a:cubicBezTo>
                  <a:pt x="857" y="46"/>
                  <a:pt x="860" y="44"/>
                  <a:pt x="865" y="44"/>
                </a:cubicBezTo>
                <a:cubicBezTo>
                  <a:pt x="870" y="44"/>
                  <a:pt x="873" y="46"/>
                  <a:pt x="876" y="49"/>
                </a:cubicBezTo>
                <a:cubicBezTo>
                  <a:pt x="879" y="52"/>
                  <a:pt x="880" y="55"/>
                  <a:pt x="880" y="60"/>
                </a:cubicBezTo>
                <a:cubicBezTo>
                  <a:pt x="880" y="64"/>
                  <a:pt x="879" y="68"/>
                  <a:pt x="876" y="71"/>
                </a:cubicBezTo>
                <a:cubicBezTo>
                  <a:pt x="873" y="74"/>
                  <a:pt x="870" y="75"/>
                  <a:pt x="865" y="75"/>
                </a:cubicBezTo>
                <a:close/>
                <a:moveTo>
                  <a:pt x="865" y="168"/>
                </a:moveTo>
                <a:cubicBezTo>
                  <a:pt x="860" y="168"/>
                  <a:pt x="857" y="167"/>
                  <a:pt x="854" y="164"/>
                </a:cubicBezTo>
                <a:cubicBezTo>
                  <a:pt x="851" y="161"/>
                  <a:pt x="850" y="157"/>
                  <a:pt x="850" y="153"/>
                </a:cubicBezTo>
                <a:cubicBezTo>
                  <a:pt x="850" y="148"/>
                  <a:pt x="851" y="144"/>
                  <a:pt x="854" y="141"/>
                </a:cubicBezTo>
                <a:cubicBezTo>
                  <a:pt x="857" y="139"/>
                  <a:pt x="860" y="137"/>
                  <a:pt x="865" y="137"/>
                </a:cubicBezTo>
                <a:cubicBezTo>
                  <a:pt x="870" y="137"/>
                  <a:pt x="873" y="139"/>
                  <a:pt x="876" y="141"/>
                </a:cubicBezTo>
                <a:cubicBezTo>
                  <a:pt x="879" y="144"/>
                  <a:pt x="880" y="148"/>
                  <a:pt x="880" y="153"/>
                </a:cubicBezTo>
                <a:cubicBezTo>
                  <a:pt x="880" y="157"/>
                  <a:pt x="879" y="161"/>
                  <a:pt x="876" y="164"/>
                </a:cubicBezTo>
                <a:cubicBezTo>
                  <a:pt x="873" y="167"/>
                  <a:pt x="870" y="168"/>
                  <a:pt x="865" y="168"/>
                </a:cubicBezTo>
                <a:close/>
                <a:moveTo>
                  <a:pt x="982" y="166"/>
                </a:moveTo>
                <a:cubicBezTo>
                  <a:pt x="982" y="3"/>
                  <a:pt x="982" y="3"/>
                  <a:pt x="982" y="3"/>
                </a:cubicBezTo>
                <a:cubicBezTo>
                  <a:pt x="1006" y="3"/>
                  <a:pt x="1006" y="3"/>
                  <a:pt x="1006" y="3"/>
                </a:cubicBezTo>
                <a:cubicBezTo>
                  <a:pt x="1006" y="166"/>
                  <a:pt x="1006" y="166"/>
                  <a:pt x="1006" y="166"/>
                </a:cubicBezTo>
                <a:lnTo>
                  <a:pt x="982" y="166"/>
                </a:lnTo>
                <a:close/>
                <a:moveTo>
                  <a:pt x="1135" y="36"/>
                </a:moveTo>
                <a:cubicBezTo>
                  <a:pt x="1135" y="166"/>
                  <a:pt x="1135" y="166"/>
                  <a:pt x="1135" y="166"/>
                </a:cubicBezTo>
                <a:cubicBezTo>
                  <a:pt x="1113" y="166"/>
                  <a:pt x="1113" y="166"/>
                  <a:pt x="1113" y="166"/>
                </a:cubicBezTo>
                <a:cubicBezTo>
                  <a:pt x="1113" y="3"/>
                  <a:pt x="1113" y="3"/>
                  <a:pt x="1113" y="3"/>
                </a:cubicBezTo>
                <a:cubicBezTo>
                  <a:pt x="1139" y="3"/>
                  <a:pt x="1139" y="3"/>
                  <a:pt x="1139" y="3"/>
                </a:cubicBezTo>
                <a:cubicBezTo>
                  <a:pt x="1219" y="133"/>
                  <a:pt x="1219" y="133"/>
                  <a:pt x="1219" y="133"/>
                </a:cubicBezTo>
                <a:cubicBezTo>
                  <a:pt x="1219" y="3"/>
                  <a:pt x="1219" y="3"/>
                  <a:pt x="1219" y="3"/>
                </a:cubicBezTo>
                <a:cubicBezTo>
                  <a:pt x="1241" y="3"/>
                  <a:pt x="1241" y="3"/>
                  <a:pt x="1241" y="3"/>
                </a:cubicBezTo>
                <a:cubicBezTo>
                  <a:pt x="1241" y="166"/>
                  <a:pt x="1241" y="166"/>
                  <a:pt x="1241" y="166"/>
                </a:cubicBezTo>
                <a:cubicBezTo>
                  <a:pt x="1215" y="166"/>
                  <a:pt x="1215" y="166"/>
                  <a:pt x="1215" y="166"/>
                </a:cubicBezTo>
                <a:lnTo>
                  <a:pt x="1135" y="36"/>
                </a:lnTo>
                <a:close/>
                <a:moveTo>
                  <a:pt x="1347" y="166"/>
                </a:moveTo>
                <a:cubicBezTo>
                  <a:pt x="1347" y="3"/>
                  <a:pt x="1347" y="3"/>
                  <a:pt x="1347" y="3"/>
                </a:cubicBezTo>
                <a:cubicBezTo>
                  <a:pt x="1443" y="3"/>
                  <a:pt x="1443" y="3"/>
                  <a:pt x="1443" y="3"/>
                </a:cubicBezTo>
                <a:cubicBezTo>
                  <a:pt x="1443" y="22"/>
                  <a:pt x="1443" y="22"/>
                  <a:pt x="1443" y="22"/>
                </a:cubicBezTo>
                <a:cubicBezTo>
                  <a:pt x="1371" y="22"/>
                  <a:pt x="1371" y="22"/>
                  <a:pt x="1371" y="22"/>
                </a:cubicBezTo>
                <a:cubicBezTo>
                  <a:pt x="1371" y="75"/>
                  <a:pt x="1371" y="75"/>
                  <a:pt x="1371" y="75"/>
                </a:cubicBezTo>
                <a:cubicBezTo>
                  <a:pt x="1431" y="75"/>
                  <a:pt x="1431" y="75"/>
                  <a:pt x="1431" y="75"/>
                </a:cubicBezTo>
                <a:cubicBezTo>
                  <a:pt x="1431" y="94"/>
                  <a:pt x="1431" y="94"/>
                  <a:pt x="1431" y="94"/>
                </a:cubicBezTo>
                <a:cubicBezTo>
                  <a:pt x="1371" y="94"/>
                  <a:pt x="1371" y="94"/>
                  <a:pt x="1371" y="94"/>
                </a:cubicBezTo>
                <a:cubicBezTo>
                  <a:pt x="1371" y="166"/>
                  <a:pt x="1371" y="166"/>
                  <a:pt x="1371" y="166"/>
                </a:cubicBezTo>
                <a:lnTo>
                  <a:pt x="1347" y="166"/>
                </a:lnTo>
                <a:close/>
                <a:moveTo>
                  <a:pt x="1532" y="85"/>
                </a:moveTo>
                <a:cubicBezTo>
                  <a:pt x="1532" y="67"/>
                  <a:pt x="1535" y="52"/>
                  <a:pt x="1541" y="39"/>
                </a:cubicBezTo>
                <a:cubicBezTo>
                  <a:pt x="1547" y="27"/>
                  <a:pt x="1556" y="17"/>
                  <a:pt x="1567" y="10"/>
                </a:cubicBezTo>
                <a:cubicBezTo>
                  <a:pt x="1579" y="3"/>
                  <a:pt x="1592" y="0"/>
                  <a:pt x="1608" y="0"/>
                </a:cubicBezTo>
                <a:cubicBezTo>
                  <a:pt x="1632" y="0"/>
                  <a:pt x="1651" y="7"/>
                  <a:pt x="1664" y="22"/>
                </a:cubicBezTo>
                <a:cubicBezTo>
                  <a:pt x="1678" y="37"/>
                  <a:pt x="1684" y="58"/>
                  <a:pt x="1684" y="85"/>
                </a:cubicBezTo>
                <a:cubicBezTo>
                  <a:pt x="1684" y="102"/>
                  <a:pt x="1681" y="117"/>
                  <a:pt x="1675" y="130"/>
                </a:cubicBezTo>
                <a:cubicBezTo>
                  <a:pt x="1670" y="142"/>
                  <a:pt x="1661" y="152"/>
                  <a:pt x="1649" y="159"/>
                </a:cubicBezTo>
                <a:cubicBezTo>
                  <a:pt x="1638" y="166"/>
                  <a:pt x="1624" y="170"/>
                  <a:pt x="1608" y="170"/>
                </a:cubicBezTo>
                <a:cubicBezTo>
                  <a:pt x="1593" y="170"/>
                  <a:pt x="1579" y="166"/>
                  <a:pt x="1568" y="160"/>
                </a:cubicBezTo>
                <a:cubicBezTo>
                  <a:pt x="1557" y="153"/>
                  <a:pt x="1548" y="143"/>
                  <a:pt x="1542" y="130"/>
                </a:cubicBezTo>
                <a:cubicBezTo>
                  <a:pt x="1535" y="118"/>
                  <a:pt x="1532" y="102"/>
                  <a:pt x="1532" y="85"/>
                </a:cubicBezTo>
                <a:close/>
                <a:moveTo>
                  <a:pt x="1557" y="85"/>
                </a:moveTo>
                <a:cubicBezTo>
                  <a:pt x="1557" y="106"/>
                  <a:pt x="1561" y="122"/>
                  <a:pt x="1570" y="133"/>
                </a:cubicBezTo>
                <a:cubicBezTo>
                  <a:pt x="1579" y="144"/>
                  <a:pt x="1592" y="149"/>
                  <a:pt x="1608" y="149"/>
                </a:cubicBezTo>
                <a:cubicBezTo>
                  <a:pt x="1625" y="149"/>
                  <a:pt x="1638" y="144"/>
                  <a:pt x="1647" y="133"/>
                </a:cubicBezTo>
                <a:cubicBezTo>
                  <a:pt x="1655" y="122"/>
                  <a:pt x="1660" y="106"/>
                  <a:pt x="1660" y="85"/>
                </a:cubicBezTo>
                <a:cubicBezTo>
                  <a:pt x="1660" y="63"/>
                  <a:pt x="1655" y="47"/>
                  <a:pt x="1647" y="36"/>
                </a:cubicBezTo>
                <a:cubicBezTo>
                  <a:pt x="1638" y="25"/>
                  <a:pt x="1625" y="20"/>
                  <a:pt x="1608" y="20"/>
                </a:cubicBezTo>
                <a:cubicBezTo>
                  <a:pt x="1592" y="20"/>
                  <a:pt x="1579" y="25"/>
                  <a:pt x="1570" y="36"/>
                </a:cubicBezTo>
                <a:cubicBezTo>
                  <a:pt x="1561" y="47"/>
                  <a:pt x="1557" y="63"/>
                  <a:pt x="1557" y="85"/>
                </a:cubicBezTo>
                <a:close/>
                <a:moveTo>
                  <a:pt x="1786" y="166"/>
                </a:moveTo>
                <a:cubicBezTo>
                  <a:pt x="1786" y="3"/>
                  <a:pt x="1786" y="3"/>
                  <a:pt x="1786" y="3"/>
                </a:cubicBezTo>
                <a:cubicBezTo>
                  <a:pt x="1845" y="3"/>
                  <a:pt x="1845" y="3"/>
                  <a:pt x="1845" y="3"/>
                </a:cubicBezTo>
                <a:cubicBezTo>
                  <a:pt x="1861" y="3"/>
                  <a:pt x="1874" y="7"/>
                  <a:pt x="1883" y="16"/>
                </a:cubicBezTo>
                <a:cubicBezTo>
                  <a:pt x="1892" y="25"/>
                  <a:pt x="1897" y="36"/>
                  <a:pt x="1897" y="51"/>
                </a:cubicBezTo>
                <a:cubicBezTo>
                  <a:pt x="1897" y="62"/>
                  <a:pt x="1894" y="71"/>
                  <a:pt x="1888" y="79"/>
                </a:cubicBezTo>
                <a:cubicBezTo>
                  <a:pt x="1883" y="87"/>
                  <a:pt x="1874" y="93"/>
                  <a:pt x="1864" y="96"/>
                </a:cubicBezTo>
                <a:cubicBezTo>
                  <a:pt x="1907" y="166"/>
                  <a:pt x="1907" y="166"/>
                  <a:pt x="1907" y="166"/>
                </a:cubicBezTo>
                <a:cubicBezTo>
                  <a:pt x="1881" y="166"/>
                  <a:pt x="1881" y="166"/>
                  <a:pt x="1881" y="166"/>
                </a:cubicBezTo>
                <a:cubicBezTo>
                  <a:pt x="1841" y="100"/>
                  <a:pt x="1841" y="100"/>
                  <a:pt x="1841" y="100"/>
                </a:cubicBezTo>
                <a:cubicBezTo>
                  <a:pt x="1809" y="100"/>
                  <a:pt x="1809" y="100"/>
                  <a:pt x="1809" y="100"/>
                </a:cubicBezTo>
                <a:cubicBezTo>
                  <a:pt x="1809" y="166"/>
                  <a:pt x="1809" y="166"/>
                  <a:pt x="1809" y="166"/>
                </a:cubicBezTo>
                <a:lnTo>
                  <a:pt x="1786" y="166"/>
                </a:lnTo>
                <a:close/>
                <a:moveTo>
                  <a:pt x="1809" y="81"/>
                </a:moveTo>
                <a:cubicBezTo>
                  <a:pt x="1842" y="81"/>
                  <a:pt x="1842" y="81"/>
                  <a:pt x="1842" y="81"/>
                </a:cubicBezTo>
                <a:cubicBezTo>
                  <a:pt x="1852" y="81"/>
                  <a:pt x="1860" y="79"/>
                  <a:pt x="1865" y="74"/>
                </a:cubicBezTo>
                <a:cubicBezTo>
                  <a:pt x="1870" y="69"/>
                  <a:pt x="1873" y="61"/>
                  <a:pt x="1873" y="51"/>
                </a:cubicBezTo>
                <a:cubicBezTo>
                  <a:pt x="1873" y="42"/>
                  <a:pt x="1871" y="34"/>
                  <a:pt x="1866" y="29"/>
                </a:cubicBezTo>
                <a:cubicBezTo>
                  <a:pt x="1861" y="25"/>
                  <a:pt x="1853" y="22"/>
                  <a:pt x="1843" y="22"/>
                </a:cubicBezTo>
                <a:cubicBezTo>
                  <a:pt x="1809" y="22"/>
                  <a:pt x="1809" y="22"/>
                  <a:pt x="1809" y="22"/>
                </a:cubicBezTo>
                <a:lnTo>
                  <a:pt x="1809" y="81"/>
                </a:lnTo>
                <a:close/>
                <a:moveTo>
                  <a:pt x="2111" y="161"/>
                </a:moveTo>
                <a:cubicBezTo>
                  <a:pt x="2098" y="166"/>
                  <a:pt x="2085" y="168"/>
                  <a:pt x="2070" y="168"/>
                </a:cubicBezTo>
                <a:cubicBezTo>
                  <a:pt x="2044" y="168"/>
                  <a:pt x="2025" y="161"/>
                  <a:pt x="2012" y="147"/>
                </a:cubicBezTo>
                <a:cubicBezTo>
                  <a:pt x="1999" y="133"/>
                  <a:pt x="1992" y="112"/>
                  <a:pt x="1992" y="85"/>
                </a:cubicBezTo>
                <a:cubicBezTo>
                  <a:pt x="1992" y="58"/>
                  <a:pt x="1999" y="37"/>
                  <a:pt x="2012" y="23"/>
                </a:cubicBezTo>
                <a:cubicBezTo>
                  <a:pt x="2026" y="8"/>
                  <a:pt x="2046" y="1"/>
                  <a:pt x="2071" y="1"/>
                </a:cubicBezTo>
                <a:cubicBezTo>
                  <a:pt x="2085" y="1"/>
                  <a:pt x="2097" y="3"/>
                  <a:pt x="2109" y="7"/>
                </a:cubicBezTo>
                <a:cubicBezTo>
                  <a:pt x="2109" y="27"/>
                  <a:pt x="2109" y="27"/>
                  <a:pt x="2109" y="27"/>
                </a:cubicBezTo>
                <a:cubicBezTo>
                  <a:pt x="2095" y="23"/>
                  <a:pt x="2083" y="22"/>
                  <a:pt x="2074" y="22"/>
                </a:cubicBezTo>
                <a:cubicBezTo>
                  <a:pt x="2054" y="22"/>
                  <a:pt x="2040" y="26"/>
                  <a:pt x="2031" y="36"/>
                </a:cubicBezTo>
                <a:cubicBezTo>
                  <a:pt x="2022" y="46"/>
                  <a:pt x="2017" y="61"/>
                  <a:pt x="2017" y="82"/>
                </a:cubicBezTo>
                <a:cubicBezTo>
                  <a:pt x="2017" y="88"/>
                  <a:pt x="2017" y="88"/>
                  <a:pt x="2017" y="88"/>
                </a:cubicBezTo>
                <a:cubicBezTo>
                  <a:pt x="2017" y="108"/>
                  <a:pt x="2022" y="123"/>
                  <a:pt x="2031" y="133"/>
                </a:cubicBezTo>
                <a:cubicBezTo>
                  <a:pt x="2039" y="143"/>
                  <a:pt x="2053" y="148"/>
                  <a:pt x="2073" y="148"/>
                </a:cubicBezTo>
                <a:cubicBezTo>
                  <a:pt x="2083" y="148"/>
                  <a:pt x="2095" y="146"/>
                  <a:pt x="2111" y="142"/>
                </a:cubicBezTo>
                <a:lnTo>
                  <a:pt x="2111" y="161"/>
                </a:lnTo>
                <a:close/>
                <a:moveTo>
                  <a:pt x="2206" y="166"/>
                </a:moveTo>
                <a:cubicBezTo>
                  <a:pt x="2206" y="3"/>
                  <a:pt x="2206" y="3"/>
                  <a:pt x="2206" y="3"/>
                </a:cubicBezTo>
                <a:cubicBezTo>
                  <a:pt x="2307" y="3"/>
                  <a:pt x="2307" y="3"/>
                  <a:pt x="2307" y="3"/>
                </a:cubicBezTo>
                <a:cubicBezTo>
                  <a:pt x="2307" y="22"/>
                  <a:pt x="2307" y="22"/>
                  <a:pt x="2307" y="22"/>
                </a:cubicBezTo>
                <a:cubicBezTo>
                  <a:pt x="2230" y="22"/>
                  <a:pt x="2230" y="22"/>
                  <a:pt x="2230" y="22"/>
                </a:cubicBezTo>
                <a:cubicBezTo>
                  <a:pt x="2230" y="72"/>
                  <a:pt x="2230" y="72"/>
                  <a:pt x="2230" y="72"/>
                </a:cubicBezTo>
                <a:cubicBezTo>
                  <a:pt x="2295" y="72"/>
                  <a:pt x="2295" y="72"/>
                  <a:pt x="2295" y="72"/>
                </a:cubicBezTo>
                <a:cubicBezTo>
                  <a:pt x="2295" y="92"/>
                  <a:pt x="2295" y="92"/>
                  <a:pt x="2295" y="92"/>
                </a:cubicBezTo>
                <a:cubicBezTo>
                  <a:pt x="2230" y="92"/>
                  <a:pt x="2230" y="92"/>
                  <a:pt x="2230" y="92"/>
                </a:cubicBezTo>
                <a:cubicBezTo>
                  <a:pt x="2230" y="146"/>
                  <a:pt x="2230" y="146"/>
                  <a:pt x="2230" y="146"/>
                </a:cubicBezTo>
                <a:cubicBezTo>
                  <a:pt x="2307" y="146"/>
                  <a:pt x="2307" y="146"/>
                  <a:pt x="2307" y="146"/>
                </a:cubicBezTo>
                <a:cubicBezTo>
                  <a:pt x="2307" y="166"/>
                  <a:pt x="2307" y="166"/>
                  <a:pt x="2307" y="166"/>
                </a:cubicBezTo>
                <a:lnTo>
                  <a:pt x="2206" y="166"/>
                </a:lnTo>
                <a:close/>
                <a:moveTo>
                  <a:pt x="252" y="99"/>
                </a:moveTo>
                <a:cubicBezTo>
                  <a:pt x="247" y="99"/>
                  <a:pt x="241" y="99"/>
                  <a:pt x="237" y="97"/>
                </a:cubicBezTo>
                <a:cubicBezTo>
                  <a:pt x="232" y="96"/>
                  <a:pt x="228" y="95"/>
                  <a:pt x="225" y="94"/>
                </a:cubicBezTo>
                <a:cubicBezTo>
                  <a:pt x="223" y="93"/>
                  <a:pt x="222" y="92"/>
                  <a:pt x="222" y="91"/>
                </a:cubicBezTo>
                <a:cubicBezTo>
                  <a:pt x="222" y="90"/>
                  <a:pt x="221" y="89"/>
                  <a:pt x="221" y="88"/>
                </a:cubicBezTo>
                <a:cubicBezTo>
                  <a:pt x="221" y="83"/>
                  <a:pt x="221" y="83"/>
                  <a:pt x="221" y="83"/>
                </a:cubicBezTo>
                <a:cubicBezTo>
                  <a:pt x="221" y="81"/>
                  <a:pt x="222" y="80"/>
                  <a:pt x="224" y="80"/>
                </a:cubicBezTo>
                <a:cubicBezTo>
                  <a:pt x="224" y="80"/>
                  <a:pt x="225" y="80"/>
                  <a:pt x="226" y="80"/>
                </a:cubicBezTo>
                <a:cubicBezTo>
                  <a:pt x="226" y="80"/>
                  <a:pt x="227" y="81"/>
                  <a:pt x="228" y="81"/>
                </a:cubicBezTo>
                <a:cubicBezTo>
                  <a:pt x="231" y="83"/>
                  <a:pt x="235" y="84"/>
                  <a:pt x="239" y="85"/>
                </a:cubicBezTo>
                <a:cubicBezTo>
                  <a:pt x="243" y="86"/>
                  <a:pt x="247" y="86"/>
                  <a:pt x="251" y="86"/>
                </a:cubicBezTo>
                <a:cubicBezTo>
                  <a:pt x="257" y="86"/>
                  <a:pt x="262" y="85"/>
                  <a:pt x="265" y="83"/>
                </a:cubicBezTo>
                <a:cubicBezTo>
                  <a:pt x="268" y="80"/>
                  <a:pt x="270" y="77"/>
                  <a:pt x="270" y="73"/>
                </a:cubicBezTo>
                <a:cubicBezTo>
                  <a:pt x="270" y="71"/>
                  <a:pt x="269" y="68"/>
                  <a:pt x="268" y="66"/>
                </a:cubicBezTo>
                <a:cubicBezTo>
                  <a:pt x="266" y="65"/>
                  <a:pt x="262" y="63"/>
                  <a:pt x="258" y="61"/>
                </a:cubicBezTo>
                <a:cubicBezTo>
                  <a:pt x="243" y="57"/>
                  <a:pt x="243" y="57"/>
                  <a:pt x="243" y="57"/>
                </a:cubicBezTo>
                <a:cubicBezTo>
                  <a:pt x="236" y="54"/>
                  <a:pt x="231" y="51"/>
                  <a:pt x="227" y="47"/>
                </a:cubicBezTo>
                <a:cubicBezTo>
                  <a:pt x="224" y="42"/>
                  <a:pt x="223" y="38"/>
                  <a:pt x="223" y="32"/>
                </a:cubicBezTo>
                <a:cubicBezTo>
                  <a:pt x="223" y="28"/>
                  <a:pt x="223" y="25"/>
                  <a:pt x="225" y="21"/>
                </a:cubicBezTo>
                <a:cubicBezTo>
                  <a:pt x="227" y="18"/>
                  <a:pt x="229" y="16"/>
                  <a:pt x="232" y="13"/>
                </a:cubicBezTo>
                <a:cubicBezTo>
                  <a:pt x="235" y="11"/>
                  <a:pt x="239" y="9"/>
                  <a:pt x="243" y="8"/>
                </a:cubicBezTo>
                <a:cubicBezTo>
                  <a:pt x="246" y="7"/>
                  <a:pt x="251" y="6"/>
                  <a:pt x="255" y="6"/>
                </a:cubicBezTo>
                <a:cubicBezTo>
                  <a:pt x="257" y="6"/>
                  <a:pt x="259" y="7"/>
                  <a:pt x="262" y="7"/>
                </a:cubicBezTo>
                <a:cubicBezTo>
                  <a:pt x="264" y="7"/>
                  <a:pt x="266" y="8"/>
                  <a:pt x="268" y="8"/>
                </a:cubicBezTo>
                <a:cubicBezTo>
                  <a:pt x="270" y="8"/>
                  <a:pt x="272" y="9"/>
                  <a:pt x="274" y="10"/>
                </a:cubicBezTo>
                <a:cubicBezTo>
                  <a:pt x="275" y="10"/>
                  <a:pt x="277" y="11"/>
                  <a:pt x="278" y="11"/>
                </a:cubicBezTo>
                <a:cubicBezTo>
                  <a:pt x="279" y="12"/>
                  <a:pt x="280" y="13"/>
                  <a:pt x="281" y="14"/>
                </a:cubicBezTo>
                <a:cubicBezTo>
                  <a:pt x="281" y="15"/>
                  <a:pt x="282" y="16"/>
                  <a:pt x="282" y="17"/>
                </a:cubicBezTo>
                <a:cubicBezTo>
                  <a:pt x="282" y="22"/>
                  <a:pt x="282" y="22"/>
                  <a:pt x="282" y="22"/>
                </a:cubicBezTo>
                <a:cubicBezTo>
                  <a:pt x="282" y="24"/>
                  <a:pt x="281" y="25"/>
                  <a:pt x="279" y="25"/>
                </a:cubicBezTo>
                <a:cubicBezTo>
                  <a:pt x="279" y="25"/>
                  <a:pt x="277" y="24"/>
                  <a:pt x="276" y="24"/>
                </a:cubicBezTo>
                <a:cubicBezTo>
                  <a:pt x="270" y="21"/>
                  <a:pt x="264" y="20"/>
                  <a:pt x="257" y="20"/>
                </a:cubicBezTo>
                <a:cubicBezTo>
                  <a:pt x="251" y="20"/>
                  <a:pt x="247" y="21"/>
                  <a:pt x="243" y="23"/>
                </a:cubicBezTo>
                <a:cubicBezTo>
                  <a:pt x="240" y="24"/>
                  <a:pt x="239" y="27"/>
                  <a:pt x="239" y="31"/>
                </a:cubicBezTo>
                <a:cubicBezTo>
                  <a:pt x="239" y="34"/>
                  <a:pt x="240" y="36"/>
                  <a:pt x="242" y="38"/>
                </a:cubicBezTo>
                <a:cubicBezTo>
                  <a:pt x="244" y="40"/>
                  <a:pt x="247" y="42"/>
                  <a:pt x="253" y="44"/>
                </a:cubicBezTo>
                <a:cubicBezTo>
                  <a:pt x="267" y="48"/>
                  <a:pt x="267" y="48"/>
                  <a:pt x="267" y="48"/>
                </a:cubicBezTo>
                <a:cubicBezTo>
                  <a:pt x="274" y="51"/>
                  <a:pt x="279" y="54"/>
                  <a:pt x="282" y="58"/>
                </a:cubicBezTo>
                <a:cubicBezTo>
                  <a:pt x="285" y="62"/>
                  <a:pt x="286" y="66"/>
                  <a:pt x="286" y="72"/>
                </a:cubicBezTo>
                <a:cubicBezTo>
                  <a:pt x="286" y="76"/>
                  <a:pt x="286" y="80"/>
                  <a:pt x="284" y="83"/>
                </a:cubicBezTo>
                <a:cubicBezTo>
                  <a:pt x="282" y="86"/>
                  <a:pt x="280" y="89"/>
                  <a:pt x="277" y="92"/>
                </a:cubicBezTo>
                <a:cubicBezTo>
                  <a:pt x="274" y="94"/>
                  <a:pt x="270" y="96"/>
                  <a:pt x="266" y="97"/>
                </a:cubicBezTo>
                <a:cubicBezTo>
                  <a:pt x="261" y="99"/>
                  <a:pt x="257" y="99"/>
                  <a:pt x="252" y="99"/>
                </a:cubicBezTo>
                <a:moveTo>
                  <a:pt x="125" y="97"/>
                </a:moveTo>
                <a:cubicBezTo>
                  <a:pt x="123" y="97"/>
                  <a:pt x="122" y="96"/>
                  <a:pt x="121" y="96"/>
                </a:cubicBezTo>
                <a:cubicBezTo>
                  <a:pt x="120" y="95"/>
                  <a:pt x="120" y="94"/>
                  <a:pt x="119" y="92"/>
                </a:cubicBezTo>
                <a:cubicBezTo>
                  <a:pt x="96" y="15"/>
                  <a:pt x="96" y="15"/>
                  <a:pt x="96" y="15"/>
                </a:cubicBezTo>
                <a:cubicBezTo>
                  <a:pt x="95" y="13"/>
                  <a:pt x="95" y="12"/>
                  <a:pt x="95" y="11"/>
                </a:cubicBezTo>
                <a:cubicBezTo>
                  <a:pt x="95" y="10"/>
                  <a:pt x="96" y="9"/>
                  <a:pt x="97" y="9"/>
                </a:cubicBezTo>
                <a:cubicBezTo>
                  <a:pt x="107" y="9"/>
                  <a:pt x="107" y="9"/>
                  <a:pt x="107" y="9"/>
                </a:cubicBezTo>
                <a:cubicBezTo>
                  <a:pt x="109" y="9"/>
                  <a:pt x="110" y="9"/>
                  <a:pt x="111" y="10"/>
                </a:cubicBezTo>
                <a:cubicBezTo>
                  <a:pt x="112" y="11"/>
                  <a:pt x="112" y="12"/>
                  <a:pt x="113" y="14"/>
                </a:cubicBezTo>
                <a:cubicBezTo>
                  <a:pt x="130" y="79"/>
                  <a:pt x="130" y="79"/>
                  <a:pt x="130" y="79"/>
                </a:cubicBezTo>
                <a:cubicBezTo>
                  <a:pt x="145" y="14"/>
                  <a:pt x="145" y="14"/>
                  <a:pt x="145" y="14"/>
                </a:cubicBezTo>
                <a:cubicBezTo>
                  <a:pt x="145" y="12"/>
                  <a:pt x="146" y="11"/>
                  <a:pt x="147" y="10"/>
                </a:cubicBezTo>
                <a:cubicBezTo>
                  <a:pt x="148" y="9"/>
                  <a:pt x="149" y="9"/>
                  <a:pt x="151" y="9"/>
                </a:cubicBezTo>
                <a:cubicBezTo>
                  <a:pt x="159" y="9"/>
                  <a:pt x="159" y="9"/>
                  <a:pt x="159" y="9"/>
                </a:cubicBezTo>
                <a:cubicBezTo>
                  <a:pt x="161" y="9"/>
                  <a:pt x="162" y="9"/>
                  <a:pt x="163" y="10"/>
                </a:cubicBezTo>
                <a:cubicBezTo>
                  <a:pt x="164" y="11"/>
                  <a:pt x="164" y="12"/>
                  <a:pt x="165" y="14"/>
                </a:cubicBezTo>
                <a:cubicBezTo>
                  <a:pt x="180" y="80"/>
                  <a:pt x="180" y="80"/>
                  <a:pt x="180" y="80"/>
                </a:cubicBezTo>
                <a:cubicBezTo>
                  <a:pt x="197" y="14"/>
                  <a:pt x="197" y="14"/>
                  <a:pt x="197" y="14"/>
                </a:cubicBezTo>
                <a:cubicBezTo>
                  <a:pt x="198" y="12"/>
                  <a:pt x="199" y="11"/>
                  <a:pt x="199" y="10"/>
                </a:cubicBezTo>
                <a:cubicBezTo>
                  <a:pt x="200" y="9"/>
                  <a:pt x="201" y="9"/>
                  <a:pt x="203" y="9"/>
                </a:cubicBezTo>
                <a:cubicBezTo>
                  <a:pt x="212" y="9"/>
                  <a:pt x="212" y="9"/>
                  <a:pt x="212" y="9"/>
                </a:cubicBezTo>
                <a:cubicBezTo>
                  <a:pt x="214" y="9"/>
                  <a:pt x="215" y="10"/>
                  <a:pt x="215" y="11"/>
                </a:cubicBezTo>
                <a:cubicBezTo>
                  <a:pt x="215" y="12"/>
                  <a:pt x="215" y="12"/>
                  <a:pt x="215" y="13"/>
                </a:cubicBezTo>
                <a:cubicBezTo>
                  <a:pt x="214" y="14"/>
                  <a:pt x="214" y="14"/>
                  <a:pt x="214" y="15"/>
                </a:cubicBezTo>
                <a:cubicBezTo>
                  <a:pt x="190" y="92"/>
                  <a:pt x="190" y="92"/>
                  <a:pt x="190" y="92"/>
                </a:cubicBezTo>
                <a:cubicBezTo>
                  <a:pt x="189" y="94"/>
                  <a:pt x="189" y="95"/>
                  <a:pt x="188" y="96"/>
                </a:cubicBezTo>
                <a:cubicBezTo>
                  <a:pt x="187" y="96"/>
                  <a:pt x="186" y="97"/>
                  <a:pt x="184" y="97"/>
                </a:cubicBezTo>
                <a:cubicBezTo>
                  <a:pt x="176" y="97"/>
                  <a:pt x="176" y="97"/>
                  <a:pt x="176" y="97"/>
                </a:cubicBezTo>
                <a:cubicBezTo>
                  <a:pt x="174" y="97"/>
                  <a:pt x="173" y="96"/>
                  <a:pt x="172" y="96"/>
                </a:cubicBezTo>
                <a:cubicBezTo>
                  <a:pt x="171" y="95"/>
                  <a:pt x="170" y="94"/>
                  <a:pt x="170" y="92"/>
                </a:cubicBezTo>
                <a:cubicBezTo>
                  <a:pt x="154" y="28"/>
                  <a:pt x="154" y="28"/>
                  <a:pt x="154" y="28"/>
                </a:cubicBezTo>
                <a:cubicBezTo>
                  <a:pt x="139" y="92"/>
                  <a:pt x="139" y="92"/>
                  <a:pt x="139" y="92"/>
                </a:cubicBezTo>
                <a:cubicBezTo>
                  <a:pt x="139" y="94"/>
                  <a:pt x="138" y="95"/>
                  <a:pt x="137" y="96"/>
                </a:cubicBezTo>
                <a:cubicBezTo>
                  <a:pt x="137" y="96"/>
                  <a:pt x="135" y="97"/>
                  <a:pt x="133" y="97"/>
                </a:cubicBezTo>
                <a:lnTo>
                  <a:pt x="125" y="97"/>
                </a:lnTo>
                <a:close/>
                <a:moveTo>
                  <a:pt x="46" y="86"/>
                </a:moveTo>
                <a:cubicBezTo>
                  <a:pt x="49" y="86"/>
                  <a:pt x="52" y="85"/>
                  <a:pt x="56" y="84"/>
                </a:cubicBezTo>
                <a:cubicBezTo>
                  <a:pt x="59" y="83"/>
                  <a:pt x="62" y="81"/>
                  <a:pt x="65" y="78"/>
                </a:cubicBezTo>
                <a:cubicBezTo>
                  <a:pt x="67" y="76"/>
                  <a:pt x="68" y="74"/>
                  <a:pt x="68" y="71"/>
                </a:cubicBezTo>
                <a:cubicBezTo>
                  <a:pt x="69" y="69"/>
                  <a:pt x="69" y="66"/>
                  <a:pt x="69" y="63"/>
                </a:cubicBezTo>
                <a:cubicBezTo>
                  <a:pt x="69" y="59"/>
                  <a:pt x="69" y="59"/>
                  <a:pt x="69" y="59"/>
                </a:cubicBezTo>
                <a:cubicBezTo>
                  <a:pt x="67" y="58"/>
                  <a:pt x="64" y="58"/>
                  <a:pt x="60" y="57"/>
                </a:cubicBezTo>
                <a:cubicBezTo>
                  <a:pt x="57" y="57"/>
                  <a:pt x="54" y="57"/>
                  <a:pt x="51" y="57"/>
                </a:cubicBezTo>
                <a:cubicBezTo>
                  <a:pt x="45" y="57"/>
                  <a:pt x="40" y="58"/>
                  <a:pt x="36" y="61"/>
                </a:cubicBezTo>
                <a:cubicBezTo>
                  <a:pt x="33" y="63"/>
                  <a:pt x="32" y="67"/>
                  <a:pt x="32" y="72"/>
                </a:cubicBezTo>
                <a:cubicBezTo>
                  <a:pt x="32" y="77"/>
                  <a:pt x="33" y="80"/>
                  <a:pt x="35" y="82"/>
                </a:cubicBezTo>
                <a:cubicBezTo>
                  <a:pt x="38" y="85"/>
                  <a:pt x="41" y="86"/>
                  <a:pt x="46" y="86"/>
                </a:cubicBezTo>
                <a:moveTo>
                  <a:pt x="86" y="71"/>
                </a:moveTo>
                <a:cubicBezTo>
                  <a:pt x="86" y="75"/>
                  <a:pt x="86" y="78"/>
                  <a:pt x="87" y="80"/>
                </a:cubicBezTo>
                <a:cubicBezTo>
                  <a:pt x="88" y="82"/>
                  <a:pt x="89" y="84"/>
                  <a:pt x="90" y="87"/>
                </a:cubicBezTo>
                <a:cubicBezTo>
                  <a:pt x="90" y="88"/>
                  <a:pt x="91" y="88"/>
                  <a:pt x="91" y="89"/>
                </a:cubicBezTo>
                <a:cubicBezTo>
                  <a:pt x="91" y="90"/>
                  <a:pt x="90" y="91"/>
                  <a:pt x="89" y="92"/>
                </a:cubicBezTo>
                <a:cubicBezTo>
                  <a:pt x="83" y="96"/>
                  <a:pt x="83" y="96"/>
                  <a:pt x="83" y="96"/>
                </a:cubicBezTo>
                <a:cubicBezTo>
                  <a:pt x="82" y="97"/>
                  <a:pt x="81" y="97"/>
                  <a:pt x="80" y="97"/>
                </a:cubicBezTo>
                <a:cubicBezTo>
                  <a:pt x="79" y="97"/>
                  <a:pt x="78" y="97"/>
                  <a:pt x="77" y="96"/>
                </a:cubicBezTo>
                <a:cubicBezTo>
                  <a:pt x="76" y="94"/>
                  <a:pt x="74" y="93"/>
                  <a:pt x="74" y="91"/>
                </a:cubicBezTo>
                <a:cubicBezTo>
                  <a:pt x="73" y="89"/>
                  <a:pt x="72" y="87"/>
                  <a:pt x="70" y="85"/>
                </a:cubicBezTo>
                <a:cubicBezTo>
                  <a:pt x="63" y="94"/>
                  <a:pt x="53" y="99"/>
                  <a:pt x="41" y="99"/>
                </a:cubicBezTo>
                <a:cubicBezTo>
                  <a:pt x="33" y="99"/>
                  <a:pt x="27" y="97"/>
                  <a:pt x="22" y="92"/>
                </a:cubicBezTo>
                <a:cubicBezTo>
                  <a:pt x="17" y="87"/>
                  <a:pt x="15" y="81"/>
                  <a:pt x="15" y="73"/>
                </a:cubicBezTo>
                <a:cubicBezTo>
                  <a:pt x="15" y="64"/>
                  <a:pt x="18" y="58"/>
                  <a:pt x="23" y="52"/>
                </a:cubicBezTo>
                <a:cubicBezTo>
                  <a:pt x="29" y="47"/>
                  <a:pt x="38" y="45"/>
                  <a:pt x="48" y="45"/>
                </a:cubicBezTo>
                <a:cubicBezTo>
                  <a:pt x="51" y="45"/>
                  <a:pt x="55" y="45"/>
                  <a:pt x="58" y="46"/>
                </a:cubicBezTo>
                <a:cubicBezTo>
                  <a:pt x="62" y="46"/>
                  <a:pt x="66" y="47"/>
                  <a:pt x="69" y="48"/>
                </a:cubicBezTo>
                <a:cubicBezTo>
                  <a:pt x="69" y="40"/>
                  <a:pt x="69" y="40"/>
                  <a:pt x="69" y="40"/>
                </a:cubicBezTo>
                <a:cubicBezTo>
                  <a:pt x="69" y="33"/>
                  <a:pt x="68" y="28"/>
                  <a:pt x="65" y="25"/>
                </a:cubicBezTo>
                <a:cubicBezTo>
                  <a:pt x="62" y="22"/>
                  <a:pt x="56" y="20"/>
                  <a:pt x="49" y="20"/>
                </a:cubicBezTo>
                <a:cubicBezTo>
                  <a:pt x="45" y="20"/>
                  <a:pt x="42" y="21"/>
                  <a:pt x="38" y="21"/>
                </a:cubicBezTo>
                <a:cubicBezTo>
                  <a:pt x="34" y="22"/>
                  <a:pt x="31" y="23"/>
                  <a:pt x="27" y="25"/>
                </a:cubicBezTo>
                <a:cubicBezTo>
                  <a:pt x="26" y="25"/>
                  <a:pt x="25" y="26"/>
                  <a:pt x="24" y="26"/>
                </a:cubicBezTo>
                <a:cubicBezTo>
                  <a:pt x="23" y="26"/>
                  <a:pt x="23" y="26"/>
                  <a:pt x="22" y="26"/>
                </a:cubicBezTo>
                <a:cubicBezTo>
                  <a:pt x="21" y="26"/>
                  <a:pt x="20" y="25"/>
                  <a:pt x="20" y="23"/>
                </a:cubicBezTo>
                <a:cubicBezTo>
                  <a:pt x="20" y="18"/>
                  <a:pt x="20" y="18"/>
                  <a:pt x="20" y="18"/>
                </a:cubicBezTo>
                <a:cubicBezTo>
                  <a:pt x="20" y="17"/>
                  <a:pt x="21" y="16"/>
                  <a:pt x="21" y="15"/>
                </a:cubicBezTo>
                <a:cubicBezTo>
                  <a:pt x="22" y="14"/>
                  <a:pt x="22" y="14"/>
                  <a:pt x="24" y="13"/>
                </a:cubicBezTo>
                <a:cubicBezTo>
                  <a:pt x="27" y="11"/>
                  <a:pt x="31" y="10"/>
                  <a:pt x="36" y="8"/>
                </a:cubicBezTo>
                <a:cubicBezTo>
                  <a:pt x="41" y="7"/>
                  <a:pt x="46" y="6"/>
                  <a:pt x="52" y="6"/>
                </a:cubicBezTo>
                <a:cubicBezTo>
                  <a:pt x="63" y="6"/>
                  <a:pt x="72" y="9"/>
                  <a:pt x="77" y="14"/>
                </a:cubicBezTo>
                <a:cubicBezTo>
                  <a:pt x="83" y="20"/>
                  <a:pt x="86" y="28"/>
                  <a:pt x="86" y="39"/>
                </a:cubicBezTo>
                <a:lnTo>
                  <a:pt x="86" y="71"/>
                </a:lnTo>
                <a:close/>
                <a:moveTo>
                  <a:pt x="270" y="147"/>
                </a:moveTo>
                <a:cubicBezTo>
                  <a:pt x="276" y="143"/>
                  <a:pt x="271" y="137"/>
                  <a:pt x="266" y="140"/>
                </a:cubicBezTo>
                <a:cubicBezTo>
                  <a:pt x="229" y="155"/>
                  <a:pt x="190" y="163"/>
                  <a:pt x="154" y="163"/>
                </a:cubicBezTo>
                <a:cubicBezTo>
                  <a:pt x="100" y="163"/>
                  <a:pt x="48" y="148"/>
                  <a:pt x="7" y="124"/>
                </a:cubicBezTo>
                <a:cubicBezTo>
                  <a:pt x="3" y="121"/>
                  <a:pt x="0" y="125"/>
                  <a:pt x="3" y="128"/>
                </a:cubicBezTo>
                <a:cubicBezTo>
                  <a:pt x="42" y="163"/>
                  <a:pt x="93" y="184"/>
                  <a:pt x="150" y="184"/>
                </a:cubicBezTo>
                <a:cubicBezTo>
                  <a:pt x="191" y="184"/>
                  <a:pt x="238" y="171"/>
                  <a:pt x="270" y="147"/>
                </a:cubicBezTo>
                <a:moveTo>
                  <a:pt x="284" y="132"/>
                </a:moveTo>
                <a:cubicBezTo>
                  <a:pt x="288" y="137"/>
                  <a:pt x="279" y="159"/>
                  <a:pt x="275" y="169"/>
                </a:cubicBezTo>
                <a:cubicBezTo>
                  <a:pt x="274" y="172"/>
                  <a:pt x="277" y="173"/>
                  <a:pt x="279" y="171"/>
                </a:cubicBezTo>
                <a:cubicBezTo>
                  <a:pt x="297" y="156"/>
                  <a:pt x="301" y="126"/>
                  <a:pt x="298" y="121"/>
                </a:cubicBezTo>
                <a:cubicBezTo>
                  <a:pt x="294" y="117"/>
                  <a:pt x="264" y="113"/>
                  <a:pt x="245" y="126"/>
                </a:cubicBezTo>
                <a:cubicBezTo>
                  <a:pt x="242" y="128"/>
                  <a:pt x="243" y="131"/>
                  <a:pt x="246" y="131"/>
                </a:cubicBezTo>
                <a:cubicBezTo>
                  <a:pt x="256" y="129"/>
                  <a:pt x="280" y="126"/>
                  <a:pt x="284" y="1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TextBox 3">
            <a:extLst>
              <a:ext uri="{FF2B5EF4-FFF2-40B4-BE49-F238E27FC236}">
                <a16:creationId xmlns:a16="http://schemas.microsoft.com/office/drawing/2014/main" id="{1BAEA98B-6DDA-438B-BF90-F50CF402E64A}"/>
              </a:ext>
            </a:extLst>
          </p:cNvPr>
          <p:cNvSpPr txBox="1">
            <a:spLocks noChangeArrowheads="1"/>
          </p:cNvSpPr>
          <p:nvPr userDrawn="1"/>
        </p:nvSpPr>
        <p:spPr bwMode="white">
          <a:xfrm>
            <a:off x="54918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l"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
        <p:nvSpPr>
          <p:cNvPr id="19" name="Title 1">
            <a:extLst>
              <a:ext uri="{FF2B5EF4-FFF2-40B4-BE49-F238E27FC236}">
                <a16:creationId xmlns:a16="http://schemas.microsoft.com/office/drawing/2014/main" id="{EC42C98A-E2D0-462B-BFCC-EFCF73572E00}"/>
              </a:ext>
            </a:extLst>
          </p:cNvPr>
          <p:cNvSpPr>
            <a:spLocks noGrp="1"/>
          </p:cNvSpPr>
          <p:nvPr>
            <p:ph type="title" hasCustomPrompt="1"/>
          </p:nvPr>
        </p:nvSpPr>
        <p:spPr bwMode="white">
          <a:xfrm>
            <a:off x="323088" y="2512246"/>
            <a:ext cx="10459211"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20" name="Text Placeholder 2">
            <a:extLst>
              <a:ext uri="{FF2B5EF4-FFF2-40B4-BE49-F238E27FC236}">
                <a16:creationId xmlns:a16="http://schemas.microsoft.com/office/drawing/2014/main" id="{6EBD8F26-9E3C-4F71-A291-D586F0535B66}"/>
              </a:ext>
            </a:extLst>
          </p:cNvPr>
          <p:cNvSpPr>
            <a:spLocks noGrp="1"/>
          </p:cNvSpPr>
          <p:nvPr>
            <p:ph type="body" sz="quarter" idx="14" hasCustomPrompt="1"/>
          </p:nvPr>
        </p:nvSpPr>
        <p:spPr bwMode="white">
          <a:xfrm>
            <a:off x="323851" y="4534344"/>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21" name="Text Placeholder 3">
            <a:extLst>
              <a:ext uri="{FF2B5EF4-FFF2-40B4-BE49-F238E27FC236}">
                <a16:creationId xmlns:a16="http://schemas.microsoft.com/office/drawing/2014/main" id="{CEE44E62-B4CD-4B00-968F-AAC4456CD4B1}"/>
              </a:ext>
            </a:extLst>
          </p:cNvPr>
          <p:cNvSpPr>
            <a:spLocks noGrp="1"/>
          </p:cNvSpPr>
          <p:nvPr>
            <p:ph type="body" sz="quarter" idx="15" hasCustomPrompt="1"/>
          </p:nvPr>
        </p:nvSpPr>
        <p:spPr bwMode="white">
          <a:xfrm>
            <a:off x="323088" y="1653550"/>
            <a:ext cx="10459210" cy="572464"/>
          </a:xfrm>
        </p:spPr>
        <p:txBody>
          <a:bodyPr vert="horz" wrap="square" lIns="182880" tIns="146304" rIns="182880" bIns="146304" rtlCol="0">
            <a:spAutoFit/>
          </a:bodyPr>
          <a:lstStyle>
            <a:lvl1pPr>
              <a:defRPr lang="en-US" sz="2000" spc="600" baseline="0" dirty="0">
                <a:solidFill>
                  <a:schemeClr val="tx1"/>
                </a:solidFill>
              </a:defRPr>
            </a:lvl1pPr>
          </a:lstStyle>
          <a:p>
            <a:pPr marL="0" lvl="0" indent="0">
              <a:buNone/>
            </a:pPr>
            <a:r>
              <a:rPr lang="en-US" dirty="0" err="1"/>
              <a:t>SessionID</a:t>
            </a:r>
            <a:endParaRPr lang="en-US" dirty="0"/>
          </a:p>
        </p:txBody>
      </p:sp>
      <p:sp>
        <p:nvSpPr>
          <p:cNvPr id="22" name="Text Placeholder 2">
            <a:extLst>
              <a:ext uri="{FF2B5EF4-FFF2-40B4-BE49-F238E27FC236}">
                <a16:creationId xmlns:a16="http://schemas.microsoft.com/office/drawing/2014/main" id="{1EAB5EC9-06EC-4E36-8F47-08530D0E6F5A}"/>
              </a:ext>
            </a:extLst>
          </p:cNvPr>
          <p:cNvSpPr>
            <a:spLocks noGrp="1"/>
          </p:cNvSpPr>
          <p:nvPr>
            <p:ph type="body" sz="quarter" idx="16" hasCustomPrompt="1"/>
          </p:nvPr>
        </p:nvSpPr>
        <p:spPr bwMode="white">
          <a:xfrm>
            <a:off x="4914593" y="4534344"/>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23" name="Text Placeholder 2">
            <a:extLst>
              <a:ext uri="{FF2B5EF4-FFF2-40B4-BE49-F238E27FC236}">
                <a16:creationId xmlns:a16="http://schemas.microsoft.com/office/drawing/2014/main" id="{3E2C7E1C-FD59-4EE4-ABF1-CE0E960A72A3}"/>
              </a:ext>
            </a:extLst>
          </p:cNvPr>
          <p:cNvSpPr>
            <a:spLocks noGrp="1"/>
          </p:cNvSpPr>
          <p:nvPr>
            <p:ph type="body" sz="quarter" idx="17" hasCustomPrompt="1"/>
          </p:nvPr>
        </p:nvSpPr>
        <p:spPr bwMode="white">
          <a:xfrm>
            <a:off x="9505335" y="4534344"/>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Tree>
    <p:extLst>
      <p:ext uri="{BB962C8B-B14F-4D97-AF65-F5344CB8AC3E}">
        <p14:creationId xmlns:p14="http://schemas.microsoft.com/office/powerpoint/2010/main" val="3780405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323850" y="347413"/>
            <a:ext cx="13982827" cy="1079598"/>
          </a:xfrm>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a:xfrm>
            <a:off x="323850" y="347413"/>
            <a:ext cx="13982827" cy="1079598"/>
          </a:xfrm>
        </p:spPr>
        <p:txBody>
          <a:bodyPr vert="horz" wrap="square" lIns="182880" tIns="146304" rIns="182880" bIns="146304" rtlCol="0" anchor="t">
            <a:noAutofit/>
          </a:bodyPr>
          <a:lstStyle>
            <a:lvl1pPr>
              <a:defRPr lang="en-US"/>
            </a:lvl1pPr>
          </a:lstStyle>
          <a:p>
            <a:pPr lvl="0"/>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0" y="1427015"/>
            <a:ext cx="13982827" cy="226523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66140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a:xfrm>
            <a:off x="323850" y="347413"/>
            <a:ext cx="13983046" cy="1079598"/>
          </a:xfrm>
        </p:spPr>
        <p:txBody>
          <a:bodyPr vert="horz" wrap="square" lIns="182880" tIns="146304" rIns="182880" bIns="146304" rtlCol="0" anchor="t">
            <a:noAutofit/>
          </a:bodyPr>
          <a:lstStyle>
            <a:lvl1pPr>
              <a:defRPr lang="en-US"/>
            </a:lvl1pPr>
          </a:lstStyle>
          <a:p>
            <a:pPr lvl="0"/>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0" y="1427015"/>
            <a:ext cx="13983046" cy="2265236"/>
          </a:xfrm>
          <a:prstGeom prst="rect">
            <a:avLst/>
          </a:prstGeom>
        </p:spPr>
        <p:txBody>
          <a:bodyPr vert="horz" wrap="square" lIns="182880" tIns="146304" rIns="182880" bIns="146304" rtlCol="0">
            <a:spAutoFit/>
          </a:bodyPr>
          <a:lstStyle>
            <a:lvl1pPr marL="457200" indent="-457200">
              <a:buFont typeface="Arial" panose="020B0604020202020204" pitchFamily="34" charset="0"/>
              <a:buChar char="•"/>
              <a:defRPr/>
            </a:lvl1pPr>
            <a:lvl2pPr marL="746288" indent="-342900">
              <a:buFont typeface="Arial" panose="020B0604020202020204" pitchFamily="34" charset="0"/>
              <a:buChar char="•"/>
              <a:defRPr/>
            </a:lvl2pPr>
            <a:lvl3pPr marL="1015213" indent="-342900">
              <a:buFont typeface="Arial" panose="020B0604020202020204" pitchFamily="34" charset="0"/>
              <a:buChar char="•"/>
              <a:defRPr/>
            </a:lvl3pPr>
            <a:lvl4pPr marL="1284138" indent="-342900">
              <a:buFont typeface="Arial" panose="020B0604020202020204" pitchFamily="34" charset="0"/>
              <a:buChar char="•"/>
              <a:defRPr/>
            </a:lvl4pPr>
            <a:lvl5pPr marL="1553063" indent="-3429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35230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2" name="Title 1"/>
          <p:cNvSpPr>
            <a:spLocks noGrp="1"/>
          </p:cNvSpPr>
          <p:nvPr>
            <p:ph type="title"/>
          </p:nvPr>
        </p:nvSpPr>
        <p:spPr>
          <a:xfrm>
            <a:off x="323850" y="347413"/>
            <a:ext cx="13986245" cy="1079598"/>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323850" y="1427011"/>
            <a:ext cx="6858000" cy="226523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452095" y="1427011"/>
            <a:ext cx="6858000" cy="226523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2629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_Column_Bulleted">
    <p:spTree>
      <p:nvGrpSpPr>
        <p:cNvPr id="1" name=""/>
        <p:cNvGrpSpPr/>
        <p:nvPr/>
      </p:nvGrpSpPr>
      <p:grpSpPr>
        <a:xfrm>
          <a:off x="0" y="0"/>
          <a:ext cx="0" cy="0"/>
          <a:chOff x="0" y="0"/>
          <a:chExt cx="0" cy="0"/>
        </a:xfrm>
      </p:grpSpPr>
      <p:sp>
        <p:nvSpPr>
          <p:cNvPr id="2" name="Title 1"/>
          <p:cNvSpPr>
            <a:spLocks noGrp="1"/>
          </p:cNvSpPr>
          <p:nvPr>
            <p:ph type="title"/>
          </p:nvPr>
        </p:nvSpPr>
        <p:spPr>
          <a:xfrm>
            <a:off x="323850" y="347413"/>
            <a:ext cx="13986246" cy="1079598"/>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323850" y="1427011"/>
            <a:ext cx="6858000"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452096" y="1427011"/>
            <a:ext cx="6858000"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4110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3"/>
            <a:ext cx="13987008" cy="1079598"/>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3">
            <a:extLst>
              <a:ext uri="{FF2B5EF4-FFF2-40B4-BE49-F238E27FC236}">
                <a16:creationId xmlns:a16="http://schemas.microsoft.com/office/drawing/2014/main" id="{7844DB65-7BC5-46FD-90A0-CE01B3D0D3C6}"/>
              </a:ext>
            </a:extLst>
          </p:cNvPr>
          <p:cNvSpPr txBox="1">
            <a:spLocks noChangeArrowheads="1"/>
          </p:cNvSpPr>
          <p:nvPr userDrawn="1"/>
        </p:nvSpPr>
        <p:spPr bwMode="auto">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2"/>
                </a:solidFill>
                <a:latin typeface="Amazon Ember" charset="0"/>
                <a:ea typeface="Amazon Ember" charset="0"/>
                <a:cs typeface="Amazon Ember" charset="0"/>
              </a:rPr>
              <a:t>© 2019, Amazon Web Services, Inc. or its affiliates. All rights reserved.</a:t>
            </a:r>
          </a:p>
        </p:txBody>
      </p:sp>
      <p:pic>
        <p:nvPicPr>
          <p:cNvPr id="8" name="Picture 7">
            <a:extLst>
              <a:ext uri="{FF2B5EF4-FFF2-40B4-BE49-F238E27FC236}">
                <a16:creationId xmlns:a16="http://schemas.microsoft.com/office/drawing/2014/main" id="{ADE29358-EE88-4AE2-BDF5-D848D2846C90}"/>
              </a:ext>
            </a:extLst>
          </p:cNvPr>
          <p:cNvPicPr>
            <a:picLocks noChangeAspect="1"/>
          </p:cNvPicPr>
          <p:nvPr userDrawn="1"/>
        </p:nvPicPr>
        <p:blipFill>
          <a:blip r:embed="rId28">
            <a:extLst>
              <a:ext uri="{BEBA8EAE-BF5A-486C-A8C5-ECC9F3942E4B}">
                <a14:imgProps xmlns:a14="http://schemas.microsoft.com/office/drawing/2010/main">
                  <a14:imgLayer r:embed="rId2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485695" y="7523774"/>
            <a:ext cx="624839" cy="37490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266" r:id="rId2"/>
    <p:sldLayoutId id="2147484360" r:id="rId3"/>
    <p:sldLayoutId id="2147484361" r:id="rId4"/>
    <p:sldLayoutId id="2147484337" r:id="rId5"/>
    <p:sldLayoutId id="2147484372" r:id="rId6"/>
    <p:sldLayoutId id="2147484440" r:id="rId7"/>
    <p:sldLayoutId id="2147484359" r:id="rId8"/>
    <p:sldLayoutId id="2147484441" r:id="rId9"/>
    <p:sldLayoutId id="2147484369" r:id="rId10"/>
    <p:sldLayoutId id="2147484295" r:id="rId11"/>
    <p:sldLayoutId id="2147484370" r:id="rId12"/>
    <p:sldLayoutId id="2147484371" r:id="rId13"/>
    <p:sldLayoutId id="2147484249" r:id="rId14"/>
    <p:sldLayoutId id="2147484347" r:id="rId15"/>
    <p:sldLayoutId id="2147484364" r:id="rId16"/>
    <p:sldLayoutId id="2147484338" r:id="rId17"/>
    <p:sldLayoutId id="2147484437" r:id="rId18"/>
    <p:sldLayoutId id="2147484442" r:id="rId19"/>
    <p:sldLayoutId id="2147484309" r:id="rId20"/>
    <p:sldLayoutId id="2147484373" r:id="rId21"/>
    <p:sldLayoutId id="2147484443" r:id="rId22"/>
    <p:sldLayoutId id="2147484444" r:id="rId23"/>
    <p:sldLayoutId id="2147484445" r:id="rId24"/>
    <p:sldLayoutId id="2147484446" r:id="rId25"/>
    <p:sldLayoutId id="2147484447" r:id="rId26"/>
  </p:sldLayoutIdLst>
  <p:transition>
    <p:fade/>
  </p:transition>
  <p:hf sldNum="0" hdr="0" ftr="0" dt="0"/>
  <p:txStyles>
    <p:title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4.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27.emf"/><Relationship Id="rId16" Type="http://schemas.openxmlformats.org/officeDocument/2006/relationships/image" Target="../media/image41.png"/><Relationship Id="rId1" Type="http://schemas.openxmlformats.org/officeDocument/2006/relationships/slideLayout" Target="../slideLayouts/slideLayout2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jpeg"/><Relationship Id="rId9" Type="http://schemas.openxmlformats.org/officeDocument/2006/relationships/image" Target="../media/image34.png"/><Relationship Id="rId1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29.jpe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29.jpe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image" Target="../media/image29.jpe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4.png"/><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62.emf"/><Relationship Id="rId2" Type="http://schemas.openxmlformats.org/officeDocument/2006/relationships/image" Target="../media/image47.emf"/><Relationship Id="rId1" Type="http://schemas.openxmlformats.org/officeDocument/2006/relationships/slideLayout" Target="../slideLayouts/slideLayout25.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hyperlink" Target="https://aws.amazon.com/blogs/aws/new-aws-service-catalog-connector-for-servicenow/" TargetMode="External"/><Relationship Id="rId2" Type="http://schemas.openxmlformats.org/officeDocument/2006/relationships/hyperlink" Target="https://aws.amazon.com/about-aws/whats-new/2018/10/aws-service-catalog-connector-for-servicenow-announces-new-features/" TargetMode="External"/><Relationship Id="rId1" Type="http://schemas.openxmlformats.org/officeDocument/2006/relationships/slideLayout" Target="../slideLayouts/slideLayout22.xml"/><Relationship Id="rId6" Type="http://schemas.openxmlformats.org/officeDocument/2006/relationships/hyperlink" Target="mailto:aws-sc-bd@amazon.com" TargetMode="External"/><Relationship Id="rId5" Type="http://schemas.openxmlformats.org/officeDocument/2006/relationships/hyperlink" Target="https://docs.aws.amazon.com/servicecatalog/latest/adminguide/integrations-servicenow.html" TargetMode="External"/><Relationship Id="rId4" Type="http://schemas.openxmlformats.org/officeDocument/2006/relationships/hyperlink" Target="https://aws.amazon.com/blogs/mt/how-to-install-and-configure-the-aws-service-catalog-connector-for-servicenow/"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amazon.qwiklabs.com/focuses/3545?parent=catalog" TargetMode="External"/><Relationship Id="rId2" Type="http://schemas.openxmlformats.org/officeDocument/2006/relationships/hyperlink" Target="https://tinyurl.com/yc3x85gf"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hyperlink" Target="https://tinyurl.com/yc3x85g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23469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25751704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Presenters</a:t>
            </a:r>
          </a:p>
        </p:txBody>
      </p:sp>
      <p:sp>
        <p:nvSpPr>
          <p:cNvPr id="5" name="TextBox 4"/>
          <p:cNvSpPr txBox="1"/>
          <p:nvPr/>
        </p:nvSpPr>
        <p:spPr>
          <a:xfrm>
            <a:off x="817024" y="1239289"/>
            <a:ext cx="10065526" cy="1471172"/>
          </a:xfrm>
          <a:prstGeom prst="rect">
            <a:avLst/>
          </a:prstGeom>
          <a:noFill/>
        </p:spPr>
        <p:txBody>
          <a:bodyPr wrap="square" rtlCol="0">
            <a:spAutoFit/>
          </a:bodyPr>
          <a:lstStyle/>
          <a:p>
            <a:r>
              <a:rPr lang="en-US" sz="2240" b="1" dirty="0"/>
              <a:t>MaSonya Scott </a:t>
            </a:r>
            <a:r>
              <a:rPr lang="mr-IN" sz="2240" b="1" dirty="0"/>
              <a:t>–</a:t>
            </a:r>
            <a:r>
              <a:rPr lang="en-US" sz="2240" b="1" dirty="0"/>
              <a:t> </a:t>
            </a:r>
            <a:r>
              <a:rPr lang="en-US" sz="2240" dirty="0"/>
              <a:t>AWS Service Catalog Principal Business Development Manager based in Atlanta, GA. Joined AWS in December 2016. Experience in operations and ITSM consulting. Currently serves as the one of the liaisons between AWS and ServiceNow.  </a:t>
            </a:r>
            <a:endParaRPr lang="en-US" sz="2240" b="1" dirty="0"/>
          </a:p>
        </p:txBody>
      </p:sp>
      <p:pic>
        <p:nvPicPr>
          <p:cNvPr id="6" name="Picture 5"/>
          <p:cNvPicPr>
            <a:picLocks noChangeAspect="1"/>
          </p:cNvPicPr>
          <p:nvPr/>
        </p:nvPicPr>
        <p:blipFill>
          <a:blip r:embed="rId2"/>
          <a:stretch>
            <a:fillRect/>
          </a:stretch>
        </p:blipFill>
        <p:spPr>
          <a:xfrm>
            <a:off x="10855067" y="1006044"/>
            <a:ext cx="1463040" cy="2337768"/>
          </a:xfrm>
          <a:prstGeom prst="rect">
            <a:avLst/>
          </a:prstGeom>
        </p:spPr>
      </p:pic>
      <p:sp>
        <p:nvSpPr>
          <p:cNvPr id="10" name="TextBox 9"/>
          <p:cNvSpPr txBox="1"/>
          <p:nvPr/>
        </p:nvSpPr>
        <p:spPr>
          <a:xfrm>
            <a:off x="2472868" y="3525659"/>
            <a:ext cx="9845239" cy="781752"/>
          </a:xfrm>
          <a:prstGeom prst="rect">
            <a:avLst/>
          </a:prstGeom>
          <a:noFill/>
        </p:spPr>
        <p:txBody>
          <a:bodyPr wrap="square" rtlCol="0">
            <a:spAutoFit/>
          </a:bodyPr>
          <a:lstStyle/>
          <a:p>
            <a:r>
              <a:rPr lang="en-US" sz="2240" b="1" dirty="0"/>
              <a:t>Saager Khasnis </a:t>
            </a:r>
            <a:r>
              <a:rPr lang="mr-IN" sz="2240" b="1" dirty="0"/>
              <a:t>–</a:t>
            </a:r>
            <a:r>
              <a:rPr lang="en-US" sz="2240" b="1" dirty="0"/>
              <a:t> </a:t>
            </a:r>
            <a:r>
              <a:rPr lang="en-US" sz="2240" dirty="0"/>
              <a:t>AWS Marketplace Solutions Architect based in TBD. </a:t>
            </a:r>
            <a:r>
              <a:rPr lang="en-US" sz="2240" i="1" dirty="0"/>
              <a:t>Need Quick Blurb</a:t>
            </a:r>
            <a:endParaRPr lang="en-US" sz="2240" b="1" i="1" dirty="0"/>
          </a:p>
        </p:txBody>
      </p:sp>
      <p:pic>
        <p:nvPicPr>
          <p:cNvPr id="7" name="Picture 6">
            <a:extLst>
              <a:ext uri="{FF2B5EF4-FFF2-40B4-BE49-F238E27FC236}">
                <a16:creationId xmlns:a16="http://schemas.microsoft.com/office/drawing/2014/main" id="{2948D347-9956-D549-9B99-E68F4F75DF2D}"/>
              </a:ext>
            </a:extLst>
          </p:cNvPr>
          <p:cNvPicPr>
            <a:picLocks noChangeAspect="1"/>
          </p:cNvPicPr>
          <p:nvPr/>
        </p:nvPicPr>
        <p:blipFill>
          <a:blip r:embed="rId3"/>
          <a:stretch>
            <a:fillRect/>
          </a:stretch>
        </p:blipFill>
        <p:spPr>
          <a:xfrm>
            <a:off x="817024" y="2920005"/>
            <a:ext cx="1435557" cy="2337769"/>
          </a:xfrm>
          <a:prstGeom prst="rect">
            <a:avLst/>
          </a:prstGeom>
        </p:spPr>
      </p:pic>
      <p:sp>
        <p:nvSpPr>
          <p:cNvPr id="11" name="Rectangle 10">
            <a:extLst>
              <a:ext uri="{FF2B5EF4-FFF2-40B4-BE49-F238E27FC236}">
                <a16:creationId xmlns:a16="http://schemas.microsoft.com/office/drawing/2014/main" id="{26E6A67A-740D-7549-942B-0BE7DD1FA48B}"/>
              </a:ext>
            </a:extLst>
          </p:cNvPr>
          <p:cNvSpPr/>
          <p:nvPr/>
        </p:nvSpPr>
        <p:spPr bwMode="auto">
          <a:xfrm>
            <a:off x="6925340" y="183899"/>
            <a:ext cx="3335867" cy="9144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Needs to be updated</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Saager</a:t>
            </a:r>
          </a:p>
        </p:txBody>
      </p:sp>
    </p:spTree>
    <p:extLst>
      <p:ext uri="{BB962C8B-B14F-4D97-AF65-F5344CB8AC3E}">
        <p14:creationId xmlns:p14="http://schemas.microsoft.com/office/powerpoint/2010/main" val="1287741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to Expect from this Lab Workshop</a:t>
            </a:r>
          </a:p>
        </p:txBody>
      </p:sp>
      <p:sp>
        <p:nvSpPr>
          <p:cNvPr id="4" name="Content Placeholder 3"/>
          <p:cNvSpPr>
            <a:spLocks noGrp="1"/>
          </p:cNvSpPr>
          <p:nvPr>
            <p:ph idx="1"/>
          </p:nvPr>
        </p:nvSpPr>
        <p:spPr>
          <a:xfrm>
            <a:off x="538863" y="1443927"/>
            <a:ext cx="13128486" cy="5000793"/>
          </a:xfrm>
        </p:spPr>
        <p:txBody>
          <a:bodyPr/>
          <a:lstStyle/>
          <a:p>
            <a:r>
              <a:rPr lang="en-AU" dirty="0"/>
              <a:t>By the end of this session you should be able to:</a:t>
            </a:r>
          </a:p>
          <a:p>
            <a:endParaRPr lang="en-AU" sz="2560" dirty="0"/>
          </a:p>
          <a:p>
            <a:pPr marL="457200" indent="-457200">
              <a:buFont typeface="Arial" charset="0"/>
              <a:buChar char="•"/>
            </a:pPr>
            <a:r>
              <a:rPr lang="en-AU" dirty="0"/>
              <a:t>Articulate the importance of Cloud operations, and the right Cloud operating model, to achieve sustainable adoption of AWS</a:t>
            </a:r>
          </a:p>
          <a:p>
            <a:pPr marL="457200" indent="-457200">
              <a:buFont typeface="Arial" charset="0"/>
              <a:buChar char="•"/>
            </a:pPr>
            <a:r>
              <a:rPr lang="en-AU" dirty="0"/>
              <a:t>Understand AWS Management Tools value proposition to infrastructure operations for our customers</a:t>
            </a:r>
          </a:p>
          <a:p>
            <a:pPr marL="457200" indent="-457200">
              <a:buFont typeface="Arial" charset="0"/>
              <a:buChar char="•"/>
            </a:pPr>
            <a:r>
              <a:rPr lang="en-AU" dirty="0"/>
              <a:t>Evaluate the cloud operating model leveraging ServiceNow ITSM tooling scenarios integrated to AWS Management Tools to enhance Cloud Management </a:t>
            </a:r>
          </a:p>
          <a:p>
            <a:endParaRPr lang="en-US" dirty="0"/>
          </a:p>
        </p:txBody>
      </p:sp>
      <p:sp>
        <p:nvSpPr>
          <p:cNvPr id="5" name="Rectangle 4">
            <a:extLst>
              <a:ext uri="{FF2B5EF4-FFF2-40B4-BE49-F238E27FC236}">
                <a16:creationId xmlns:a16="http://schemas.microsoft.com/office/drawing/2014/main" id="{5EA7EAD9-1D36-E14D-ADF6-222F184CEFA3}"/>
              </a:ext>
            </a:extLst>
          </p:cNvPr>
          <p:cNvSpPr/>
          <p:nvPr/>
        </p:nvSpPr>
        <p:spPr bwMode="auto">
          <a:xfrm>
            <a:off x="10774326" y="986726"/>
            <a:ext cx="3335867" cy="1224845"/>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Needs to be updated: MBS Add security context </a:t>
            </a:r>
          </a:p>
        </p:txBody>
      </p:sp>
    </p:spTree>
    <p:extLst>
      <p:ext uri="{BB962C8B-B14F-4D97-AF65-F5344CB8AC3E}">
        <p14:creationId xmlns:p14="http://schemas.microsoft.com/office/powerpoint/2010/main" val="4232649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Lifecycle Overview</a:t>
            </a:r>
          </a:p>
        </p:txBody>
      </p:sp>
    </p:spTree>
    <p:extLst>
      <p:ext uri="{BB962C8B-B14F-4D97-AF65-F5344CB8AC3E}">
        <p14:creationId xmlns:p14="http://schemas.microsoft.com/office/powerpoint/2010/main" val="109646598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538863" y="221013"/>
            <a:ext cx="13128486" cy="689344"/>
          </a:xfrm>
        </p:spPr>
        <p:txBody>
          <a:bodyPr vert="horz" wrap="square" lIns="0" tIns="0" rIns="0" bIns="0" rtlCol="0" anchor="t">
            <a:spAutoFit/>
          </a:bodyPr>
          <a:lstStyle/>
          <a:p>
            <a:r>
              <a:rPr lang="en-US" dirty="0"/>
              <a:t>Goals in the Cloud: Speed &amp; Security</a:t>
            </a:r>
          </a:p>
        </p:txBody>
      </p:sp>
      <p:sp>
        <p:nvSpPr>
          <p:cNvPr id="2" name="TextBox 1"/>
          <p:cNvSpPr txBox="1"/>
          <p:nvPr/>
        </p:nvSpPr>
        <p:spPr>
          <a:xfrm>
            <a:off x="7412190" y="4950368"/>
            <a:ext cx="184731" cy="483530"/>
          </a:xfrm>
          <a:prstGeom prst="rect">
            <a:avLst/>
          </a:prstGeom>
          <a:noFill/>
        </p:spPr>
        <p:txBody>
          <a:bodyPr wrap="none" rtlCol="0">
            <a:spAutoFit/>
          </a:bodyPr>
          <a:lstStyle/>
          <a:p>
            <a:endParaRPr lang="en-US" sz="2542" dirty="0"/>
          </a:p>
        </p:txBody>
      </p:sp>
      <p:pic>
        <p:nvPicPr>
          <p:cNvPr id="6" name="pasted-image.pdf"/>
          <p:cNvPicPr>
            <a:picLocks noChangeAspect="1"/>
          </p:cNvPicPr>
          <p:nvPr/>
        </p:nvPicPr>
        <p:blipFill>
          <a:blip r:embed="rId3">
            <a:extLst/>
          </a:blip>
          <a:stretch>
            <a:fillRect/>
          </a:stretch>
        </p:blipFill>
        <p:spPr>
          <a:xfrm>
            <a:off x="1970602" y="4796066"/>
            <a:ext cx="2917445" cy="1853130"/>
          </a:xfrm>
          <a:prstGeom prst="rect">
            <a:avLst/>
          </a:prstGeom>
          <a:ln w="12700">
            <a:miter lim="400000"/>
          </a:ln>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861250" y="5084776"/>
            <a:ext cx="1375741" cy="1927878"/>
          </a:xfrm>
          <a:prstGeom prst="rect">
            <a:avLst/>
          </a:prstGeom>
        </p:spPr>
      </p:pic>
      <p:pic>
        <p:nvPicPr>
          <p:cNvPr id="9" name="Picture 8" descr="Deck_Control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76108" y="5149312"/>
            <a:ext cx="1751226" cy="1840544"/>
          </a:xfrm>
          <a:prstGeom prst="rect">
            <a:avLst/>
          </a:prstGeom>
        </p:spPr>
      </p:pic>
      <p:sp>
        <p:nvSpPr>
          <p:cNvPr id="12" name="TextBox 11">
            <a:extLst>
              <a:ext uri="{FF2B5EF4-FFF2-40B4-BE49-F238E27FC236}">
                <a16:creationId xmlns:a16="http://schemas.microsoft.com/office/drawing/2014/main" id="{C646CC4A-42B5-1348-A3A9-46A0B07031A0}"/>
              </a:ext>
            </a:extLst>
          </p:cNvPr>
          <p:cNvSpPr txBox="1"/>
          <p:nvPr/>
        </p:nvSpPr>
        <p:spPr>
          <a:xfrm>
            <a:off x="538863" y="2757509"/>
            <a:ext cx="5407146" cy="1421928"/>
          </a:xfrm>
          <a:prstGeom prst="rect">
            <a:avLst/>
          </a:prstGeom>
          <a:noFill/>
        </p:spPr>
        <p:txBody>
          <a:bodyPr wrap="square" rtlCol="0">
            <a:spAutoFit/>
          </a:bodyPr>
          <a:lstStyle/>
          <a:p>
            <a:pPr algn="ctr"/>
            <a:r>
              <a:rPr lang="en-US" sz="4320" dirty="0"/>
              <a:t>Deploy AWS services quickly</a:t>
            </a:r>
          </a:p>
        </p:txBody>
      </p:sp>
      <p:sp>
        <p:nvSpPr>
          <p:cNvPr id="13" name="TextBox 12">
            <a:extLst>
              <a:ext uri="{FF2B5EF4-FFF2-40B4-BE49-F238E27FC236}">
                <a16:creationId xmlns:a16="http://schemas.microsoft.com/office/drawing/2014/main" id="{15F67147-52E3-C740-8B80-5CDBEE9DDF84}"/>
              </a:ext>
            </a:extLst>
          </p:cNvPr>
          <p:cNvSpPr txBox="1"/>
          <p:nvPr/>
        </p:nvSpPr>
        <p:spPr>
          <a:xfrm>
            <a:off x="8706466" y="2446255"/>
            <a:ext cx="5392440" cy="2086725"/>
          </a:xfrm>
          <a:prstGeom prst="rect">
            <a:avLst/>
          </a:prstGeom>
          <a:noFill/>
        </p:spPr>
        <p:txBody>
          <a:bodyPr wrap="square" rtlCol="0">
            <a:spAutoFit/>
          </a:bodyPr>
          <a:lstStyle/>
          <a:p>
            <a:pPr algn="ctr"/>
            <a:r>
              <a:rPr lang="en-US" sz="4320" dirty="0"/>
              <a:t>Following best practices for security and compliance </a:t>
            </a:r>
          </a:p>
        </p:txBody>
      </p:sp>
      <p:sp>
        <p:nvSpPr>
          <p:cNvPr id="14" name="TextBox 13">
            <a:extLst>
              <a:ext uri="{FF2B5EF4-FFF2-40B4-BE49-F238E27FC236}">
                <a16:creationId xmlns:a16="http://schemas.microsoft.com/office/drawing/2014/main" id="{84F7A8E1-FAE5-9046-B91F-80A01CD92CFA}"/>
              </a:ext>
            </a:extLst>
          </p:cNvPr>
          <p:cNvSpPr txBox="1"/>
          <p:nvPr/>
        </p:nvSpPr>
        <p:spPr>
          <a:xfrm>
            <a:off x="6290712" y="3147986"/>
            <a:ext cx="1847083" cy="683264"/>
          </a:xfrm>
          <a:prstGeom prst="rect">
            <a:avLst/>
          </a:prstGeom>
          <a:noFill/>
        </p:spPr>
        <p:txBody>
          <a:bodyPr wrap="square" rtlCol="0">
            <a:spAutoFit/>
          </a:bodyPr>
          <a:lstStyle/>
          <a:p>
            <a:pPr algn="ctr"/>
            <a:r>
              <a:rPr lang="en-US" sz="3840" dirty="0"/>
              <a:t>while</a:t>
            </a:r>
          </a:p>
        </p:txBody>
      </p:sp>
    </p:spTree>
    <p:extLst>
      <p:ext uri="{BB962C8B-B14F-4D97-AF65-F5344CB8AC3E}">
        <p14:creationId xmlns:p14="http://schemas.microsoft.com/office/powerpoint/2010/main" val="2388377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7"/>
          <p:cNvSpPr/>
          <p:nvPr/>
        </p:nvSpPr>
        <p:spPr>
          <a:xfrm>
            <a:off x="870858" y="5716206"/>
            <a:ext cx="6374674" cy="1223936"/>
          </a:xfrm>
          <a:custGeom>
            <a:avLst/>
            <a:gdLst>
              <a:gd name="connsiteX0" fmla="*/ 0 w 8022771"/>
              <a:gd name="connsiteY0" fmla="*/ 2242457 h 2256303"/>
              <a:gd name="connsiteX1" fmla="*/ 2286000 w 8022771"/>
              <a:gd name="connsiteY1" fmla="*/ 2155371 h 2256303"/>
              <a:gd name="connsiteX2" fmla="*/ 3984171 w 8022771"/>
              <a:gd name="connsiteY2" fmla="*/ 1491343 h 2256303"/>
              <a:gd name="connsiteX3" fmla="*/ 5791200 w 8022771"/>
              <a:gd name="connsiteY3" fmla="*/ 620486 h 2256303"/>
              <a:gd name="connsiteX4" fmla="*/ 8022771 w 8022771"/>
              <a:gd name="connsiteY4" fmla="*/ 0 h 2256303"/>
              <a:gd name="connsiteX0" fmla="*/ 0 w 7870371"/>
              <a:gd name="connsiteY0" fmla="*/ 3135085 h 3148931"/>
              <a:gd name="connsiteX1" fmla="*/ 2286000 w 7870371"/>
              <a:gd name="connsiteY1" fmla="*/ 3047999 h 3148931"/>
              <a:gd name="connsiteX2" fmla="*/ 3984171 w 7870371"/>
              <a:gd name="connsiteY2" fmla="*/ 2383971 h 3148931"/>
              <a:gd name="connsiteX3" fmla="*/ 5791200 w 7870371"/>
              <a:gd name="connsiteY3" fmla="*/ 1513114 h 3148931"/>
              <a:gd name="connsiteX4" fmla="*/ 7870371 w 7870371"/>
              <a:gd name="connsiteY4" fmla="*/ 0 h 3148931"/>
              <a:gd name="connsiteX0" fmla="*/ 0 w 7870371"/>
              <a:gd name="connsiteY0" fmla="*/ 3135085 h 3148931"/>
              <a:gd name="connsiteX1" fmla="*/ 2286000 w 7870371"/>
              <a:gd name="connsiteY1" fmla="*/ 3047999 h 3148931"/>
              <a:gd name="connsiteX2" fmla="*/ 3984171 w 7870371"/>
              <a:gd name="connsiteY2" fmla="*/ 2383971 h 3148931"/>
              <a:gd name="connsiteX3" fmla="*/ 6204857 w 7870371"/>
              <a:gd name="connsiteY3" fmla="*/ 576942 h 3148931"/>
              <a:gd name="connsiteX4" fmla="*/ 7870371 w 7870371"/>
              <a:gd name="connsiteY4" fmla="*/ 0 h 3148931"/>
              <a:gd name="connsiteX0" fmla="*/ 0 w 7870371"/>
              <a:gd name="connsiteY0" fmla="*/ 3135085 h 3148931"/>
              <a:gd name="connsiteX1" fmla="*/ 2286000 w 7870371"/>
              <a:gd name="connsiteY1" fmla="*/ 3047999 h 3148931"/>
              <a:gd name="connsiteX2" fmla="*/ 3984171 w 7870371"/>
              <a:gd name="connsiteY2" fmla="*/ 2383971 h 3148931"/>
              <a:gd name="connsiteX3" fmla="*/ 7870371 w 7870371"/>
              <a:gd name="connsiteY3" fmla="*/ 0 h 3148931"/>
              <a:gd name="connsiteX0" fmla="*/ 0 w 3984171"/>
              <a:gd name="connsiteY0" fmla="*/ 751114 h 764960"/>
              <a:gd name="connsiteX1" fmla="*/ 2286000 w 3984171"/>
              <a:gd name="connsiteY1" fmla="*/ 664028 h 764960"/>
              <a:gd name="connsiteX2" fmla="*/ 3984171 w 3984171"/>
              <a:gd name="connsiteY2" fmla="*/ 0 h 764960"/>
            </a:gdLst>
            <a:ahLst/>
            <a:cxnLst>
              <a:cxn ang="0">
                <a:pos x="connsiteX0" y="connsiteY0"/>
              </a:cxn>
              <a:cxn ang="0">
                <a:pos x="connsiteX1" y="connsiteY1"/>
              </a:cxn>
              <a:cxn ang="0">
                <a:pos x="connsiteX2" y="connsiteY2"/>
              </a:cxn>
            </a:cxnLst>
            <a:rect l="l" t="t" r="r" b="b"/>
            <a:pathLst>
              <a:path w="3984171" h="764960">
                <a:moveTo>
                  <a:pt x="0" y="751114"/>
                </a:moveTo>
                <a:cubicBezTo>
                  <a:pt x="810986" y="770164"/>
                  <a:pt x="1621972" y="789214"/>
                  <a:pt x="2286000" y="664028"/>
                </a:cubicBezTo>
                <a:cubicBezTo>
                  <a:pt x="2950028" y="538842"/>
                  <a:pt x="3053442" y="508000"/>
                  <a:pt x="3984171" y="0"/>
                </a:cubicBezTo>
              </a:path>
            </a:pathLst>
          </a:custGeom>
          <a:noFill/>
          <a:ln w="19050">
            <a:solidFill>
              <a:schemeClr val="accent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AU" sz="2560" dirty="0">
              <a:solidFill>
                <a:prstClr val="white"/>
              </a:solidFill>
            </a:endParaRPr>
          </a:p>
        </p:txBody>
      </p:sp>
      <p:grpSp>
        <p:nvGrpSpPr>
          <p:cNvPr id="56" name="Group 55"/>
          <p:cNvGrpSpPr/>
          <p:nvPr/>
        </p:nvGrpSpPr>
        <p:grpSpPr>
          <a:xfrm>
            <a:off x="803331" y="1501987"/>
            <a:ext cx="13438080" cy="5774203"/>
            <a:chOff x="544286" y="1089812"/>
            <a:chExt cx="8398800" cy="3608877"/>
          </a:xfrm>
        </p:grpSpPr>
        <p:cxnSp>
          <p:nvCxnSpPr>
            <p:cNvPr id="53" name="Straight Connector 52"/>
            <p:cNvCxnSpPr/>
            <p:nvPr/>
          </p:nvCxnSpPr>
          <p:spPr>
            <a:xfrm>
              <a:off x="544286" y="1089812"/>
              <a:ext cx="0" cy="3608877"/>
            </a:xfrm>
            <a:prstGeom prst="line">
              <a:avLst/>
            </a:prstGeom>
            <a:ln w="12700">
              <a:solidFill>
                <a:schemeClr val="accent6"/>
              </a:solidFill>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a:off x="544286" y="4698689"/>
              <a:ext cx="8398800" cy="0"/>
            </a:xfrm>
            <a:prstGeom prst="line">
              <a:avLst/>
            </a:prstGeom>
            <a:ln w="12700">
              <a:solidFill>
                <a:schemeClr val="accent6"/>
              </a:solidFill>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57" name="Shape 391"/>
          <p:cNvSpPr/>
          <p:nvPr/>
        </p:nvSpPr>
        <p:spPr>
          <a:xfrm>
            <a:off x="870859" y="1617392"/>
            <a:ext cx="750462" cy="418576"/>
          </a:xfrm>
          <a:prstGeom prst="rect">
            <a:avLst/>
          </a:prstGeom>
          <a:ln w="25400">
            <a:miter lim="400000"/>
          </a:ln>
          <a:extLst>
            <a:ext uri="{C572A759-6A51-4108-AA02-DFA0A04FC94B}">
              <ma14:wrappingTextBoxFlag xmlns="" xmlns:ma14="http://schemas.microsoft.com/office/mac/drawingml/2011/main" val="1"/>
            </a:ext>
          </a:extLst>
        </p:spPr>
        <p:txBody>
          <a:bodyPr wrap="none" lIns="73152" tIns="73152" rIns="73152" bIns="73152">
            <a:spAutoFit/>
          </a:bodyPr>
          <a:lstStyle/>
          <a:p>
            <a:pPr defTabSz="1097280"/>
            <a:r>
              <a:rPr lang="en-AU" sz="1760" b="1" dirty="0">
                <a:solidFill>
                  <a:srgbClr val="70AD47"/>
                </a:solidFill>
                <a:ea typeface="Calibri" charset="0"/>
                <a:cs typeface="Calibri" charset="0"/>
              </a:rPr>
              <a:t>Value</a:t>
            </a:r>
          </a:p>
        </p:txBody>
      </p:sp>
      <p:sp>
        <p:nvSpPr>
          <p:cNvPr id="58" name="Shape 391"/>
          <p:cNvSpPr/>
          <p:nvPr/>
        </p:nvSpPr>
        <p:spPr>
          <a:xfrm>
            <a:off x="13463453" y="6876024"/>
            <a:ext cx="676724" cy="418576"/>
          </a:xfrm>
          <a:prstGeom prst="rect">
            <a:avLst/>
          </a:prstGeom>
          <a:ln w="25400">
            <a:miter lim="400000"/>
          </a:ln>
          <a:extLst>
            <a:ext uri="{C572A759-6A51-4108-AA02-DFA0A04FC94B}">
              <ma14:wrappingTextBoxFlag xmlns="" xmlns:ma14="http://schemas.microsoft.com/office/mac/drawingml/2011/main" val="1"/>
            </a:ext>
          </a:extLst>
        </p:spPr>
        <p:txBody>
          <a:bodyPr wrap="none" lIns="73152" tIns="73152" rIns="73152" bIns="73152">
            <a:spAutoFit/>
          </a:bodyPr>
          <a:lstStyle/>
          <a:p>
            <a:pPr defTabSz="1097280"/>
            <a:r>
              <a:rPr lang="en-AU" sz="1760" b="1" dirty="0">
                <a:solidFill>
                  <a:srgbClr val="70AD47"/>
                </a:solidFill>
                <a:ea typeface="Calibri" charset="0"/>
                <a:cs typeface="Calibri" charset="0"/>
              </a:rPr>
              <a:t>Time</a:t>
            </a:r>
          </a:p>
        </p:txBody>
      </p:sp>
      <p:sp>
        <p:nvSpPr>
          <p:cNvPr id="31" name="Freeform 30"/>
          <p:cNvSpPr/>
          <p:nvPr/>
        </p:nvSpPr>
        <p:spPr>
          <a:xfrm>
            <a:off x="870858" y="1901853"/>
            <a:ext cx="12592594" cy="5038290"/>
          </a:xfrm>
          <a:custGeom>
            <a:avLst/>
            <a:gdLst>
              <a:gd name="connsiteX0" fmla="*/ 0 w 8022771"/>
              <a:gd name="connsiteY0" fmla="*/ 2242457 h 2256303"/>
              <a:gd name="connsiteX1" fmla="*/ 2286000 w 8022771"/>
              <a:gd name="connsiteY1" fmla="*/ 2155371 h 2256303"/>
              <a:gd name="connsiteX2" fmla="*/ 3984171 w 8022771"/>
              <a:gd name="connsiteY2" fmla="*/ 1491343 h 2256303"/>
              <a:gd name="connsiteX3" fmla="*/ 5791200 w 8022771"/>
              <a:gd name="connsiteY3" fmla="*/ 620486 h 2256303"/>
              <a:gd name="connsiteX4" fmla="*/ 8022771 w 8022771"/>
              <a:gd name="connsiteY4" fmla="*/ 0 h 2256303"/>
              <a:gd name="connsiteX0" fmla="*/ 0 w 7870371"/>
              <a:gd name="connsiteY0" fmla="*/ 3135085 h 3148931"/>
              <a:gd name="connsiteX1" fmla="*/ 2286000 w 7870371"/>
              <a:gd name="connsiteY1" fmla="*/ 3047999 h 3148931"/>
              <a:gd name="connsiteX2" fmla="*/ 3984171 w 7870371"/>
              <a:gd name="connsiteY2" fmla="*/ 2383971 h 3148931"/>
              <a:gd name="connsiteX3" fmla="*/ 5791200 w 7870371"/>
              <a:gd name="connsiteY3" fmla="*/ 1513114 h 3148931"/>
              <a:gd name="connsiteX4" fmla="*/ 7870371 w 7870371"/>
              <a:gd name="connsiteY4" fmla="*/ 0 h 3148931"/>
              <a:gd name="connsiteX0" fmla="*/ 0 w 7870371"/>
              <a:gd name="connsiteY0" fmla="*/ 3135085 h 3148931"/>
              <a:gd name="connsiteX1" fmla="*/ 2286000 w 7870371"/>
              <a:gd name="connsiteY1" fmla="*/ 3047999 h 3148931"/>
              <a:gd name="connsiteX2" fmla="*/ 3984171 w 7870371"/>
              <a:gd name="connsiteY2" fmla="*/ 2383971 h 3148931"/>
              <a:gd name="connsiteX3" fmla="*/ 6204857 w 7870371"/>
              <a:gd name="connsiteY3" fmla="*/ 576942 h 3148931"/>
              <a:gd name="connsiteX4" fmla="*/ 7870371 w 7870371"/>
              <a:gd name="connsiteY4" fmla="*/ 0 h 3148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0371" h="3148931">
                <a:moveTo>
                  <a:pt x="0" y="3135085"/>
                </a:moveTo>
                <a:cubicBezTo>
                  <a:pt x="810986" y="3154135"/>
                  <a:pt x="1621972" y="3173185"/>
                  <a:pt x="2286000" y="3047999"/>
                </a:cubicBezTo>
                <a:cubicBezTo>
                  <a:pt x="2950028" y="2922813"/>
                  <a:pt x="3331028" y="2795814"/>
                  <a:pt x="3984171" y="2383971"/>
                </a:cubicBezTo>
                <a:cubicBezTo>
                  <a:pt x="4637314" y="1972128"/>
                  <a:pt x="5557157" y="974271"/>
                  <a:pt x="6204857" y="576942"/>
                </a:cubicBezTo>
                <a:cubicBezTo>
                  <a:pt x="6852557" y="179614"/>
                  <a:pt x="7870371" y="0"/>
                  <a:pt x="7870371" y="0"/>
                </a:cubicBezTo>
              </a:path>
            </a:pathLst>
          </a:custGeom>
          <a:noFill/>
          <a:ln w="5715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560" dirty="0">
              <a:solidFill>
                <a:prstClr val="white"/>
              </a:solidFill>
            </a:endParaRPr>
          </a:p>
        </p:txBody>
      </p:sp>
      <p:sp>
        <p:nvSpPr>
          <p:cNvPr id="32" name="Right Triangle 31"/>
          <p:cNvSpPr/>
          <p:nvPr/>
        </p:nvSpPr>
        <p:spPr>
          <a:xfrm rot="4730977">
            <a:off x="13362434" y="1740588"/>
            <a:ext cx="279125" cy="548101"/>
          </a:xfrm>
          <a:prstGeom prst="rtTriangle">
            <a:avLst/>
          </a:prstGeom>
          <a:solidFill>
            <a:schemeClr val="accent3"/>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560" dirty="0">
              <a:solidFill>
                <a:prstClr val="white"/>
              </a:solidFill>
            </a:endParaRPr>
          </a:p>
        </p:txBody>
      </p:sp>
      <p:sp>
        <p:nvSpPr>
          <p:cNvPr id="21" name="TextBox 20"/>
          <p:cNvSpPr txBox="1"/>
          <p:nvPr/>
        </p:nvSpPr>
        <p:spPr>
          <a:xfrm>
            <a:off x="11926111" y="1273971"/>
            <a:ext cx="2017182" cy="1077218"/>
          </a:xfrm>
          <a:prstGeom prst="rect">
            <a:avLst/>
          </a:prstGeom>
          <a:noFill/>
        </p:spPr>
        <p:txBody>
          <a:bodyPr wrap="square" rtlCol="0">
            <a:spAutoFit/>
          </a:bodyPr>
          <a:lstStyle/>
          <a:p>
            <a:pPr defTabSz="1097280"/>
            <a:r>
              <a:rPr lang="en-US" sz="3200" b="1" dirty="0"/>
              <a:t>Future</a:t>
            </a:r>
          </a:p>
          <a:p>
            <a:pPr marL="342901" indent="-342901" defTabSz="1097280">
              <a:buFont typeface="Arial" panose="020B0604020202020204" pitchFamily="34" charset="0"/>
              <a:buChar char="•"/>
            </a:pPr>
            <a:endParaRPr lang="en-AU" sz="3200" dirty="0"/>
          </a:p>
        </p:txBody>
      </p:sp>
      <p:sp>
        <p:nvSpPr>
          <p:cNvPr id="22" name="Rectangle 21"/>
          <p:cNvSpPr/>
          <p:nvPr/>
        </p:nvSpPr>
        <p:spPr>
          <a:xfrm>
            <a:off x="870857" y="5923264"/>
            <a:ext cx="1369286" cy="584775"/>
          </a:xfrm>
          <a:prstGeom prst="rect">
            <a:avLst/>
          </a:prstGeom>
        </p:spPr>
        <p:txBody>
          <a:bodyPr wrap="none">
            <a:spAutoFit/>
          </a:bodyPr>
          <a:lstStyle/>
          <a:p>
            <a:r>
              <a:rPr lang="en-US" sz="3200" b="1" dirty="0"/>
              <a:t>Today</a:t>
            </a:r>
            <a:endParaRPr lang="en-US" sz="3200" dirty="0"/>
          </a:p>
        </p:txBody>
      </p:sp>
      <p:grpSp>
        <p:nvGrpSpPr>
          <p:cNvPr id="25" name="Group 24"/>
          <p:cNvGrpSpPr/>
          <p:nvPr/>
        </p:nvGrpSpPr>
        <p:grpSpPr>
          <a:xfrm>
            <a:off x="4065655" y="6410715"/>
            <a:ext cx="896336" cy="994490"/>
            <a:chOff x="2541035" y="4048330"/>
            <a:chExt cx="560210" cy="621556"/>
          </a:xfrm>
        </p:grpSpPr>
        <p:sp>
          <p:nvSpPr>
            <p:cNvPr id="26" name="Shape 391"/>
            <p:cNvSpPr/>
            <p:nvPr/>
          </p:nvSpPr>
          <p:spPr>
            <a:xfrm>
              <a:off x="2541035" y="4048330"/>
              <a:ext cx="560210" cy="261610"/>
            </a:xfrm>
            <a:prstGeom prst="rect">
              <a:avLst/>
            </a:prstGeom>
            <a:ln w="25400">
              <a:miter lim="400000"/>
            </a:ln>
            <a:extLst>
              <a:ext uri="{C572A759-6A51-4108-AA02-DFA0A04FC94B}">
                <ma14:wrappingTextBoxFlag xmlns="" xmlns:ma14="http://schemas.microsoft.com/office/mac/drawingml/2011/main" val="1"/>
              </a:ext>
            </a:extLst>
          </p:spPr>
          <p:txBody>
            <a:bodyPr wrap="none" lIns="73152" tIns="73152" rIns="73152" bIns="73152">
              <a:spAutoFit/>
            </a:bodyPr>
            <a:lstStyle/>
            <a:p>
              <a:pPr algn="ctr" defTabSz="1097280"/>
              <a:r>
                <a:rPr lang="en-AU" sz="1760" b="1" dirty="0">
                  <a:ea typeface="Calibri" charset="0"/>
                  <a:cs typeface="Calibri" charset="0"/>
                </a:rPr>
                <a:t>Project</a:t>
              </a: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6779" y="4195161"/>
              <a:ext cx="474725" cy="474725"/>
            </a:xfrm>
            <a:prstGeom prst="rect">
              <a:avLst/>
            </a:prstGeom>
          </p:spPr>
        </p:pic>
      </p:grpSp>
      <p:grpSp>
        <p:nvGrpSpPr>
          <p:cNvPr id="29" name="Group 28"/>
          <p:cNvGrpSpPr/>
          <p:nvPr/>
        </p:nvGrpSpPr>
        <p:grpSpPr>
          <a:xfrm>
            <a:off x="5123462" y="5900227"/>
            <a:ext cx="1364411" cy="1064698"/>
            <a:chOff x="3202164" y="3796509"/>
            <a:chExt cx="852757" cy="665436"/>
          </a:xfrm>
        </p:grpSpPr>
        <p:sp>
          <p:nvSpPr>
            <p:cNvPr id="30" name="Shape 390"/>
            <p:cNvSpPr/>
            <p:nvPr/>
          </p:nvSpPr>
          <p:spPr>
            <a:xfrm>
              <a:off x="3202164" y="3796509"/>
              <a:ext cx="852757" cy="261610"/>
            </a:xfrm>
            <a:prstGeom prst="rect">
              <a:avLst/>
            </a:prstGeom>
            <a:ln w="25400">
              <a:miter lim="400000"/>
            </a:ln>
            <a:extLst>
              <a:ext uri="{C572A759-6A51-4108-AA02-DFA0A04FC94B}">
                <ma14:wrappingTextBoxFlag xmlns="" xmlns:ma14="http://schemas.microsoft.com/office/mac/drawingml/2011/main" val="1"/>
              </a:ext>
            </a:extLst>
          </p:spPr>
          <p:txBody>
            <a:bodyPr wrap="none" lIns="73152" tIns="73152" rIns="73152" bIns="73152">
              <a:spAutoFit/>
            </a:bodyPr>
            <a:lstStyle/>
            <a:p>
              <a:pPr defTabSz="1097280"/>
              <a:r>
                <a:rPr lang="en-AU" sz="1760" b="1" dirty="0">
                  <a:ea typeface="Calibri" charset="0"/>
                  <a:cs typeface="Calibri" charset="0"/>
                </a:rPr>
                <a:t>Foundation</a:t>
              </a:r>
            </a:p>
          </p:txBody>
        </p:sp>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866" y="4030377"/>
              <a:ext cx="431568" cy="431568"/>
            </a:xfrm>
            <a:prstGeom prst="rect">
              <a:avLst/>
            </a:prstGeom>
          </p:spPr>
        </p:pic>
      </p:grpSp>
      <p:sp>
        <p:nvSpPr>
          <p:cNvPr id="24" name="Freeform 23"/>
          <p:cNvSpPr/>
          <p:nvPr/>
        </p:nvSpPr>
        <p:spPr>
          <a:xfrm>
            <a:off x="6937144" y="5497825"/>
            <a:ext cx="6763859" cy="407205"/>
          </a:xfrm>
          <a:custGeom>
            <a:avLst/>
            <a:gdLst>
              <a:gd name="connsiteX0" fmla="*/ 0 w 8022771"/>
              <a:gd name="connsiteY0" fmla="*/ 2242457 h 2256303"/>
              <a:gd name="connsiteX1" fmla="*/ 2286000 w 8022771"/>
              <a:gd name="connsiteY1" fmla="*/ 2155371 h 2256303"/>
              <a:gd name="connsiteX2" fmla="*/ 3984171 w 8022771"/>
              <a:gd name="connsiteY2" fmla="*/ 1491343 h 2256303"/>
              <a:gd name="connsiteX3" fmla="*/ 5791200 w 8022771"/>
              <a:gd name="connsiteY3" fmla="*/ 620486 h 2256303"/>
              <a:gd name="connsiteX4" fmla="*/ 8022771 w 8022771"/>
              <a:gd name="connsiteY4" fmla="*/ 0 h 2256303"/>
              <a:gd name="connsiteX0" fmla="*/ 0 w 7870371"/>
              <a:gd name="connsiteY0" fmla="*/ 3135085 h 3148931"/>
              <a:gd name="connsiteX1" fmla="*/ 2286000 w 7870371"/>
              <a:gd name="connsiteY1" fmla="*/ 3047999 h 3148931"/>
              <a:gd name="connsiteX2" fmla="*/ 3984171 w 7870371"/>
              <a:gd name="connsiteY2" fmla="*/ 2383971 h 3148931"/>
              <a:gd name="connsiteX3" fmla="*/ 5791200 w 7870371"/>
              <a:gd name="connsiteY3" fmla="*/ 1513114 h 3148931"/>
              <a:gd name="connsiteX4" fmla="*/ 7870371 w 7870371"/>
              <a:gd name="connsiteY4" fmla="*/ 0 h 3148931"/>
              <a:gd name="connsiteX0" fmla="*/ 0 w 7870371"/>
              <a:gd name="connsiteY0" fmla="*/ 3135085 h 3148931"/>
              <a:gd name="connsiteX1" fmla="*/ 2286000 w 7870371"/>
              <a:gd name="connsiteY1" fmla="*/ 3047999 h 3148931"/>
              <a:gd name="connsiteX2" fmla="*/ 3984171 w 7870371"/>
              <a:gd name="connsiteY2" fmla="*/ 2383971 h 3148931"/>
              <a:gd name="connsiteX3" fmla="*/ 6204857 w 7870371"/>
              <a:gd name="connsiteY3" fmla="*/ 576942 h 3148931"/>
              <a:gd name="connsiteX4" fmla="*/ 7870371 w 7870371"/>
              <a:gd name="connsiteY4" fmla="*/ 0 h 3148931"/>
              <a:gd name="connsiteX0" fmla="*/ 0 w 6204857"/>
              <a:gd name="connsiteY0" fmla="*/ 2558143 h 2571989"/>
              <a:gd name="connsiteX1" fmla="*/ 2286000 w 6204857"/>
              <a:gd name="connsiteY1" fmla="*/ 2471057 h 2571989"/>
              <a:gd name="connsiteX2" fmla="*/ 3984171 w 6204857"/>
              <a:gd name="connsiteY2" fmla="*/ 1807029 h 2571989"/>
              <a:gd name="connsiteX3" fmla="*/ 6204857 w 6204857"/>
              <a:gd name="connsiteY3" fmla="*/ 0 h 2571989"/>
              <a:gd name="connsiteX0" fmla="*/ 0 w 7157094"/>
              <a:gd name="connsiteY0" fmla="*/ 1170777 h 1184623"/>
              <a:gd name="connsiteX1" fmla="*/ 2286000 w 7157094"/>
              <a:gd name="connsiteY1" fmla="*/ 1083691 h 1184623"/>
              <a:gd name="connsiteX2" fmla="*/ 3984171 w 7157094"/>
              <a:gd name="connsiteY2" fmla="*/ 419663 h 1184623"/>
              <a:gd name="connsiteX3" fmla="*/ 7157094 w 7157094"/>
              <a:gd name="connsiteY3" fmla="*/ 0 h 1184623"/>
              <a:gd name="connsiteX0" fmla="*/ 0 w 7157094"/>
              <a:gd name="connsiteY0" fmla="*/ 1170777 h 1184623"/>
              <a:gd name="connsiteX1" fmla="*/ 2286000 w 7157094"/>
              <a:gd name="connsiteY1" fmla="*/ 1083691 h 1184623"/>
              <a:gd name="connsiteX2" fmla="*/ 3984171 w 7157094"/>
              <a:gd name="connsiteY2" fmla="*/ 419663 h 1184623"/>
              <a:gd name="connsiteX3" fmla="*/ 7157094 w 7157094"/>
              <a:gd name="connsiteY3" fmla="*/ 0 h 1184623"/>
              <a:gd name="connsiteX0" fmla="*/ 0 w 7314749"/>
              <a:gd name="connsiteY0" fmla="*/ 874385 h 888231"/>
              <a:gd name="connsiteX1" fmla="*/ 2286000 w 7314749"/>
              <a:gd name="connsiteY1" fmla="*/ 787299 h 888231"/>
              <a:gd name="connsiteX2" fmla="*/ 3984171 w 7314749"/>
              <a:gd name="connsiteY2" fmla="*/ 123271 h 888231"/>
              <a:gd name="connsiteX3" fmla="*/ 7314749 w 7314749"/>
              <a:gd name="connsiteY3" fmla="*/ 0 h 888231"/>
              <a:gd name="connsiteX0" fmla="*/ 0 w 7724653"/>
              <a:gd name="connsiteY0" fmla="*/ 817683 h 831529"/>
              <a:gd name="connsiteX1" fmla="*/ 2286000 w 7724653"/>
              <a:gd name="connsiteY1" fmla="*/ 730597 h 831529"/>
              <a:gd name="connsiteX2" fmla="*/ 3984171 w 7724653"/>
              <a:gd name="connsiteY2" fmla="*/ 66569 h 831529"/>
              <a:gd name="connsiteX3" fmla="*/ 7724653 w 7724653"/>
              <a:gd name="connsiteY3" fmla="*/ 18973 h 831529"/>
              <a:gd name="connsiteX0" fmla="*/ 0 w 7724653"/>
              <a:gd name="connsiteY0" fmla="*/ 947184 h 961030"/>
              <a:gd name="connsiteX1" fmla="*/ 2286000 w 7724653"/>
              <a:gd name="connsiteY1" fmla="*/ 860098 h 961030"/>
              <a:gd name="connsiteX2" fmla="*/ 3984171 w 7724653"/>
              <a:gd name="connsiteY2" fmla="*/ 196070 h 961030"/>
              <a:gd name="connsiteX3" fmla="*/ 7724653 w 7724653"/>
              <a:gd name="connsiteY3" fmla="*/ 148474 h 961030"/>
              <a:gd name="connsiteX0" fmla="*/ 0 w 5438653"/>
              <a:gd name="connsiteY0" fmla="*/ 860098 h 860098"/>
              <a:gd name="connsiteX1" fmla="*/ 1698171 w 5438653"/>
              <a:gd name="connsiteY1" fmla="*/ 196070 h 860098"/>
              <a:gd name="connsiteX2" fmla="*/ 5438653 w 5438653"/>
              <a:gd name="connsiteY2" fmla="*/ 148474 h 860098"/>
              <a:gd name="connsiteX0" fmla="*/ 0 w 4795420"/>
              <a:gd name="connsiteY0" fmla="*/ 582562 h 582562"/>
              <a:gd name="connsiteX1" fmla="*/ 1054938 w 4795420"/>
              <a:gd name="connsiteY1" fmla="*/ 57270 h 582562"/>
              <a:gd name="connsiteX2" fmla="*/ 4795420 w 4795420"/>
              <a:gd name="connsiteY2" fmla="*/ 9674 h 582562"/>
              <a:gd name="connsiteX0" fmla="*/ 0 w 4795420"/>
              <a:gd name="connsiteY0" fmla="*/ 627839 h 627839"/>
              <a:gd name="connsiteX1" fmla="*/ 1054938 w 4795420"/>
              <a:gd name="connsiteY1" fmla="*/ 102547 h 627839"/>
              <a:gd name="connsiteX2" fmla="*/ 4795420 w 4795420"/>
              <a:gd name="connsiteY2" fmla="*/ 54951 h 627839"/>
              <a:gd name="connsiteX0" fmla="*/ 0 w 4795420"/>
              <a:gd name="connsiteY0" fmla="*/ 583047 h 583047"/>
              <a:gd name="connsiteX1" fmla="*/ 941426 w 4795420"/>
              <a:gd name="connsiteY1" fmla="*/ 139736 h 583047"/>
              <a:gd name="connsiteX2" fmla="*/ 4795420 w 4795420"/>
              <a:gd name="connsiteY2" fmla="*/ 10159 h 583047"/>
              <a:gd name="connsiteX0" fmla="*/ 0 w 4782808"/>
              <a:gd name="connsiteY0" fmla="*/ 541357 h 541357"/>
              <a:gd name="connsiteX1" fmla="*/ 928814 w 4782808"/>
              <a:gd name="connsiteY1" fmla="*/ 129577 h 541357"/>
              <a:gd name="connsiteX2" fmla="*/ 4782808 w 4782808"/>
              <a:gd name="connsiteY2" fmla="*/ 0 h 541357"/>
              <a:gd name="connsiteX0" fmla="*/ 0 w 3853994"/>
              <a:gd name="connsiteY0" fmla="*/ 129577 h 129577"/>
              <a:gd name="connsiteX1" fmla="*/ 3853994 w 3853994"/>
              <a:gd name="connsiteY1" fmla="*/ 0 h 129577"/>
              <a:gd name="connsiteX0" fmla="*/ 0 w 4232367"/>
              <a:gd name="connsiteY0" fmla="*/ 362907 h 362907"/>
              <a:gd name="connsiteX1" fmla="*/ 4232367 w 4232367"/>
              <a:gd name="connsiteY1" fmla="*/ 0 h 362907"/>
              <a:gd name="connsiteX0" fmla="*/ 0 w 4232367"/>
              <a:gd name="connsiteY0" fmla="*/ 461349 h 461349"/>
              <a:gd name="connsiteX1" fmla="*/ 4232367 w 4232367"/>
              <a:gd name="connsiteY1" fmla="*/ 98442 h 461349"/>
              <a:gd name="connsiteX0" fmla="*/ 0 w 4232367"/>
              <a:gd name="connsiteY0" fmla="*/ 480368 h 480368"/>
              <a:gd name="connsiteX1" fmla="*/ 4232367 w 4232367"/>
              <a:gd name="connsiteY1" fmla="*/ 79624 h 480368"/>
              <a:gd name="connsiteX0" fmla="*/ 0 w 4472003"/>
              <a:gd name="connsiteY0" fmla="*/ 530975 h 530975"/>
              <a:gd name="connsiteX1" fmla="*/ 4472003 w 4472003"/>
              <a:gd name="connsiteY1" fmla="*/ 41945 h 530975"/>
              <a:gd name="connsiteX0" fmla="*/ 0 w 3645890"/>
              <a:gd name="connsiteY0" fmla="*/ 547267 h 547267"/>
              <a:gd name="connsiteX1" fmla="*/ 3645890 w 3645890"/>
              <a:gd name="connsiteY1" fmla="*/ 33013 h 547267"/>
              <a:gd name="connsiteX0" fmla="*/ 0 w 3645890"/>
              <a:gd name="connsiteY0" fmla="*/ 519957 h 519957"/>
              <a:gd name="connsiteX1" fmla="*/ 3645890 w 3645890"/>
              <a:gd name="connsiteY1" fmla="*/ 5703 h 519957"/>
              <a:gd name="connsiteX0" fmla="*/ 0 w 4736864"/>
              <a:gd name="connsiteY0" fmla="*/ 508144 h 508144"/>
              <a:gd name="connsiteX1" fmla="*/ 4736864 w 4736864"/>
              <a:gd name="connsiteY1" fmla="*/ 12808 h 508144"/>
            </a:gdLst>
            <a:ahLst/>
            <a:cxnLst>
              <a:cxn ang="0">
                <a:pos x="connsiteX0" y="connsiteY0"/>
              </a:cxn>
              <a:cxn ang="0">
                <a:pos x="connsiteX1" y="connsiteY1"/>
              </a:cxn>
            </a:cxnLst>
            <a:rect l="l" t="t" r="r" b="b"/>
            <a:pathLst>
              <a:path w="4736864" h="508144">
                <a:moveTo>
                  <a:pt x="0" y="508144"/>
                </a:moveTo>
                <a:cubicBezTo>
                  <a:pt x="683624" y="-244233"/>
                  <a:pt x="3956734" y="82214"/>
                  <a:pt x="4736864" y="12808"/>
                </a:cubicBezTo>
              </a:path>
            </a:pathLst>
          </a:custGeom>
          <a:noFill/>
          <a:ln w="57150">
            <a:solidFill>
              <a:srgbClr val="C00000"/>
            </a:solidFill>
            <a:prstDash val="sysDash"/>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AU" sz="2560" dirty="0">
              <a:solidFill>
                <a:prstClr val="white"/>
              </a:solidFill>
            </a:endParaRPr>
          </a:p>
        </p:txBody>
      </p:sp>
      <p:sp>
        <p:nvSpPr>
          <p:cNvPr id="23" name="TextBox 22"/>
          <p:cNvSpPr txBox="1"/>
          <p:nvPr/>
        </p:nvSpPr>
        <p:spPr>
          <a:xfrm>
            <a:off x="8399722" y="5701027"/>
            <a:ext cx="3903633" cy="613886"/>
          </a:xfrm>
          <a:prstGeom prst="rect">
            <a:avLst/>
          </a:prstGeom>
          <a:noFill/>
        </p:spPr>
        <p:txBody>
          <a:bodyPr wrap="none" rtlCol="0">
            <a:spAutoFit/>
          </a:bodyPr>
          <a:lstStyle/>
          <a:p>
            <a:pPr defTabSz="1097280"/>
            <a:r>
              <a:rPr lang="en-AU" sz="3389" b="1" dirty="0">
                <a:solidFill>
                  <a:srgbClr val="C00000"/>
                </a:solidFill>
                <a:ea typeface="Calibri" charset="0"/>
                <a:cs typeface="Calibri" charset="0"/>
              </a:rPr>
              <a:t>THE GREAT STALL</a:t>
            </a:r>
          </a:p>
        </p:txBody>
      </p:sp>
      <p:sp>
        <p:nvSpPr>
          <p:cNvPr id="2" name="Title 1"/>
          <p:cNvSpPr>
            <a:spLocks noGrp="1"/>
          </p:cNvSpPr>
          <p:nvPr>
            <p:ph type="title"/>
          </p:nvPr>
        </p:nvSpPr>
        <p:spPr/>
        <p:txBody>
          <a:bodyPr/>
          <a:lstStyle/>
          <a:p>
            <a:r>
              <a:rPr lang="en-US" dirty="0"/>
              <a:t>The Challenge</a:t>
            </a:r>
            <a:endParaRPr lang="en-AU" dirty="0"/>
          </a:p>
        </p:txBody>
      </p:sp>
      <p:sp>
        <p:nvSpPr>
          <p:cNvPr id="33" name="TextBox 32"/>
          <p:cNvSpPr txBox="1"/>
          <p:nvPr/>
        </p:nvSpPr>
        <p:spPr>
          <a:xfrm>
            <a:off x="5295953" y="4255202"/>
            <a:ext cx="2605918" cy="1077218"/>
          </a:xfrm>
          <a:prstGeom prst="rect">
            <a:avLst/>
          </a:prstGeom>
          <a:noFill/>
        </p:spPr>
        <p:txBody>
          <a:bodyPr wrap="square" rtlCol="0">
            <a:spAutoFit/>
          </a:bodyPr>
          <a:lstStyle/>
          <a:p>
            <a:pPr algn="ctr" defTabSz="1097280"/>
            <a:r>
              <a:rPr lang="en-US" sz="3200" b="1" dirty="0"/>
              <a:t>Traditional </a:t>
            </a:r>
          </a:p>
          <a:p>
            <a:pPr algn="ctr" defTabSz="1097280"/>
            <a:r>
              <a:rPr lang="en-US" sz="3200" b="1" dirty="0"/>
              <a:t>Operations</a:t>
            </a:r>
            <a:endParaRPr lang="en-AU" sz="3200" dirty="0"/>
          </a:p>
        </p:txBody>
      </p:sp>
      <p:cxnSp>
        <p:nvCxnSpPr>
          <p:cNvPr id="35" name="Straight Arrow Connector 34"/>
          <p:cNvCxnSpPr/>
          <p:nvPr/>
        </p:nvCxnSpPr>
        <p:spPr>
          <a:xfrm>
            <a:off x="6598913" y="5289332"/>
            <a:ext cx="423099" cy="5589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43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357520" y="278216"/>
            <a:ext cx="13017200" cy="823200"/>
          </a:xfrm>
          <a:prstGeom prst="rect">
            <a:avLst/>
          </a:prstGeom>
          <a:noFill/>
          <a:ln>
            <a:noFill/>
          </a:ln>
        </p:spPr>
        <p:txBody>
          <a:bodyPr wrap="square" lIns="146280" tIns="73120" rIns="146280" bIns="73120" anchor="t" anchorCtr="0">
            <a:noAutofit/>
          </a:bodyPr>
          <a:lstStyle/>
          <a:p>
            <a:pPr lvl="0">
              <a:buClr>
                <a:srgbClr val="000000"/>
              </a:buClr>
              <a:buSzPts val="1100"/>
            </a:pPr>
            <a:r>
              <a:rPr lang="en" sz="3389"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What Operating Models do we recommend?</a:t>
            </a:r>
          </a:p>
        </p:txBody>
      </p:sp>
      <p:cxnSp>
        <p:nvCxnSpPr>
          <p:cNvPr id="11" name="Shape 157">
            <a:extLst>
              <a:ext uri="{FF2B5EF4-FFF2-40B4-BE49-F238E27FC236}">
                <a16:creationId xmlns:a16="http://schemas.microsoft.com/office/drawing/2014/main" id="{9400E852-BE4A-C441-A9D3-853F0A5E6B86}"/>
              </a:ext>
            </a:extLst>
          </p:cNvPr>
          <p:cNvCxnSpPr/>
          <p:nvPr/>
        </p:nvCxnSpPr>
        <p:spPr>
          <a:xfrm>
            <a:off x="512186" y="886717"/>
            <a:ext cx="13664640" cy="0"/>
          </a:xfrm>
          <a:prstGeom prst="straightConnector1">
            <a:avLst/>
          </a:prstGeom>
          <a:noFill/>
          <a:ln w="12700" cap="sq" cmpd="sng">
            <a:solidFill>
              <a:schemeClr val="accent5">
                <a:lumMod val="75000"/>
              </a:schemeClr>
            </a:solidFill>
            <a:prstDash val="solid"/>
            <a:round/>
            <a:headEnd type="none" w="med" len="med"/>
            <a:tailEnd type="none" w="med" len="med"/>
          </a:ln>
        </p:spPr>
      </p:cxnSp>
      <p:grpSp>
        <p:nvGrpSpPr>
          <p:cNvPr id="7" name="Group 6">
            <a:extLst>
              <a:ext uri="{FF2B5EF4-FFF2-40B4-BE49-F238E27FC236}">
                <a16:creationId xmlns:a16="http://schemas.microsoft.com/office/drawing/2014/main" id="{65677FB4-1729-7E46-A692-7A5E2E45C946}"/>
              </a:ext>
            </a:extLst>
          </p:cNvPr>
          <p:cNvGrpSpPr/>
          <p:nvPr/>
        </p:nvGrpSpPr>
        <p:grpSpPr>
          <a:xfrm>
            <a:off x="1685358" y="915322"/>
            <a:ext cx="2096640" cy="1576831"/>
            <a:chOff x="974787" y="715424"/>
            <a:chExt cx="1310400" cy="985519"/>
          </a:xfrm>
        </p:grpSpPr>
        <p:sp>
          <p:nvSpPr>
            <p:cNvPr id="76" name="TextBox 75">
              <a:extLst>
                <a:ext uri="{FF2B5EF4-FFF2-40B4-BE49-F238E27FC236}">
                  <a16:creationId xmlns:a16="http://schemas.microsoft.com/office/drawing/2014/main" id="{B89BE667-BEA3-EC4B-ADB5-CC6A6C99B233}"/>
                </a:ext>
              </a:extLst>
            </p:cNvPr>
            <p:cNvSpPr txBox="1"/>
            <p:nvPr/>
          </p:nvSpPr>
          <p:spPr>
            <a:xfrm>
              <a:off x="974787" y="1225813"/>
              <a:ext cx="1310400" cy="475130"/>
            </a:xfrm>
            <a:prstGeom prst="rect">
              <a:avLst/>
            </a:prstGeom>
            <a:noFill/>
          </p:spPr>
          <p:txBody>
            <a:bodyPr wrap="square" rtlCol="0">
              <a:spAutoFit/>
            </a:bodyPr>
            <a:lstStyle/>
            <a:p>
              <a:pPr algn="ctr">
                <a:spcAft>
                  <a:spcPts val="640"/>
                </a:spcAft>
              </a:pPr>
              <a:r>
                <a:rPr lang="en-US" sz="2240" b="1" dirty="0">
                  <a:latin typeface="Amazon Ember" panose="020B0603020204020204" pitchFamily="34" charset="0"/>
                  <a:ea typeface="Amazon Ember" panose="020B0603020204020204" pitchFamily="34" charset="0"/>
                  <a:cs typeface="Amazon Ember" panose="020B0603020204020204" pitchFamily="34" charset="0"/>
                </a:rPr>
                <a:t>Sustain</a:t>
              </a:r>
              <a:endParaRPr lang="en-US" sz="1600" b="1"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“Traditional Ops”</a:t>
              </a:r>
            </a:p>
          </p:txBody>
        </p:sp>
        <p:pic>
          <p:nvPicPr>
            <p:cNvPr id="43" name="Picture 42">
              <a:extLst>
                <a:ext uri="{FF2B5EF4-FFF2-40B4-BE49-F238E27FC236}">
                  <a16:creationId xmlns:a16="http://schemas.microsoft.com/office/drawing/2014/main" id="{5B544FB6-A56A-2441-93FD-CA0CD29887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5804" y="715424"/>
              <a:ext cx="594360" cy="594360"/>
            </a:xfrm>
            <a:prstGeom prst="rect">
              <a:avLst/>
            </a:prstGeom>
          </p:spPr>
        </p:pic>
      </p:grpSp>
      <p:grpSp>
        <p:nvGrpSpPr>
          <p:cNvPr id="9" name="Group 8">
            <a:extLst>
              <a:ext uri="{FF2B5EF4-FFF2-40B4-BE49-F238E27FC236}">
                <a16:creationId xmlns:a16="http://schemas.microsoft.com/office/drawing/2014/main" id="{FF97E72D-2183-3242-A617-0CCED70D4916}"/>
              </a:ext>
            </a:extLst>
          </p:cNvPr>
          <p:cNvGrpSpPr/>
          <p:nvPr/>
        </p:nvGrpSpPr>
        <p:grpSpPr>
          <a:xfrm>
            <a:off x="11654459" y="908780"/>
            <a:ext cx="1536304" cy="1760058"/>
            <a:chOff x="6898535" y="711335"/>
            <a:chExt cx="960190" cy="1100036"/>
          </a:xfrm>
        </p:grpSpPr>
        <p:sp>
          <p:nvSpPr>
            <p:cNvPr id="78" name="TextBox 77">
              <a:extLst>
                <a:ext uri="{FF2B5EF4-FFF2-40B4-BE49-F238E27FC236}">
                  <a16:creationId xmlns:a16="http://schemas.microsoft.com/office/drawing/2014/main" id="{816F6249-1C03-F54F-AC6B-C9C22E0D51C5}"/>
                </a:ext>
              </a:extLst>
            </p:cNvPr>
            <p:cNvSpPr txBox="1"/>
            <p:nvPr/>
          </p:nvSpPr>
          <p:spPr>
            <a:xfrm>
              <a:off x="6898535" y="1228519"/>
              <a:ext cx="960190" cy="582852"/>
            </a:xfrm>
            <a:prstGeom prst="rect">
              <a:avLst/>
            </a:prstGeom>
            <a:noFill/>
          </p:spPr>
          <p:txBody>
            <a:bodyPr wrap="square" rtlCol="0">
              <a:spAutoFit/>
            </a:bodyPr>
            <a:lstStyle/>
            <a:p>
              <a:pPr algn="ctr">
                <a:spcAft>
                  <a:spcPts val="640"/>
                </a:spcAft>
              </a:pPr>
              <a:r>
                <a:rPr lang="en-US" sz="2240" b="1" dirty="0">
                  <a:latin typeface="Amazon Ember" panose="020B0603020204020204" pitchFamily="34" charset="0"/>
                  <a:ea typeface="Amazon Ember" panose="020B0603020204020204" pitchFamily="34" charset="0"/>
                  <a:cs typeface="Amazon Ember" panose="020B0603020204020204" pitchFamily="34" charset="0"/>
                </a:rPr>
                <a:t>Grow</a:t>
              </a:r>
              <a:endParaRPr lang="en-US" sz="1680" b="1"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“DevOps”</a:t>
              </a:r>
              <a:endParaRPr lang="en-US" sz="1680" b="1" dirty="0">
                <a:latin typeface="Amazon Ember" panose="020B0603020204020204" pitchFamily="34" charset="0"/>
                <a:ea typeface="Amazon Ember" panose="020B0603020204020204" pitchFamily="34" charset="0"/>
                <a:cs typeface="Amazon Ember" panose="020B0603020204020204" pitchFamily="34" charset="0"/>
              </a:endParaRPr>
            </a:p>
            <a:p>
              <a:pPr marL="190501" indent="-180341">
                <a:buFont typeface="Arial" panose="020B0604020202020204" pitchFamily="34" charset="0"/>
                <a:buChar char="•"/>
              </a:pPr>
              <a:endParaRPr lang="en-US" sz="112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5" name="Picture 44">
              <a:extLst>
                <a:ext uri="{FF2B5EF4-FFF2-40B4-BE49-F238E27FC236}">
                  <a16:creationId xmlns:a16="http://schemas.microsoft.com/office/drawing/2014/main" id="{D7DDCED0-0309-CF4D-A49A-F8D2B99896A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81450" y="711335"/>
              <a:ext cx="594360" cy="594360"/>
            </a:xfrm>
            <a:prstGeom prst="rect">
              <a:avLst/>
            </a:prstGeom>
          </p:spPr>
        </p:pic>
      </p:grpSp>
      <p:grpSp>
        <p:nvGrpSpPr>
          <p:cNvPr id="8" name="Group 7">
            <a:extLst>
              <a:ext uri="{FF2B5EF4-FFF2-40B4-BE49-F238E27FC236}">
                <a16:creationId xmlns:a16="http://schemas.microsoft.com/office/drawing/2014/main" id="{5466EF0E-440A-244B-B86D-AE6FCDD94E0B}"/>
              </a:ext>
            </a:extLst>
          </p:cNvPr>
          <p:cNvGrpSpPr/>
          <p:nvPr/>
        </p:nvGrpSpPr>
        <p:grpSpPr>
          <a:xfrm>
            <a:off x="6557581" y="957604"/>
            <a:ext cx="2068080" cy="1536938"/>
            <a:chOff x="3810168" y="741850"/>
            <a:chExt cx="1292550" cy="960586"/>
          </a:xfrm>
        </p:grpSpPr>
        <p:sp>
          <p:nvSpPr>
            <p:cNvPr id="77" name="TextBox 76">
              <a:extLst>
                <a:ext uri="{FF2B5EF4-FFF2-40B4-BE49-F238E27FC236}">
                  <a16:creationId xmlns:a16="http://schemas.microsoft.com/office/drawing/2014/main" id="{8CA88886-B72A-BD41-B54C-36F904266447}"/>
                </a:ext>
              </a:extLst>
            </p:cNvPr>
            <p:cNvSpPr txBox="1"/>
            <p:nvPr/>
          </p:nvSpPr>
          <p:spPr>
            <a:xfrm>
              <a:off x="3810168" y="1227306"/>
              <a:ext cx="1292550" cy="475130"/>
            </a:xfrm>
            <a:prstGeom prst="rect">
              <a:avLst/>
            </a:prstGeom>
            <a:noFill/>
          </p:spPr>
          <p:txBody>
            <a:bodyPr wrap="square" rtlCol="0">
              <a:spAutoFit/>
            </a:bodyPr>
            <a:lstStyle/>
            <a:p>
              <a:pPr algn="ctr">
                <a:spcAft>
                  <a:spcPts val="640"/>
                </a:spcAft>
              </a:pPr>
              <a:r>
                <a:rPr lang="en-US" sz="2240" b="1" dirty="0">
                  <a:latin typeface="Amazon Ember" panose="020B0603020204020204" pitchFamily="34" charset="0"/>
                  <a:ea typeface="Amazon Ember" panose="020B0603020204020204" pitchFamily="34" charset="0"/>
                  <a:cs typeface="Amazon Ember" panose="020B0603020204020204" pitchFamily="34" charset="0"/>
                </a:rPr>
                <a:t>Optimize</a:t>
              </a:r>
              <a:endParaRPr lang="en-US" sz="1680" b="1"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“CloudOps”</a:t>
              </a:r>
              <a:endParaRPr lang="en-US" sz="168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9" name="Picture 48">
              <a:extLst>
                <a:ext uri="{FF2B5EF4-FFF2-40B4-BE49-F238E27FC236}">
                  <a16:creationId xmlns:a16="http://schemas.microsoft.com/office/drawing/2014/main" id="{4CD1CA52-5283-BA40-8204-3943D8A796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88734" y="741850"/>
              <a:ext cx="535418" cy="535418"/>
            </a:xfrm>
            <a:prstGeom prst="rect">
              <a:avLst/>
            </a:prstGeom>
          </p:spPr>
        </p:pic>
      </p:grpSp>
      <p:grpSp>
        <p:nvGrpSpPr>
          <p:cNvPr id="3" name="Group 2">
            <a:extLst>
              <a:ext uri="{FF2B5EF4-FFF2-40B4-BE49-F238E27FC236}">
                <a16:creationId xmlns:a16="http://schemas.microsoft.com/office/drawing/2014/main" id="{D1AF6756-877C-DC48-A922-D1869473F7A9}"/>
              </a:ext>
            </a:extLst>
          </p:cNvPr>
          <p:cNvGrpSpPr/>
          <p:nvPr/>
        </p:nvGrpSpPr>
        <p:grpSpPr>
          <a:xfrm>
            <a:off x="5368912" y="2718907"/>
            <a:ext cx="4198925" cy="4025258"/>
            <a:chOff x="3355570" y="1820911"/>
            <a:chExt cx="2624328" cy="2515786"/>
          </a:xfrm>
        </p:grpSpPr>
        <p:cxnSp>
          <p:nvCxnSpPr>
            <p:cNvPr id="36" name="Straight Connector 35">
              <a:extLst>
                <a:ext uri="{FF2B5EF4-FFF2-40B4-BE49-F238E27FC236}">
                  <a16:creationId xmlns:a16="http://schemas.microsoft.com/office/drawing/2014/main" id="{F6F9EA6B-C21D-B548-A5A1-90770467BFFA}"/>
                </a:ext>
              </a:extLst>
            </p:cNvPr>
            <p:cNvCxnSpPr>
              <a:cxnSpLocks/>
            </p:cNvCxnSpPr>
            <p:nvPr/>
          </p:nvCxnSpPr>
          <p:spPr>
            <a:xfrm>
              <a:off x="3355570" y="3218710"/>
              <a:ext cx="2624328" cy="0"/>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9C8E487-02EF-FA40-978C-02A4DCFE207C}"/>
                </a:ext>
              </a:extLst>
            </p:cNvPr>
            <p:cNvCxnSpPr>
              <a:cxnSpLocks/>
            </p:cNvCxnSpPr>
            <p:nvPr/>
          </p:nvCxnSpPr>
          <p:spPr>
            <a:xfrm>
              <a:off x="4744763" y="1820911"/>
              <a:ext cx="0" cy="2515786"/>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80C62C5-E805-354B-84F9-0DF7D363E79C}"/>
                </a:ext>
              </a:extLst>
            </p:cNvPr>
            <p:cNvSpPr/>
            <p:nvPr/>
          </p:nvSpPr>
          <p:spPr>
            <a:xfrm>
              <a:off x="4819171" y="1845747"/>
              <a:ext cx="1020478" cy="202974"/>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Operations</a:t>
              </a:r>
            </a:p>
          </p:txBody>
        </p:sp>
        <p:sp>
          <p:nvSpPr>
            <p:cNvPr id="57" name="Rectangle 56">
              <a:extLst>
                <a:ext uri="{FF2B5EF4-FFF2-40B4-BE49-F238E27FC236}">
                  <a16:creationId xmlns:a16="http://schemas.microsoft.com/office/drawing/2014/main" id="{7F4CAAF4-D066-FF45-BB5A-4DD92FF694A2}"/>
                </a:ext>
              </a:extLst>
            </p:cNvPr>
            <p:cNvSpPr/>
            <p:nvPr/>
          </p:nvSpPr>
          <p:spPr>
            <a:xfrm>
              <a:off x="3649881" y="1845747"/>
              <a:ext cx="1020478" cy="202974"/>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Engineering</a:t>
              </a:r>
            </a:p>
          </p:txBody>
        </p:sp>
        <p:sp>
          <p:nvSpPr>
            <p:cNvPr id="58" name="Rectangle 57">
              <a:extLst>
                <a:ext uri="{FF2B5EF4-FFF2-40B4-BE49-F238E27FC236}">
                  <a16:creationId xmlns:a16="http://schemas.microsoft.com/office/drawing/2014/main" id="{B6FD9A9B-3ED1-584B-B7FB-13949E29A1D5}"/>
                </a:ext>
              </a:extLst>
            </p:cNvPr>
            <p:cNvSpPr/>
            <p:nvPr/>
          </p:nvSpPr>
          <p:spPr>
            <a:xfrm rot="16200000">
              <a:off x="2975468" y="3714347"/>
              <a:ext cx="1020478" cy="202974"/>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Platform</a:t>
              </a:r>
            </a:p>
          </p:txBody>
        </p:sp>
        <p:sp>
          <p:nvSpPr>
            <p:cNvPr id="59" name="Rectangle 58">
              <a:extLst>
                <a:ext uri="{FF2B5EF4-FFF2-40B4-BE49-F238E27FC236}">
                  <a16:creationId xmlns:a16="http://schemas.microsoft.com/office/drawing/2014/main" id="{940D1D99-6BC4-6344-888F-9903C2B85E62}"/>
                </a:ext>
              </a:extLst>
            </p:cNvPr>
            <p:cNvSpPr/>
            <p:nvPr/>
          </p:nvSpPr>
          <p:spPr>
            <a:xfrm rot="16200000">
              <a:off x="2966793" y="2522778"/>
              <a:ext cx="1020478" cy="202974"/>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Applications</a:t>
              </a:r>
            </a:p>
          </p:txBody>
        </p:sp>
        <p:sp>
          <p:nvSpPr>
            <p:cNvPr id="60" name="TextBox 59">
              <a:extLst>
                <a:ext uri="{FF2B5EF4-FFF2-40B4-BE49-F238E27FC236}">
                  <a16:creationId xmlns:a16="http://schemas.microsoft.com/office/drawing/2014/main" id="{3C15D42F-A07B-1547-A6BF-5285EACED810}"/>
                </a:ext>
              </a:extLst>
            </p:cNvPr>
            <p:cNvSpPr txBox="1"/>
            <p:nvPr/>
          </p:nvSpPr>
          <p:spPr>
            <a:xfrm>
              <a:off x="4856873" y="2492571"/>
              <a:ext cx="874741" cy="211596"/>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DevOps</a:t>
              </a:r>
              <a:endParaRPr lang="en-US" sz="1280" b="1" dirty="0">
                <a:solidFill>
                  <a:schemeClr val="bg1"/>
                </a:solidFill>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5BDC6685-ADA7-6B48-89BE-B810D9EC21F0}"/>
                </a:ext>
              </a:extLst>
            </p:cNvPr>
            <p:cNvSpPr>
              <a:spLocks noChangeAspect="1"/>
            </p:cNvSpPr>
            <p:nvPr/>
          </p:nvSpPr>
          <p:spPr>
            <a:xfrm>
              <a:off x="3654663" y="2125166"/>
              <a:ext cx="2184986" cy="1015994"/>
            </a:xfrm>
            <a:prstGeom prst="rect">
              <a:avLst/>
            </a:prstGeom>
            <a:solidFill>
              <a:schemeClr val="accent5">
                <a:alpha val="74902"/>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latin typeface="Arial" panose="020B0604020202020204" pitchFamily="34" charset="0"/>
                  <a:cs typeface="Arial" panose="020B0604020202020204" pitchFamily="34" charset="0"/>
                </a:rPr>
                <a:t>Dev Team / </a:t>
              </a:r>
            </a:p>
            <a:p>
              <a:pPr algn="ctr"/>
              <a:r>
                <a:rPr lang="en-US" sz="1600" b="1" dirty="0">
                  <a:latin typeface="Arial" panose="020B0604020202020204" pitchFamily="34" charset="0"/>
                  <a:cs typeface="Arial" panose="020B0604020202020204" pitchFamily="34" charset="0"/>
                </a:rPr>
                <a:t>COTS</a:t>
              </a:r>
            </a:p>
          </p:txBody>
        </p:sp>
        <p:sp>
          <p:nvSpPr>
            <p:cNvPr id="61" name="Rectangle 60">
              <a:extLst>
                <a:ext uri="{FF2B5EF4-FFF2-40B4-BE49-F238E27FC236}">
                  <a16:creationId xmlns:a16="http://schemas.microsoft.com/office/drawing/2014/main" id="{82B2A421-7E45-5D48-99F3-1B4FF9F9E936}"/>
                </a:ext>
              </a:extLst>
            </p:cNvPr>
            <p:cNvSpPr>
              <a:spLocks noChangeAspect="1"/>
            </p:cNvSpPr>
            <p:nvPr/>
          </p:nvSpPr>
          <p:spPr>
            <a:xfrm>
              <a:off x="3676617" y="3310300"/>
              <a:ext cx="2163032" cy="1019818"/>
            </a:xfrm>
            <a:prstGeom prst="rect">
              <a:avLst/>
            </a:prstGeom>
            <a:solidFill>
              <a:srgbClr val="4473C4">
                <a:alpha val="90000"/>
              </a:srgb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en-US" sz="1600" b="1" dirty="0">
                  <a:solidFill>
                    <a:prstClr val="white"/>
                  </a:solidFill>
                  <a:latin typeface="Arial" panose="020B0604020202020204" pitchFamily="34" charset="0"/>
                  <a:cs typeface="Arial" panose="020B0604020202020204" pitchFamily="34" charset="0"/>
                </a:rPr>
                <a:t>Cloud Platform</a:t>
              </a:r>
              <a:br>
                <a:rPr lang="en-US" sz="1600" b="1" dirty="0">
                  <a:solidFill>
                    <a:prstClr val="white"/>
                  </a:solidFill>
                  <a:latin typeface="Arial" panose="020B0604020202020204" pitchFamily="34" charset="0"/>
                  <a:cs typeface="Arial" panose="020B0604020202020204" pitchFamily="34" charset="0"/>
                </a:rPr>
              </a:br>
              <a:r>
                <a:rPr lang="en-US" sz="1600" b="1" dirty="0">
                  <a:solidFill>
                    <a:prstClr val="white"/>
                  </a:solidFill>
                  <a:latin typeface="Arial" panose="020B0604020202020204" pitchFamily="34" charset="0"/>
                  <a:cs typeface="Arial" panose="020B0604020202020204" pitchFamily="34" charset="0"/>
                </a:rPr>
                <a:t>Engineering</a:t>
              </a:r>
            </a:p>
          </p:txBody>
        </p:sp>
        <p:sp>
          <p:nvSpPr>
            <p:cNvPr id="55" name="Oval 54">
              <a:extLst>
                <a:ext uri="{FF2B5EF4-FFF2-40B4-BE49-F238E27FC236}">
                  <a16:creationId xmlns:a16="http://schemas.microsoft.com/office/drawing/2014/main" id="{C9F410C8-CFB8-334A-B1C3-6BA41C0E8463}"/>
                </a:ext>
              </a:extLst>
            </p:cNvPr>
            <p:cNvSpPr/>
            <p:nvPr/>
          </p:nvSpPr>
          <p:spPr>
            <a:xfrm>
              <a:off x="4518773" y="2992718"/>
              <a:ext cx="451982" cy="451982"/>
            </a:xfrm>
            <a:prstGeom prst="ellipse">
              <a:avLst/>
            </a:prstGeom>
            <a:solidFill>
              <a:schemeClr val="bg1"/>
            </a:solidFill>
            <a:ln w="28575">
              <a:solidFill>
                <a:srgbClr val="FCB64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80" b="1" dirty="0">
                  <a:solidFill>
                    <a:srgbClr val="595A5D"/>
                  </a:solidFill>
                  <a:latin typeface="Arial" panose="020B0604020202020204" pitchFamily="34" charset="0"/>
                  <a:cs typeface="Arial" panose="020B0604020202020204" pitchFamily="34" charset="0"/>
                </a:rPr>
                <a:t>ITSM</a:t>
              </a:r>
              <a:endParaRPr lang="en-US" sz="960" b="1" dirty="0">
                <a:solidFill>
                  <a:srgbClr val="595A5D"/>
                </a:solidFill>
                <a:latin typeface="Arial" panose="020B0604020202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26C89B35-A4A4-F743-ADE3-349F36AB876C}"/>
              </a:ext>
            </a:extLst>
          </p:cNvPr>
          <p:cNvGrpSpPr/>
          <p:nvPr/>
        </p:nvGrpSpPr>
        <p:grpSpPr>
          <a:xfrm>
            <a:off x="10191526" y="2703807"/>
            <a:ext cx="4198925" cy="4023362"/>
            <a:chOff x="6369704" y="1811473"/>
            <a:chExt cx="2624328" cy="2514601"/>
          </a:xfrm>
        </p:grpSpPr>
        <p:cxnSp>
          <p:nvCxnSpPr>
            <p:cNvPr id="63" name="Straight Connector 62">
              <a:extLst>
                <a:ext uri="{FF2B5EF4-FFF2-40B4-BE49-F238E27FC236}">
                  <a16:creationId xmlns:a16="http://schemas.microsoft.com/office/drawing/2014/main" id="{C0B1FFB4-FC01-F34D-92CA-719FD899DE0F}"/>
                </a:ext>
              </a:extLst>
            </p:cNvPr>
            <p:cNvCxnSpPr>
              <a:cxnSpLocks/>
            </p:cNvCxnSpPr>
            <p:nvPr/>
          </p:nvCxnSpPr>
          <p:spPr>
            <a:xfrm>
              <a:off x="7764133" y="1811473"/>
              <a:ext cx="14904" cy="2512351"/>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F820E4D-5082-7943-AB82-8A0E45B6E2FA}"/>
                </a:ext>
              </a:extLst>
            </p:cNvPr>
            <p:cNvCxnSpPr>
              <a:cxnSpLocks/>
            </p:cNvCxnSpPr>
            <p:nvPr/>
          </p:nvCxnSpPr>
          <p:spPr>
            <a:xfrm>
              <a:off x="6369704" y="3214538"/>
              <a:ext cx="2624328" cy="0"/>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EED43A4-8DE6-8E4B-8C4C-9FB1F52283CC}"/>
                </a:ext>
              </a:extLst>
            </p:cNvPr>
            <p:cNvSpPr/>
            <p:nvPr/>
          </p:nvSpPr>
          <p:spPr>
            <a:xfrm>
              <a:off x="7848630" y="1836403"/>
              <a:ext cx="1024322" cy="203739"/>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Operations</a:t>
              </a:r>
            </a:p>
          </p:txBody>
        </p:sp>
        <p:sp>
          <p:nvSpPr>
            <p:cNvPr id="73" name="Rectangle 72">
              <a:extLst>
                <a:ext uri="{FF2B5EF4-FFF2-40B4-BE49-F238E27FC236}">
                  <a16:creationId xmlns:a16="http://schemas.microsoft.com/office/drawing/2014/main" id="{292438F2-ECDF-7647-845F-05D12F39D8FA}"/>
                </a:ext>
              </a:extLst>
            </p:cNvPr>
            <p:cNvSpPr/>
            <p:nvPr/>
          </p:nvSpPr>
          <p:spPr>
            <a:xfrm>
              <a:off x="6665126" y="1836403"/>
              <a:ext cx="1024322" cy="203739"/>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Engineering</a:t>
              </a:r>
            </a:p>
          </p:txBody>
        </p:sp>
        <p:sp>
          <p:nvSpPr>
            <p:cNvPr id="74" name="Rectangle 73">
              <a:extLst>
                <a:ext uri="{FF2B5EF4-FFF2-40B4-BE49-F238E27FC236}">
                  <a16:creationId xmlns:a16="http://schemas.microsoft.com/office/drawing/2014/main" id="{42DBB2C5-01D4-5147-B8F7-B8F45F3158B6}"/>
                </a:ext>
              </a:extLst>
            </p:cNvPr>
            <p:cNvSpPr/>
            <p:nvPr/>
          </p:nvSpPr>
          <p:spPr>
            <a:xfrm rot="16200000">
              <a:off x="5988173" y="3712043"/>
              <a:ext cx="1024322" cy="203739"/>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Platform</a:t>
              </a:r>
            </a:p>
          </p:txBody>
        </p:sp>
        <p:sp>
          <p:nvSpPr>
            <p:cNvPr id="75" name="Rectangle 74">
              <a:extLst>
                <a:ext uri="{FF2B5EF4-FFF2-40B4-BE49-F238E27FC236}">
                  <a16:creationId xmlns:a16="http://schemas.microsoft.com/office/drawing/2014/main" id="{B6CD8F1B-8B7A-314D-9754-4E40D18D60E7}"/>
                </a:ext>
              </a:extLst>
            </p:cNvPr>
            <p:cNvSpPr/>
            <p:nvPr/>
          </p:nvSpPr>
          <p:spPr>
            <a:xfrm rot="16200000">
              <a:off x="5979465" y="2515985"/>
              <a:ext cx="1024322" cy="203739"/>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Applications</a:t>
              </a:r>
            </a:p>
          </p:txBody>
        </p:sp>
        <p:sp>
          <p:nvSpPr>
            <p:cNvPr id="80" name="TextBox 79">
              <a:extLst>
                <a:ext uri="{FF2B5EF4-FFF2-40B4-BE49-F238E27FC236}">
                  <a16:creationId xmlns:a16="http://schemas.microsoft.com/office/drawing/2014/main" id="{2F3AF230-4884-4A47-96A7-C056FB5B7434}"/>
                </a:ext>
              </a:extLst>
            </p:cNvPr>
            <p:cNvSpPr txBox="1"/>
            <p:nvPr/>
          </p:nvSpPr>
          <p:spPr>
            <a:xfrm>
              <a:off x="7913203" y="2485664"/>
              <a:ext cx="878037" cy="211596"/>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DevOps</a:t>
              </a:r>
              <a:endParaRPr lang="en-US" sz="1280" b="1" dirty="0">
                <a:solidFill>
                  <a:schemeClr val="bg1"/>
                </a:solidFill>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B9A2BA5F-20C4-E642-9ECC-234F3607F086}"/>
                </a:ext>
              </a:extLst>
            </p:cNvPr>
            <p:cNvSpPr>
              <a:spLocks noChangeAspect="1"/>
            </p:cNvSpPr>
            <p:nvPr/>
          </p:nvSpPr>
          <p:spPr>
            <a:xfrm>
              <a:off x="6679092" y="2098009"/>
              <a:ext cx="2184986" cy="1962714"/>
            </a:xfrm>
            <a:prstGeom prst="rect">
              <a:avLst/>
            </a:prstGeom>
            <a:solidFill>
              <a:schemeClr val="accent5">
                <a:alpha val="74902"/>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760" b="1" dirty="0">
                  <a:latin typeface="Arial" panose="020B0604020202020204" pitchFamily="34" charset="0"/>
                  <a:cs typeface="Arial" panose="020B0604020202020204" pitchFamily="34" charset="0"/>
                </a:rPr>
                <a:t>DevOps</a:t>
              </a:r>
            </a:p>
            <a:p>
              <a:pPr algn="ctr"/>
              <a:r>
                <a:rPr lang="en-US" sz="1760" b="1" dirty="0">
                  <a:latin typeface="Arial" panose="020B0604020202020204" pitchFamily="34" charset="0"/>
                  <a:cs typeface="Arial" panose="020B0604020202020204" pitchFamily="34" charset="0"/>
                </a:rPr>
                <a:t>Teams</a:t>
              </a:r>
            </a:p>
            <a:p>
              <a:pPr algn="ctr"/>
              <a:endParaRPr lang="en-US" sz="1600" b="1" dirty="0">
                <a:latin typeface="Arial" panose="020B0604020202020204" pitchFamily="34" charset="0"/>
                <a:cs typeface="Arial" panose="020B0604020202020204" pitchFamily="34" charset="0"/>
              </a:endParaRPr>
            </a:p>
            <a:p>
              <a:pPr algn="ctr"/>
              <a:endParaRPr lang="en-US" sz="1600" b="1" dirty="0">
                <a:latin typeface="Arial" panose="020B0604020202020204" pitchFamily="34" charset="0"/>
                <a:cs typeface="Arial" panose="020B0604020202020204" pitchFamily="34" charset="0"/>
              </a:endParaRPr>
            </a:p>
            <a:p>
              <a:pPr algn="ctr"/>
              <a:endParaRPr lang="en-US" sz="1600" b="1" dirty="0">
                <a:latin typeface="Arial" panose="020B0604020202020204" pitchFamily="34" charset="0"/>
                <a:cs typeface="Arial" panose="020B0604020202020204" pitchFamily="34" charset="0"/>
              </a:endParaRPr>
            </a:p>
            <a:p>
              <a:pPr algn="ctr"/>
              <a:endParaRPr lang="en-US" sz="1600" b="1" dirty="0">
                <a:latin typeface="Arial" panose="020B0604020202020204" pitchFamily="34" charset="0"/>
                <a:cs typeface="Arial" panose="020B0604020202020204" pitchFamily="34" charset="0"/>
              </a:endParaRPr>
            </a:p>
            <a:p>
              <a:pPr algn="ctr"/>
              <a:endParaRPr lang="en-US" sz="1600" b="1" dirty="0">
                <a:latin typeface="Arial" panose="020B0604020202020204" pitchFamily="34" charset="0"/>
                <a:cs typeface="Arial" panose="020B0604020202020204" pitchFamily="34" charset="0"/>
              </a:endParaRPr>
            </a:p>
            <a:p>
              <a:pPr algn="ctr"/>
              <a:endParaRPr lang="en-US" sz="1600" b="1" dirty="0">
                <a:latin typeface="Arial" panose="020B0604020202020204" pitchFamily="34" charset="0"/>
                <a:cs typeface="Arial" panose="020B0604020202020204" pitchFamily="34" charset="0"/>
              </a:endParaRPr>
            </a:p>
          </p:txBody>
        </p:sp>
        <p:sp>
          <p:nvSpPr>
            <p:cNvPr id="69" name="Oval 68">
              <a:extLst>
                <a:ext uri="{FF2B5EF4-FFF2-40B4-BE49-F238E27FC236}">
                  <a16:creationId xmlns:a16="http://schemas.microsoft.com/office/drawing/2014/main" id="{E01C5B7D-EF86-C04A-9FEE-38F79A722BDF}"/>
                </a:ext>
              </a:extLst>
            </p:cNvPr>
            <p:cNvSpPr/>
            <p:nvPr/>
          </p:nvSpPr>
          <p:spPr>
            <a:xfrm>
              <a:off x="7537290" y="2987696"/>
              <a:ext cx="453685" cy="453685"/>
            </a:xfrm>
            <a:prstGeom prst="ellipse">
              <a:avLst/>
            </a:prstGeom>
            <a:solidFill>
              <a:schemeClr val="bg1"/>
            </a:solidFill>
            <a:ln w="28575">
              <a:solidFill>
                <a:srgbClr val="FCB64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80" b="1" dirty="0">
                  <a:solidFill>
                    <a:srgbClr val="595A5D"/>
                  </a:solidFill>
                  <a:latin typeface="Arial" panose="020B0604020202020204" pitchFamily="34" charset="0"/>
                  <a:cs typeface="Arial" panose="020B0604020202020204" pitchFamily="34" charset="0"/>
                </a:rPr>
                <a:t>ITSM</a:t>
              </a:r>
              <a:endParaRPr lang="en-US" sz="960" b="1" dirty="0">
                <a:solidFill>
                  <a:srgbClr val="595A5D"/>
                </a:solidFill>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47AAC22D-221B-B74D-B0BA-990E7D5DEED9}"/>
                </a:ext>
              </a:extLst>
            </p:cNvPr>
            <p:cNvSpPr>
              <a:spLocks noChangeAspect="1"/>
            </p:cNvSpPr>
            <p:nvPr/>
          </p:nvSpPr>
          <p:spPr>
            <a:xfrm>
              <a:off x="6682616" y="4125183"/>
              <a:ext cx="2163032" cy="200890"/>
            </a:xfrm>
            <a:prstGeom prst="rect">
              <a:avLst/>
            </a:prstGeom>
            <a:solidFill>
              <a:srgbClr val="4473C4">
                <a:alpha val="90000"/>
              </a:srgb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en-US" sz="1600" b="1" dirty="0">
                  <a:solidFill>
                    <a:prstClr val="white"/>
                  </a:solidFill>
                  <a:latin typeface="Arial" panose="020B0604020202020204" pitchFamily="34" charset="0"/>
                  <a:cs typeface="Arial" panose="020B0604020202020204" pitchFamily="34" charset="0"/>
                </a:rPr>
                <a:t>Cloud Platform Engineering</a:t>
              </a:r>
            </a:p>
          </p:txBody>
        </p:sp>
      </p:grpSp>
      <p:grpSp>
        <p:nvGrpSpPr>
          <p:cNvPr id="52" name="Group 51">
            <a:extLst>
              <a:ext uri="{FF2B5EF4-FFF2-40B4-BE49-F238E27FC236}">
                <a16:creationId xmlns:a16="http://schemas.microsoft.com/office/drawing/2014/main" id="{8DFDDD82-2AB6-8B4E-84AF-F78DFFE32B8C}"/>
              </a:ext>
            </a:extLst>
          </p:cNvPr>
          <p:cNvGrpSpPr>
            <a:grpSpLocks noChangeAspect="1"/>
          </p:cNvGrpSpPr>
          <p:nvPr/>
        </p:nvGrpSpPr>
        <p:grpSpPr>
          <a:xfrm>
            <a:off x="509606" y="2718909"/>
            <a:ext cx="4198925" cy="4025257"/>
            <a:chOff x="3430363" y="2433150"/>
            <a:chExt cx="2155083" cy="2065948"/>
          </a:xfrm>
        </p:grpSpPr>
        <p:cxnSp>
          <p:nvCxnSpPr>
            <p:cNvPr id="62" name="Straight Connector 61">
              <a:extLst>
                <a:ext uri="{FF2B5EF4-FFF2-40B4-BE49-F238E27FC236}">
                  <a16:creationId xmlns:a16="http://schemas.microsoft.com/office/drawing/2014/main" id="{1F034CCA-500F-AE43-B8F5-765B87B1233A}"/>
                </a:ext>
              </a:extLst>
            </p:cNvPr>
            <p:cNvCxnSpPr>
              <a:cxnSpLocks/>
            </p:cNvCxnSpPr>
            <p:nvPr/>
          </p:nvCxnSpPr>
          <p:spPr>
            <a:xfrm>
              <a:off x="3430363" y="3581013"/>
              <a:ext cx="2155083" cy="0"/>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60BB1F8-99A3-C545-A657-498B5E3333D8}"/>
                </a:ext>
              </a:extLst>
            </p:cNvPr>
            <p:cNvCxnSpPr>
              <a:cxnSpLocks/>
            </p:cNvCxnSpPr>
            <p:nvPr/>
          </p:nvCxnSpPr>
          <p:spPr>
            <a:xfrm>
              <a:off x="4571161" y="2433150"/>
              <a:ext cx="0" cy="2065948"/>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F69BBEC6-F13E-1145-A382-949BB8A02015}"/>
                </a:ext>
              </a:extLst>
            </p:cNvPr>
            <p:cNvSpPr/>
            <p:nvPr/>
          </p:nvSpPr>
          <p:spPr>
            <a:xfrm>
              <a:off x="4632264" y="2453545"/>
              <a:ext cx="838011" cy="166681"/>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Operations</a:t>
              </a:r>
            </a:p>
          </p:txBody>
        </p:sp>
        <p:sp>
          <p:nvSpPr>
            <p:cNvPr id="70" name="Rectangle 69">
              <a:extLst>
                <a:ext uri="{FF2B5EF4-FFF2-40B4-BE49-F238E27FC236}">
                  <a16:creationId xmlns:a16="http://schemas.microsoft.com/office/drawing/2014/main" id="{EF8A45CF-4B09-5741-BC7D-55CBE73E2747}"/>
                </a:ext>
              </a:extLst>
            </p:cNvPr>
            <p:cNvSpPr/>
            <p:nvPr/>
          </p:nvSpPr>
          <p:spPr>
            <a:xfrm>
              <a:off x="3672050" y="2453544"/>
              <a:ext cx="838011" cy="166681"/>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Engineering</a:t>
              </a:r>
            </a:p>
          </p:txBody>
        </p:sp>
        <p:sp>
          <p:nvSpPr>
            <p:cNvPr id="71" name="Rectangle 70">
              <a:extLst>
                <a:ext uri="{FF2B5EF4-FFF2-40B4-BE49-F238E27FC236}">
                  <a16:creationId xmlns:a16="http://schemas.microsoft.com/office/drawing/2014/main" id="{0260EDF4-F057-9942-AB77-2574A9DA6223}"/>
                </a:ext>
              </a:extLst>
            </p:cNvPr>
            <p:cNvSpPr/>
            <p:nvPr/>
          </p:nvSpPr>
          <p:spPr>
            <a:xfrm rot="16200000">
              <a:off x="3118227" y="3988027"/>
              <a:ext cx="838010" cy="166681"/>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Platform</a:t>
              </a:r>
            </a:p>
          </p:txBody>
        </p:sp>
        <p:sp>
          <p:nvSpPr>
            <p:cNvPr id="79" name="Rectangle 78">
              <a:extLst>
                <a:ext uri="{FF2B5EF4-FFF2-40B4-BE49-F238E27FC236}">
                  <a16:creationId xmlns:a16="http://schemas.microsoft.com/office/drawing/2014/main" id="{3B24B4FC-9F6F-AC47-BDB5-E6F4DB339F67}"/>
                </a:ext>
              </a:extLst>
            </p:cNvPr>
            <p:cNvSpPr/>
            <p:nvPr/>
          </p:nvSpPr>
          <p:spPr>
            <a:xfrm rot="16200000">
              <a:off x="3111102" y="3009519"/>
              <a:ext cx="838010" cy="166681"/>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Applications</a:t>
              </a:r>
            </a:p>
          </p:txBody>
        </p:sp>
        <p:sp>
          <p:nvSpPr>
            <p:cNvPr id="82" name="TextBox 81">
              <a:extLst>
                <a:ext uri="{FF2B5EF4-FFF2-40B4-BE49-F238E27FC236}">
                  <a16:creationId xmlns:a16="http://schemas.microsoft.com/office/drawing/2014/main" id="{C4FC2500-80B0-EB41-830D-AC8C4DD0E3FB}"/>
                </a:ext>
              </a:extLst>
            </p:cNvPr>
            <p:cNvSpPr txBox="1"/>
            <p:nvPr/>
          </p:nvSpPr>
          <p:spPr>
            <a:xfrm>
              <a:off x="4663225" y="2984713"/>
              <a:ext cx="718332" cy="173762"/>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DevOps</a:t>
              </a:r>
              <a:endParaRPr lang="en-US" sz="1280" b="1" dirty="0">
                <a:solidFill>
                  <a:schemeClr val="bg1"/>
                </a:solidFill>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CB203A62-42D4-2945-AA6D-130FA3AB5EE4}"/>
                </a:ext>
              </a:extLst>
            </p:cNvPr>
            <p:cNvSpPr>
              <a:spLocks noChangeAspect="1"/>
            </p:cNvSpPr>
            <p:nvPr/>
          </p:nvSpPr>
          <p:spPr>
            <a:xfrm>
              <a:off x="3675976" y="2683002"/>
              <a:ext cx="835510" cy="834328"/>
            </a:xfrm>
            <a:prstGeom prst="rect">
              <a:avLst/>
            </a:prstGeom>
            <a:solidFill>
              <a:schemeClr val="accent5">
                <a:alpha val="74902"/>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latin typeface="Arial" panose="020B0604020202020204" pitchFamily="34" charset="0"/>
                  <a:cs typeface="Arial" panose="020B0604020202020204" pitchFamily="34" charset="0"/>
                </a:rPr>
                <a:t>Dev Team / </a:t>
              </a:r>
            </a:p>
            <a:p>
              <a:pPr algn="ctr"/>
              <a:r>
                <a:rPr lang="en-US" sz="1600" b="1" dirty="0">
                  <a:latin typeface="Arial" panose="020B0604020202020204" pitchFamily="34" charset="0"/>
                  <a:cs typeface="Arial" panose="020B0604020202020204" pitchFamily="34" charset="0"/>
                </a:rPr>
                <a:t>COTS</a:t>
              </a:r>
            </a:p>
          </p:txBody>
        </p:sp>
        <p:sp>
          <p:nvSpPr>
            <p:cNvPr id="84" name="Freeform 83">
              <a:extLst>
                <a:ext uri="{FF2B5EF4-FFF2-40B4-BE49-F238E27FC236}">
                  <a16:creationId xmlns:a16="http://schemas.microsoft.com/office/drawing/2014/main" id="{E1C592B0-39E0-4145-8C04-868C945F4E16}"/>
                </a:ext>
              </a:extLst>
            </p:cNvPr>
            <p:cNvSpPr>
              <a:spLocks noChangeAspect="1"/>
            </p:cNvSpPr>
            <p:nvPr/>
          </p:nvSpPr>
          <p:spPr>
            <a:xfrm>
              <a:off x="3675977" y="2683002"/>
              <a:ext cx="1803749" cy="1815039"/>
            </a:xfrm>
            <a:custGeom>
              <a:avLst/>
              <a:gdLst>
                <a:gd name="connsiteX0" fmla="*/ 965739 w 1803748"/>
                <a:gd name="connsiteY0" fmla="*/ 0 h 1815039"/>
                <a:gd name="connsiteX1" fmla="*/ 1803748 w 1803748"/>
                <a:gd name="connsiteY1" fmla="*/ 0 h 1815039"/>
                <a:gd name="connsiteX2" fmla="*/ 1803748 w 1803748"/>
                <a:gd name="connsiteY2" fmla="*/ 1815039 h 1815039"/>
                <a:gd name="connsiteX3" fmla="*/ 965739 w 1803748"/>
                <a:gd name="connsiteY3" fmla="*/ 1815039 h 1815039"/>
                <a:gd name="connsiteX4" fmla="*/ 965739 w 1803748"/>
                <a:gd name="connsiteY4" fmla="*/ 1815037 h 1815039"/>
                <a:gd name="connsiteX5" fmla="*/ 0 w 1803748"/>
                <a:gd name="connsiteY5" fmla="*/ 1815037 h 1815039"/>
                <a:gd name="connsiteX6" fmla="*/ 0 w 1803748"/>
                <a:gd name="connsiteY6" fmla="*/ 980712 h 1815039"/>
                <a:gd name="connsiteX7" fmla="*/ 965739 w 1803748"/>
                <a:gd name="connsiteY7" fmla="*/ 980712 h 181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748" h="1815039">
                  <a:moveTo>
                    <a:pt x="965739" y="0"/>
                  </a:moveTo>
                  <a:lnTo>
                    <a:pt x="1803748" y="0"/>
                  </a:lnTo>
                  <a:lnTo>
                    <a:pt x="1803748" y="1815039"/>
                  </a:lnTo>
                  <a:lnTo>
                    <a:pt x="965739" y="1815039"/>
                  </a:lnTo>
                  <a:lnTo>
                    <a:pt x="965739" y="1815037"/>
                  </a:lnTo>
                  <a:lnTo>
                    <a:pt x="0" y="1815037"/>
                  </a:lnTo>
                  <a:lnTo>
                    <a:pt x="0" y="980712"/>
                  </a:lnTo>
                  <a:lnTo>
                    <a:pt x="965739" y="980712"/>
                  </a:lnTo>
                  <a:close/>
                </a:path>
              </a:pathLst>
            </a:custGeom>
            <a:solidFill>
              <a:srgbClr val="4473C4"/>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lvl="0" algn="ctr"/>
              <a:endParaRPr lang="en-US" sz="1600" b="1" dirty="0">
                <a:solidFill>
                  <a:prstClr val="white"/>
                </a:solidFill>
                <a:latin typeface="Arial" panose="020B0604020202020204" pitchFamily="34" charset="0"/>
                <a:cs typeface="Arial" panose="020B0604020202020204" pitchFamily="34" charset="0"/>
              </a:endParaRPr>
            </a:p>
          </p:txBody>
        </p:sp>
        <p:sp>
          <p:nvSpPr>
            <p:cNvPr id="85" name="Rectangle 84">
              <a:extLst>
                <a:ext uri="{FF2B5EF4-FFF2-40B4-BE49-F238E27FC236}">
                  <a16:creationId xmlns:a16="http://schemas.microsoft.com/office/drawing/2014/main" id="{6E5746DF-FAA5-694C-846C-1E0A8160CBBC}"/>
                </a:ext>
              </a:extLst>
            </p:cNvPr>
            <p:cNvSpPr/>
            <p:nvPr/>
          </p:nvSpPr>
          <p:spPr>
            <a:xfrm>
              <a:off x="3721650" y="3825098"/>
              <a:ext cx="835021" cy="445462"/>
            </a:xfrm>
            <a:prstGeom prst="rect">
              <a:avLst/>
            </a:prstGeom>
          </p:spPr>
          <p:txBody>
            <a:bodyPr wrap="square">
              <a:spAutoFit/>
            </a:bodyPr>
            <a:lstStyle/>
            <a:p>
              <a:pPr lvl="0" algn="ctr"/>
              <a:r>
                <a:rPr lang="en-US" sz="1680" b="1" dirty="0">
                  <a:solidFill>
                    <a:prstClr val="white"/>
                  </a:solidFill>
                  <a:latin typeface="Arial" panose="020B0604020202020204" pitchFamily="34" charset="0"/>
                  <a:cs typeface="Arial" panose="020B0604020202020204" pitchFamily="34" charset="0"/>
                </a:rPr>
                <a:t>Cloud</a:t>
              </a:r>
            </a:p>
            <a:p>
              <a:pPr lvl="0" algn="ctr"/>
              <a:r>
                <a:rPr lang="en-US" sz="1680" b="1" dirty="0">
                  <a:solidFill>
                    <a:prstClr val="white"/>
                  </a:solidFill>
                  <a:latin typeface="Arial" panose="020B0604020202020204" pitchFamily="34" charset="0"/>
                  <a:cs typeface="Arial" panose="020B0604020202020204" pitchFamily="34" charset="0"/>
                </a:rPr>
                <a:t>Platform</a:t>
              </a:r>
            </a:p>
            <a:p>
              <a:pPr lvl="0" algn="ctr"/>
              <a:r>
                <a:rPr lang="en-US" sz="1680" b="1" dirty="0">
                  <a:solidFill>
                    <a:prstClr val="white"/>
                  </a:solidFill>
                  <a:latin typeface="Arial" panose="020B0604020202020204" pitchFamily="34" charset="0"/>
                  <a:cs typeface="Arial" panose="020B0604020202020204" pitchFamily="34" charset="0"/>
                </a:rPr>
                <a:t>Engineering</a:t>
              </a:r>
            </a:p>
          </p:txBody>
        </p:sp>
        <p:sp>
          <p:nvSpPr>
            <p:cNvPr id="86" name="Rectangle 85">
              <a:extLst>
                <a:ext uri="{FF2B5EF4-FFF2-40B4-BE49-F238E27FC236}">
                  <a16:creationId xmlns:a16="http://schemas.microsoft.com/office/drawing/2014/main" id="{30C2E4EC-2848-434A-802C-1A3731834F22}"/>
                </a:ext>
              </a:extLst>
            </p:cNvPr>
            <p:cNvSpPr>
              <a:spLocks noChangeAspect="1"/>
            </p:cNvSpPr>
            <p:nvPr/>
          </p:nvSpPr>
          <p:spPr>
            <a:xfrm>
              <a:off x="4683256" y="2728294"/>
              <a:ext cx="752275" cy="1717009"/>
            </a:xfrm>
            <a:prstGeom prst="rect">
              <a:avLst/>
            </a:prstGeom>
            <a:solidFill>
              <a:srgbClr val="A5A5A5">
                <a:alpha val="50196"/>
              </a:srgbClr>
            </a:solid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latin typeface="Arial" panose="020B0604020202020204" pitchFamily="34" charset="0"/>
                  <a:cs typeface="Arial" panose="020B0604020202020204" pitchFamily="34" charset="0"/>
                </a:rPr>
                <a:t>Cloud Operations</a:t>
              </a:r>
            </a:p>
          </p:txBody>
        </p:sp>
        <p:sp>
          <p:nvSpPr>
            <p:cNvPr id="87" name="Rectangle 86">
              <a:extLst>
                <a:ext uri="{FF2B5EF4-FFF2-40B4-BE49-F238E27FC236}">
                  <a16:creationId xmlns:a16="http://schemas.microsoft.com/office/drawing/2014/main" id="{63F64D62-FA8B-4049-9689-AA7590837EF5}"/>
                </a:ext>
              </a:extLst>
            </p:cNvPr>
            <p:cNvSpPr>
              <a:spLocks noChangeAspect="1"/>
            </p:cNvSpPr>
            <p:nvPr/>
          </p:nvSpPr>
          <p:spPr>
            <a:xfrm>
              <a:off x="4742252" y="2795811"/>
              <a:ext cx="639305" cy="535068"/>
            </a:xfrm>
            <a:prstGeom prst="rect">
              <a:avLst/>
            </a:prstGeom>
            <a:solidFill>
              <a:srgbClr val="A5A5A5">
                <a:alpha val="50196"/>
              </a:srgbClr>
            </a:solid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latin typeface="Arial" panose="020B0604020202020204" pitchFamily="34" charset="0"/>
                  <a:cs typeface="Arial" panose="020B0604020202020204" pitchFamily="34" charset="0"/>
                </a:rPr>
                <a:t>App</a:t>
              </a:r>
            </a:p>
            <a:p>
              <a:pPr algn="ctr"/>
              <a:r>
                <a:rPr lang="en-US" sz="1600" b="1" dirty="0">
                  <a:latin typeface="Arial" panose="020B0604020202020204" pitchFamily="34" charset="0"/>
                  <a:cs typeface="Arial" panose="020B0604020202020204" pitchFamily="34" charset="0"/>
                </a:rPr>
                <a:t>Ops</a:t>
              </a:r>
            </a:p>
          </p:txBody>
        </p:sp>
        <p:sp>
          <p:nvSpPr>
            <p:cNvPr id="89" name="Rectangle 88">
              <a:extLst>
                <a:ext uri="{FF2B5EF4-FFF2-40B4-BE49-F238E27FC236}">
                  <a16:creationId xmlns:a16="http://schemas.microsoft.com/office/drawing/2014/main" id="{B6E0EE2C-017D-0843-9484-58C9E0EFAF08}"/>
                </a:ext>
              </a:extLst>
            </p:cNvPr>
            <p:cNvSpPr>
              <a:spLocks noChangeAspect="1"/>
            </p:cNvSpPr>
            <p:nvPr/>
          </p:nvSpPr>
          <p:spPr>
            <a:xfrm>
              <a:off x="4742253" y="3855549"/>
              <a:ext cx="639305" cy="535068"/>
            </a:xfrm>
            <a:prstGeom prst="rect">
              <a:avLst/>
            </a:prstGeom>
            <a:solidFill>
              <a:srgbClr val="A5A5A5">
                <a:alpha val="50196"/>
              </a:srgbClr>
            </a:solid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latin typeface="Arial" panose="020B0604020202020204" pitchFamily="34" charset="0"/>
                  <a:cs typeface="Arial" panose="020B0604020202020204" pitchFamily="34" charset="0"/>
                </a:rPr>
                <a:t>Platform</a:t>
              </a:r>
            </a:p>
            <a:p>
              <a:pPr algn="ctr"/>
              <a:r>
                <a:rPr lang="en-US" sz="1600" b="1" dirty="0">
                  <a:latin typeface="Arial" panose="020B0604020202020204" pitchFamily="34" charset="0"/>
                  <a:cs typeface="Arial" panose="020B0604020202020204" pitchFamily="34" charset="0"/>
                </a:rPr>
                <a:t>Ops</a:t>
              </a:r>
            </a:p>
          </p:txBody>
        </p:sp>
        <p:sp>
          <p:nvSpPr>
            <p:cNvPr id="90" name="Oval 89">
              <a:extLst>
                <a:ext uri="{FF2B5EF4-FFF2-40B4-BE49-F238E27FC236}">
                  <a16:creationId xmlns:a16="http://schemas.microsoft.com/office/drawing/2014/main" id="{93341A92-575B-F842-8F7C-6C120536B82C}"/>
                </a:ext>
              </a:extLst>
            </p:cNvPr>
            <p:cNvSpPr/>
            <p:nvPr/>
          </p:nvSpPr>
          <p:spPr>
            <a:xfrm>
              <a:off x="4385576" y="3395431"/>
              <a:ext cx="371165" cy="371165"/>
            </a:xfrm>
            <a:prstGeom prst="ellipse">
              <a:avLst/>
            </a:prstGeom>
            <a:solidFill>
              <a:schemeClr val="bg1"/>
            </a:solidFill>
            <a:ln w="28575">
              <a:solidFill>
                <a:srgbClr val="FCB64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80" b="1" dirty="0">
                  <a:solidFill>
                    <a:srgbClr val="595A5D"/>
                  </a:solidFill>
                  <a:latin typeface="Arial" panose="020B0604020202020204" pitchFamily="34" charset="0"/>
                  <a:cs typeface="Arial" panose="020B0604020202020204" pitchFamily="34" charset="0"/>
                </a:rPr>
                <a:t>ITSM</a:t>
              </a:r>
              <a:endParaRPr lang="en-US" sz="960" b="1" dirty="0">
                <a:solidFill>
                  <a:srgbClr val="595A5D"/>
                </a:solidFill>
                <a:latin typeface="Arial" panose="020B0604020202020204" pitchFamily="34" charset="0"/>
                <a:cs typeface="Arial" panose="020B0604020202020204" pitchFamily="34" charset="0"/>
              </a:endParaRPr>
            </a:p>
          </p:txBody>
        </p:sp>
      </p:grpSp>
      <p:sp>
        <p:nvSpPr>
          <p:cNvPr id="93" name="TextBox 92">
            <a:extLst>
              <a:ext uri="{FF2B5EF4-FFF2-40B4-BE49-F238E27FC236}">
                <a16:creationId xmlns:a16="http://schemas.microsoft.com/office/drawing/2014/main" id="{47622119-A250-C244-9256-51BB27665351}"/>
              </a:ext>
            </a:extLst>
          </p:cNvPr>
          <p:cNvSpPr txBox="1"/>
          <p:nvPr/>
        </p:nvSpPr>
        <p:spPr>
          <a:xfrm>
            <a:off x="980505" y="6820512"/>
            <a:ext cx="3522043" cy="437043"/>
          </a:xfrm>
          <a:prstGeom prst="rect">
            <a:avLst/>
          </a:prstGeom>
          <a:solidFill>
            <a:schemeClr val="accent6">
              <a:lumMod val="75000"/>
            </a:schemeClr>
          </a:solidFill>
        </p:spPr>
        <p:txBody>
          <a:bodyPr wrap="square" rtlCol="0">
            <a:spAutoFit/>
          </a:bodyPr>
          <a:lstStyle/>
          <a:p>
            <a:pPr algn="ctr">
              <a:spcAft>
                <a:spcPts val="640"/>
              </a:spcAft>
            </a:pPr>
            <a:r>
              <a:rPr lang="en-US" sz="224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Transitional</a:t>
            </a:r>
            <a:endParaRPr lang="en-US" sz="168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4" name="TextBox 93">
            <a:extLst>
              <a:ext uri="{FF2B5EF4-FFF2-40B4-BE49-F238E27FC236}">
                <a16:creationId xmlns:a16="http://schemas.microsoft.com/office/drawing/2014/main" id="{EDFFCAFF-E306-0741-B2E6-777D7D0A8B5B}"/>
              </a:ext>
            </a:extLst>
          </p:cNvPr>
          <p:cNvSpPr txBox="1"/>
          <p:nvPr/>
        </p:nvSpPr>
        <p:spPr>
          <a:xfrm>
            <a:off x="5850711" y="6826697"/>
            <a:ext cx="3522043" cy="437043"/>
          </a:xfrm>
          <a:prstGeom prst="rect">
            <a:avLst/>
          </a:prstGeom>
          <a:solidFill>
            <a:schemeClr val="accent2">
              <a:lumMod val="75000"/>
            </a:schemeClr>
          </a:solidFill>
        </p:spPr>
        <p:txBody>
          <a:bodyPr wrap="square" rtlCol="0">
            <a:spAutoFit/>
          </a:bodyPr>
          <a:lstStyle/>
          <a:p>
            <a:pPr algn="ctr">
              <a:spcAft>
                <a:spcPts val="640"/>
              </a:spcAft>
            </a:pPr>
            <a:r>
              <a:rPr lang="en-US" sz="224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Strategic</a:t>
            </a:r>
            <a:endParaRPr lang="en-US" sz="168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5" name="TextBox 94">
            <a:extLst>
              <a:ext uri="{FF2B5EF4-FFF2-40B4-BE49-F238E27FC236}">
                <a16:creationId xmlns:a16="http://schemas.microsoft.com/office/drawing/2014/main" id="{738C8B41-BB43-AB42-863E-9A3CA14C615A}"/>
              </a:ext>
            </a:extLst>
          </p:cNvPr>
          <p:cNvSpPr txBox="1"/>
          <p:nvPr/>
        </p:nvSpPr>
        <p:spPr>
          <a:xfrm>
            <a:off x="10644350" y="6820512"/>
            <a:ext cx="3522043" cy="437043"/>
          </a:xfrm>
          <a:prstGeom prst="rect">
            <a:avLst/>
          </a:prstGeom>
          <a:solidFill>
            <a:schemeClr val="accent2">
              <a:lumMod val="50000"/>
            </a:schemeClr>
          </a:solidFill>
        </p:spPr>
        <p:txBody>
          <a:bodyPr wrap="square" rtlCol="0">
            <a:spAutoFit/>
          </a:bodyPr>
          <a:lstStyle/>
          <a:p>
            <a:pPr algn="ctr">
              <a:spcAft>
                <a:spcPts val="640"/>
              </a:spcAft>
            </a:pPr>
            <a:r>
              <a:rPr lang="en-US" sz="224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Strategic</a:t>
            </a:r>
            <a:endParaRPr lang="en-US" sz="168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27796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500"/>
                                        <p:tgtEl>
                                          <p:spTgt spid="9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fade">
                                      <p:cBhvr>
                                        <p:cTn id="20" dur="500"/>
                                        <p:tgtEl>
                                          <p:spTgt spid="9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solidFill>
                  <a:schemeClr val="accent6">
                    <a:lumMod val="50000"/>
                  </a:schemeClr>
                </a:solidFill>
                <a:latin typeface="Amazon Ember" panose="020B0603020204020204" pitchFamily="34" charset="0"/>
                <a:ea typeface="Amazon Ember" panose="020B0603020204020204" pitchFamily="34" charset="0"/>
                <a:cs typeface="Amazon Ember" panose="020B0603020204020204" pitchFamily="34" charset="0"/>
              </a:rPr>
              <a:t>Service Catalog: Simplified Provisioning</a:t>
            </a:r>
          </a:p>
        </p:txBody>
      </p:sp>
      <p:sp>
        <p:nvSpPr>
          <p:cNvPr id="11" name="TextBox 10"/>
          <p:cNvSpPr txBox="1"/>
          <p:nvPr/>
        </p:nvSpPr>
        <p:spPr>
          <a:xfrm>
            <a:off x="11086574" y="1726903"/>
            <a:ext cx="1794965" cy="461665"/>
          </a:xfrm>
          <a:prstGeom prst="rect">
            <a:avLst/>
          </a:prstGeom>
          <a:noFill/>
        </p:spPr>
        <p:txBody>
          <a:bodyPr wrap="square" rtlCol="0">
            <a:spAutoFit/>
          </a:bodyPr>
          <a:lstStyle/>
          <a:p>
            <a:pPr algn="ctr" defTabSz="457153"/>
            <a:r>
              <a:rPr lang="en-US" sz="2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Constraint</a:t>
            </a:r>
          </a:p>
        </p:txBody>
      </p:sp>
      <p:sp>
        <p:nvSpPr>
          <p:cNvPr id="14" name="Rectangle 13"/>
          <p:cNvSpPr/>
          <p:nvPr/>
        </p:nvSpPr>
        <p:spPr>
          <a:xfrm>
            <a:off x="9702768" y="3563726"/>
            <a:ext cx="4389120" cy="640080"/>
          </a:xfrm>
          <a:prstGeom prst="rect">
            <a:avLst/>
          </a:prstGeom>
        </p:spPr>
        <p:txBody>
          <a:bodyPr wrap="square">
            <a:noAutofit/>
          </a:bodyPr>
          <a:lstStyle/>
          <a:p>
            <a:pPr algn="ctr">
              <a:lnSpc>
                <a:spcPct val="90000"/>
              </a:lnSpc>
            </a:pP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Security, governance and </a:t>
            </a:r>
            <a:b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b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deployment controls</a:t>
            </a:r>
          </a:p>
        </p:txBody>
      </p:sp>
      <p:sp>
        <p:nvSpPr>
          <p:cNvPr id="8" name="TextBox 7"/>
          <p:cNvSpPr txBox="1"/>
          <p:nvPr/>
        </p:nvSpPr>
        <p:spPr>
          <a:xfrm>
            <a:off x="6052741" y="7881539"/>
            <a:ext cx="184731" cy="483530"/>
          </a:xfrm>
          <a:prstGeom prst="rect">
            <a:avLst/>
          </a:prstGeom>
          <a:noFill/>
        </p:spPr>
        <p:txBody>
          <a:bodyPr wrap="none" rtlCol="0">
            <a:spAutoFit/>
          </a:bodyPr>
          <a:lstStyle/>
          <a:p>
            <a:endParaRPr lang="en-US" sz="2542"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TextBox 4"/>
          <p:cNvSpPr txBox="1"/>
          <p:nvPr/>
        </p:nvSpPr>
        <p:spPr>
          <a:xfrm>
            <a:off x="2011413" y="1726903"/>
            <a:ext cx="1443328" cy="461665"/>
          </a:xfrm>
          <a:prstGeom prst="rect">
            <a:avLst/>
          </a:prstGeom>
          <a:noFill/>
        </p:spPr>
        <p:txBody>
          <a:bodyPr wrap="square" rtlCol="0">
            <a:spAutoFit/>
          </a:bodyPr>
          <a:lstStyle/>
          <a:p>
            <a:pPr algn="ctr" defTabSz="457153"/>
            <a:r>
              <a:rPr lang="en-US" sz="2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Product</a:t>
            </a:r>
          </a:p>
        </p:txBody>
      </p:sp>
      <p:sp>
        <p:nvSpPr>
          <p:cNvPr id="12" name="Rectangle 11"/>
          <p:cNvSpPr/>
          <p:nvPr/>
        </p:nvSpPr>
        <p:spPr>
          <a:xfrm>
            <a:off x="538513" y="3563726"/>
            <a:ext cx="4389120" cy="640080"/>
          </a:xfrm>
          <a:prstGeom prst="rect">
            <a:avLst/>
          </a:prstGeom>
        </p:spPr>
        <p:txBody>
          <a:bodyPr wrap="square">
            <a:noAutofit/>
          </a:bodyPr>
          <a:lstStyle/>
          <a:p>
            <a:pPr algn="ctr">
              <a:lnSpc>
                <a:spcPct val="90000"/>
              </a:lnSpc>
            </a:pP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IT service or resource</a:t>
            </a:r>
          </a:p>
        </p:txBody>
      </p:sp>
      <p:sp>
        <p:nvSpPr>
          <p:cNvPr id="120" name="TextBox 119"/>
          <p:cNvSpPr txBox="1"/>
          <p:nvPr/>
        </p:nvSpPr>
        <p:spPr>
          <a:xfrm>
            <a:off x="7462293" y="5498499"/>
            <a:ext cx="6594781" cy="461665"/>
          </a:xfrm>
          <a:prstGeom prst="rect">
            <a:avLst/>
          </a:prstGeom>
          <a:noFill/>
        </p:spPr>
        <p:txBody>
          <a:bodyPr wrap="square" rtlCol="0">
            <a:spAutoFit/>
          </a:bodyPr>
          <a:lstStyle/>
          <a:p>
            <a:pPr algn="ctr" defTabSz="457153"/>
            <a:r>
              <a:rPr lang="en-US" sz="2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Products list</a:t>
            </a:r>
          </a:p>
        </p:txBody>
      </p:sp>
      <p:sp>
        <p:nvSpPr>
          <p:cNvPr id="121" name="Rectangle 120"/>
          <p:cNvSpPr/>
          <p:nvPr/>
        </p:nvSpPr>
        <p:spPr>
          <a:xfrm>
            <a:off x="7422121" y="7284931"/>
            <a:ext cx="6675120" cy="640080"/>
          </a:xfrm>
          <a:prstGeom prst="rect">
            <a:avLst/>
          </a:prstGeom>
        </p:spPr>
        <p:txBody>
          <a:bodyPr wrap="square">
            <a:noAutofit/>
          </a:bodyPr>
          <a:lstStyle/>
          <a:p>
            <a:pPr algn="ctr">
              <a:lnSpc>
                <a:spcPct val="90000"/>
              </a:lnSpc>
            </a:pP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User see which products they can launch</a:t>
            </a:r>
          </a:p>
        </p:txBody>
      </p:sp>
      <p:sp>
        <p:nvSpPr>
          <p:cNvPr id="131" name="TextBox 130"/>
          <p:cNvSpPr txBox="1"/>
          <p:nvPr/>
        </p:nvSpPr>
        <p:spPr>
          <a:xfrm>
            <a:off x="6538531" y="1726903"/>
            <a:ext cx="1553338" cy="461665"/>
          </a:xfrm>
          <a:prstGeom prst="rect">
            <a:avLst/>
          </a:prstGeom>
          <a:noFill/>
        </p:spPr>
        <p:txBody>
          <a:bodyPr wrap="square" rtlCol="0">
            <a:spAutoFit/>
          </a:bodyPr>
          <a:lstStyle/>
          <a:p>
            <a:pPr algn="ctr" defTabSz="457153"/>
            <a:r>
              <a:rPr lang="en-US" sz="2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Portfolio</a:t>
            </a:r>
          </a:p>
        </p:txBody>
      </p:sp>
      <p:sp>
        <p:nvSpPr>
          <p:cNvPr id="132" name="Rectangle 131"/>
          <p:cNvSpPr/>
          <p:nvPr/>
        </p:nvSpPr>
        <p:spPr>
          <a:xfrm>
            <a:off x="5120640" y="3563726"/>
            <a:ext cx="4389120" cy="640080"/>
          </a:xfrm>
          <a:prstGeom prst="rect">
            <a:avLst/>
          </a:prstGeom>
        </p:spPr>
        <p:txBody>
          <a:bodyPr wrap="square">
            <a:noAutofit/>
          </a:bodyPr>
          <a:lstStyle/>
          <a:p>
            <a:pPr algn="ctr">
              <a:lnSpc>
                <a:spcPct val="90000"/>
              </a:lnSpc>
            </a:pP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Admins create collections </a:t>
            </a:r>
            <a:b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b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of products</a:t>
            </a:r>
          </a:p>
        </p:txBody>
      </p:sp>
      <p:sp>
        <p:nvSpPr>
          <p:cNvPr id="10" name="TextBox 9"/>
          <p:cNvSpPr txBox="1"/>
          <p:nvPr/>
        </p:nvSpPr>
        <p:spPr>
          <a:xfrm>
            <a:off x="538512" y="5498499"/>
            <a:ext cx="4767022" cy="461665"/>
          </a:xfrm>
          <a:prstGeom prst="rect">
            <a:avLst/>
          </a:prstGeom>
          <a:noFill/>
        </p:spPr>
        <p:txBody>
          <a:bodyPr wrap="square" rtlCol="0">
            <a:spAutoFit/>
          </a:bodyPr>
          <a:lstStyle/>
          <a:p>
            <a:pPr algn="ctr" defTabSz="457153"/>
            <a:r>
              <a:rPr lang="en-US" sz="2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Provisioned products</a:t>
            </a:r>
          </a:p>
        </p:txBody>
      </p:sp>
      <p:sp>
        <p:nvSpPr>
          <p:cNvPr id="16" name="Rectangle 15"/>
          <p:cNvSpPr/>
          <p:nvPr/>
        </p:nvSpPr>
        <p:spPr>
          <a:xfrm>
            <a:off x="538514" y="7284931"/>
            <a:ext cx="5163438" cy="640080"/>
          </a:xfrm>
          <a:prstGeom prst="rect">
            <a:avLst/>
          </a:prstGeom>
        </p:spPr>
        <p:txBody>
          <a:bodyPr wrap="square">
            <a:noAutofit/>
          </a:bodyPr>
          <a:lstStyle/>
          <a:p>
            <a:pPr algn="ctr">
              <a:lnSpc>
                <a:spcPct val="90000"/>
              </a:lnSpc>
            </a:pP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Users can update or perform service actions</a:t>
            </a:r>
          </a:p>
        </p:txBody>
      </p:sp>
      <p:cxnSp>
        <p:nvCxnSpPr>
          <p:cNvPr id="62" name="Straight Arrow Connector 61"/>
          <p:cNvCxnSpPr>
            <a:cxnSpLocks/>
          </p:cNvCxnSpPr>
          <p:nvPr/>
        </p:nvCxnSpPr>
        <p:spPr>
          <a:xfrm>
            <a:off x="3688835" y="2876148"/>
            <a:ext cx="2604810" cy="0"/>
          </a:xfrm>
          <a:prstGeom prst="straightConnector1">
            <a:avLst/>
          </a:prstGeom>
          <a:ln w="25400">
            <a:solidFill>
              <a:schemeClr val="tx2"/>
            </a:solidFill>
            <a:tailEnd type="triangle" w="lg" len="med"/>
          </a:ln>
        </p:spPr>
        <p:style>
          <a:lnRef idx="1">
            <a:schemeClr val="accent5"/>
          </a:lnRef>
          <a:fillRef idx="0">
            <a:schemeClr val="accent5"/>
          </a:fillRef>
          <a:effectRef idx="0">
            <a:schemeClr val="accent5"/>
          </a:effectRef>
          <a:fontRef idx="minor">
            <a:schemeClr val="tx1"/>
          </a:fontRef>
        </p:style>
      </p:cxnSp>
      <p:cxnSp>
        <p:nvCxnSpPr>
          <p:cNvPr id="71" name="Straight Arrow Connector 70"/>
          <p:cNvCxnSpPr>
            <a:cxnSpLocks/>
          </p:cNvCxnSpPr>
          <p:nvPr/>
        </p:nvCxnSpPr>
        <p:spPr>
          <a:xfrm flipH="1">
            <a:off x="3914044" y="6528014"/>
            <a:ext cx="5853619" cy="53302"/>
          </a:xfrm>
          <a:prstGeom prst="straightConnector1">
            <a:avLst/>
          </a:prstGeom>
          <a:ln w="25400">
            <a:solidFill>
              <a:schemeClr val="tx2"/>
            </a:solidFill>
            <a:tailEnd type="triangle" w="lg" len="med"/>
          </a:ln>
        </p:spPr>
        <p:style>
          <a:lnRef idx="1">
            <a:schemeClr val="accent5"/>
          </a:lnRef>
          <a:fillRef idx="0">
            <a:schemeClr val="accent5"/>
          </a:fillRef>
          <a:effectRef idx="0">
            <a:schemeClr val="accent5"/>
          </a:effectRef>
          <a:fontRef idx="minor">
            <a:schemeClr val="tx1"/>
          </a:fontRef>
        </p:style>
      </p:cxnSp>
      <p:cxnSp>
        <p:nvCxnSpPr>
          <p:cNvPr id="89" name="Straight Connector 88"/>
          <p:cNvCxnSpPr>
            <a:cxnSpLocks/>
          </p:cNvCxnSpPr>
          <p:nvPr/>
        </p:nvCxnSpPr>
        <p:spPr>
          <a:xfrm flipV="1">
            <a:off x="538514" y="4995912"/>
            <a:ext cx="13580664" cy="19036"/>
          </a:xfrm>
          <a:prstGeom prst="line">
            <a:avLst/>
          </a:prstGeom>
          <a:ln w="25400">
            <a:solidFill>
              <a:schemeClr val="tx2">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5997029" y="4416898"/>
            <a:ext cx="3322925" cy="338554"/>
          </a:xfrm>
          <a:prstGeom prst="rect">
            <a:avLst/>
          </a:prstGeom>
        </p:spPr>
        <p:txBody>
          <a:bodyPr wrap="square">
            <a:spAutoFit/>
          </a:bodyPr>
          <a:lstStyle/>
          <a:p>
            <a:pPr defTabSz="457153"/>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Service Catalog Administrator </a:t>
            </a:r>
          </a:p>
        </p:txBody>
      </p:sp>
      <p:sp>
        <p:nvSpPr>
          <p:cNvPr id="91" name="Rectangle 90"/>
          <p:cNvSpPr/>
          <p:nvPr/>
        </p:nvSpPr>
        <p:spPr>
          <a:xfrm>
            <a:off x="6052389" y="5203619"/>
            <a:ext cx="3565854" cy="338554"/>
          </a:xfrm>
          <a:prstGeom prst="rect">
            <a:avLst/>
          </a:prstGeom>
        </p:spPr>
        <p:txBody>
          <a:bodyPr wrap="square">
            <a:spAutoFit/>
          </a:bodyPr>
          <a:lstStyle/>
          <a:p>
            <a:pPr defTabSz="457153"/>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Service Catalog End User</a:t>
            </a:r>
          </a:p>
        </p:txBody>
      </p:sp>
      <p:sp>
        <p:nvSpPr>
          <p:cNvPr id="56" name="TextBox 55"/>
          <p:cNvSpPr txBox="1"/>
          <p:nvPr/>
        </p:nvSpPr>
        <p:spPr>
          <a:xfrm>
            <a:off x="383325" y="2280998"/>
            <a:ext cx="1873856" cy="1190302"/>
          </a:xfrm>
          <a:prstGeom prst="rect">
            <a:avLst/>
          </a:prstGeom>
          <a:noFill/>
        </p:spPr>
        <p:txBody>
          <a:bodyPr wrap="square" lIns="182880" tIns="146304" rIns="182880" bIns="146304" rtlCol="0" anchor="ctr" anchorCtr="0">
            <a:noAutofit/>
          </a:bodyPr>
          <a:lstStyle/>
          <a:p>
            <a:pPr algn="r"/>
            <a:r>
              <a:rPr lang="en-US" sz="1600" dirty="0">
                <a:gradFill>
                  <a:gsLst>
                    <a:gs pos="2917">
                      <a:schemeClr val="tx1"/>
                    </a:gs>
                    <a:gs pos="30000">
                      <a:schemeClr val="tx1"/>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JSON, YML or Terraform</a:t>
            </a:r>
          </a:p>
        </p:txBody>
      </p:sp>
      <p:grpSp>
        <p:nvGrpSpPr>
          <p:cNvPr id="64" name="Group 63">
            <a:extLst>
              <a:ext uri="{FF2B5EF4-FFF2-40B4-BE49-F238E27FC236}">
                <a16:creationId xmlns:a16="http://schemas.microsoft.com/office/drawing/2014/main" id="{66CF6D15-B0C7-4164-824A-A3BEA5666604}"/>
              </a:ext>
            </a:extLst>
          </p:cNvPr>
          <p:cNvGrpSpPr/>
          <p:nvPr/>
        </p:nvGrpSpPr>
        <p:grpSpPr>
          <a:xfrm>
            <a:off x="2220257" y="2260770"/>
            <a:ext cx="1025634" cy="1230757"/>
            <a:chOff x="5246852" y="3190978"/>
            <a:chExt cx="1539708" cy="1847645"/>
          </a:xfrm>
        </p:grpSpPr>
        <p:sp>
          <p:nvSpPr>
            <p:cNvPr id="66" name="Freeform: Shape 65">
              <a:extLst>
                <a:ext uri="{FF2B5EF4-FFF2-40B4-BE49-F238E27FC236}">
                  <a16:creationId xmlns:a16="http://schemas.microsoft.com/office/drawing/2014/main" id="{E5854017-C548-42A3-B3E4-57F950D775E5}"/>
                </a:ext>
              </a:extLst>
            </p:cNvPr>
            <p:cNvSpPr/>
            <p:nvPr/>
          </p:nvSpPr>
          <p:spPr>
            <a:xfrm>
              <a:off x="5246852" y="3190978"/>
              <a:ext cx="1539708" cy="1847645"/>
            </a:xfrm>
            <a:custGeom>
              <a:avLst/>
              <a:gdLst>
                <a:gd name="connsiteX0" fmla="*/ 60622 w 1616589"/>
                <a:gd name="connsiteY0" fmla="*/ 60622 h 1939903"/>
                <a:gd name="connsiteX1" fmla="*/ 1576175 w 1616589"/>
                <a:gd name="connsiteY1" fmla="*/ 60622 h 1939903"/>
                <a:gd name="connsiteX2" fmla="*/ 1576175 w 1616589"/>
                <a:gd name="connsiteY2" fmla="*/ 1879281 h 1939903"/>
                <a:gd name="connsiteX3" fmla="*/ 60622 w 1616589"/>
                <a:gd name="connsiteY3" fmla="*/ 1879281 h 1939903"/>
              </a:gdLst>
              <a:ahLst/>
              <a:cxnLst>
                <a:cxn ang="0">
                  <a:pos x="connsiteX0" y="connsiteY0"/>
                </a:cxn>
                <a:cxn ang="0">
                  <a:pos x="connsiteX1" y="connsiteY1"/>
                </a:cxn>
                <a:cxn ang="0">
                  <a:pos x="connsiteX2" y="connsiteY2"/>
                </a:cxn>
                <a:cxn ang="0">
                  <a:pos x="connsiteX3" y="connsiteY3"/>
                </a:cxn>
              </a:cxnLst>
              <a:rect l="l" t="t" r="r" b="b"/>
              <a:pathLst>
                <a:path w="1616589" h="1939903">
                  <a:moveTo>
                    <a:pt x="60622" y="60622"/>
                  </a:moveTo>
                  <a:lnTo>
                    <a:pt x="1576175" y="60622"/>
                  </a:lnTo>
                  <a:lnTo>
                    <a:pt x="1576175" y="1879281"/>
                  </a:lnTo>
                  <a:lnTo>
                    <a:pt x="60622" y="1879281"/>
                  </a:lnTo>
                  <a:close/>
                </a:path>
              </a:pathLst>
            </a:custGeom>
            <a:noFill/>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7" name="Freeform: Shape 66">
              <a:extLst>
                <a:ext uri="{FF2B5EF4-FFF2-40B4-BE49-F238E27FC236}">
                  <a16:creationId xmlns:a16="http://schemas.microsoft.com/office/drawing/2014/main" id="{8476D1F8-7543-404C-A49C-9438D0488DBA}"/>
                </a:ext>
              </a:extLst>
            </p:cNvPr>
            <p:cNvSpPr/>
            <p:nvPr/>
          </p:nvSpPr>
          <p:spPr>
            <a:xfrm>
              <a:off x="5499364" y="3407691"/>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9" name="Freeform: Shape 68">
              <a:extLst>
                <a:ext uri="{FF2B5EF4-FFF2-40B4-BE49-F238E27FC236}">
                  <a16:creationId xmlns:a16="http://schemas.microsoft.com/office/drawing/2014/main" id="{F19382E6-8B06-44EC-9F88-A56D018D6EDF}"/>
                </a:ext>
              </a:extLst>
            </p:cNvPr>
            <p:cNvSpPr/>
            <p:nvPr/>
          </p:nvSpPr>
          <p:spPr>
            <a:xfrm>
              <a:off x="5499364" y="3912714"/>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0" name="Freeform: Shape 69">
              <a:extLst>
                <a:ext uri="{FF2B5EF4-FFF2-40B4-BE49-F238E27FC236}">
                  <a16:creationId xmlns:a16="http://schemas.microsoft.com/office/drawing/2014/main" id="{D8A0F124-E684-46DA-B621-F7C2E788BC6C}"/>
                </a:ext>
              </a:extLst>
            </p:cNvPr>
            <p:cNvSpPr/>
            <p:nvPr/>
          </p:nvSpPr>
          <p:spPr>
            <a:xfrm>
              <a:off x="5499364" y="4418122"/>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2" name="Freeform: Shape 71">
              <a:extLst>
                <a:ext uri="{FF2B5EF4-FFF2-40B4-BE49-F238E27FC236}">
                  <a16:creationId xmlns:a16="http://schemas.microsoft.com/office/drawing/2014/main" id="{76EBAFCA-5039-48E7-861B-EEB7C0713911}"/>
                </a:ext>
              </a:extLst>
            </p:cNvPr>
            <p:cNvSpPr/>
            <p:nvPr/>
          </p:nvSpPr>
          <p:spPr>
            <a:xfrm>
              <a:off x="5896608" y="358783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4" name="Freeform: Shape 73">
              <a:extLst>
                <a:ext uri="{FF2B5EF4-FFF2-40B4-BE49-F238E27FC236}">
                  <a16:creationId xmlns:a16="http://schemas.microsoft.com/office/drawing/2014/main" id="{130E528F-04F0-4195-8449-804DB70C2E90}"/>
                </a:ext>
              </a:extLst>
            </p:cNvPr>
            <p:cNvSpPr/>
            <p:nvPr/>
          </p:nvSpPr>
          <p:spPr>
            <a:xfrm>
              <a:off x="5896608" y="4093245"/>
              <a:ext cx="692869" cy="76985"/>
            </a:xfrm>
            <a:custGeom>
              <a:avLst/>
              <a:gdLst>
                <a:gd name="connsiteX0" fmla="*/ 60622 w 727465"/>
                <a:gd name="connsiteY0" fmla="*/ 60622 h 80829"/>
                <a:gd name="connsiteX1" fmla="*/ 704429 w 727465"/>
                <a:gd name="connsiteY1" fmla="*/ 60622 h 80829"/>
              </a:gdLst>
              <a:ahLst/>
              <a:cxnLst>
                <a:cxn ang="0">
                  <a:pos x="connsiteX0" y="connsiteY0"/>
                </a:cxn>
                <a:cxn ang="0">
                  <a:pos x="connsiteX1" y="connsiteY1"/>
                </a:cxn>
              </a:cxnLst>
              <a:rect l="l" t="t" r="r" b="b"/>
              <a:pathLst>
                <a:path w="727465" h="80829">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5" name="Freeform: Shape 74">
              <a:extLst>
                <a:ext uri="{FF2B5EF4-FFF2-40B4-BE49-F238E27FC236}">
                  <a16:creationId xmlns:a16="http://schemas.microsoft.com/office/drawing/2014/main" id="{E98092DF-4B2C-455B-AE9C-F0E83282DF0C}"/>
                </a:ext>
              </a:extLst>
            </p:cNvPr>
            <p:cNvSpPr/>
            <p:nvPr/>
          </p:nvSpPr>
          <p:spPr>
            <a:xfrm>
              <a:off x="5896608" y="459826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79" name="Straight Arrow Connector 78">
            <a:extLst>
              <a:ext uri="{FF2B5EF4-FFF2-40B4-BE49-F238E27FC236}">
                <a16:creationId xmlns:a16="http://schemas.microsoft.com/office/drawing/2014/main" id="{4DB7B221-E2FA-49E3-B60D-071A30126B06}"/>
              </a:ext>
            </a:extLst>
          </p:cNvPr>
          <p:cNvCxnSpPr>
            <a:cxnSpLocks/>
          </p:cNvCxnSpPr>
          <p:nvPr/>
        </p:nvCxnSpPr>
        <p:spPr>
          <a:xfrm>
            <a:off x="8336759" y="2876148"/>
            <a:ext cx="2604810" cy="0"/>
          </a:xfrm>
          <a:prstGeom prst="straightConnector1">
            <a:avLst/>
          </a:prstGeom>
          <a:ln w="25400">
            <a:solidFill>
              <a:schemeClr val="tx2"/>
            </a:solidFill>
            <a:tailEnd type="triangle" w="lg" len="med"/>
          </a:ln>
        </p:spPr>
        <p:style>
          <a:lnRef idx="1">
            <a:schemeClr val="accent5"/>
          </a:lnRef>
          <a:fillRef idx="0">
            <a:schemeClr val="accent5"/>
          </a:fillRef>
          <a:effectRef idx="0">
            <a:schemeClr val="accent5"/>
          </a:effectRef>
          <a:fontRef idx="minor">
            <a:schemeClr val="tx1"/>
          </a:fontRef>
        </p:style>
      </p:cxnSp>
      <p:grpSp>
        <p:nvGrpSpPr>
          <p:cNvPr id="17" name="Group 16">
            <a:extLst>
              <a:ext uri="{FF2B5EF4-FFF2-40B4-BE49-F238E27FC236}">
                <a16:creationId xmlns:a16="http://schemas.microsoft.com/office/drawing/2014/main" id="{2D4AA655-299D-418C-B45C-4DBC06A046C8}"/>
              </a:ext>
            </a:extLst>
          </p:cNvPr>
          <p:cNvGrpSpPr/>
          <p:nvPr/>
        </p:nvGrpSpPr>
        <p:grpSpPr>
          <a:xfrm>
            <a:off x="6736594" y="2280997"/>
            <a:ext cx="1157221" cy="1190302"/>
            <a:chOff x="6736940" y="1689061"/>
            <a:chExt cx="1157221" cy="1190302"/>
          </a:xfrm>
        </p:grpSpPr>
        <p:sp>
          <p:nvSpPr>
            <p:cNvPr id="129" name="Rounded Rectangle 128"/>
            <p:cNvSpPr/>
            <p:nvPr/>
          </p:nvSpPr>
          <p:spPr>
            <a:xfrm>
              <a:off x="6736940" y="1689061"/>
              <a:ext cx="1157221" cy="1190302"/>
            </a:xfrm>
            <a:prstGeom prst="roundRect">
              <a:avLst>
                <a:gd name="adj" fmla="val 3233"/>
              </a:avLst>
            </a:prstGeom>
            <a:noFill/>
            <a:ln w="28575" cap="sq">
              <a:solidFill>
                <a:schemeClr val="tx2"/>
              </a:solidFill>
              <a:prstDash val="sysDot"/>
              <a:miter lim="800000"/>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5" name="Group 14">
              <a:extLst>
                <a:ext uri="{FF2B5EF4-FFF2-40B4-BE49-F238E27FC236}">
                  <a16:creationId xmlns:a16="http://schemas.microsoft.com/office/drawing/2014/main" id="{C0FA9239-8C05-4D95-8285-18E1D450E379}"/>
                </a:ext>
              </a:extLst>
            </p:cNvPr>
            <p:cNvGrpSpPr/>
            <p:nvPr/>
          </p:nvGrpSpPr>
          <p:grpSpPr>
            <a:xfrm>
              <a:off x="6905397" y="1800999"/>
              <a:ext cx="820307" cy="966426"/>
              <a:chOff x="6947619" y="1761563"/>
              <a:chExt cx="820307" cy="966426"/>
            </a:xfrm>
          </p:grpSpPr>
          <p:grpSp>
            <p:nvGrpSpPr>
              <p:cNvPr id="92" name="Group 91">
                <a:extLst>
                  <a:ext uri="{FF2B5EF4-FFF2-40B4-BE49-F238E27FC236}">
                    <a16:creationId xmlns:a16="http://schemas.microsoft.com/office/drawing/2014/main" id="{86D9B05C-53C9-457E-9AF5-B4FC10F1E32B}"/>
                  </a:ext>
                </a:extLst>
              </p:cNvPr>
              <p:cNvGrpSpPr/>
              <p:nvPr/>
            </p:nvGrpSpPr>
            <p:grpSpPr>
              <a:xfrm>
                <a:off x="6947619" y="1761564"/>
                <a:ext cx="362720" cy="435263"/>
                <a:chOff x="5246852" y="3190978"/>
                <a:chExt cx="1539708" cy="1847645"/>
              </a:xfrm>
            </p:grpSpPr>
            <p:sp>
              <p:nvSpPr>
                <p:cNvPr id="93" name="Freeform: Shape 92">
                  <a:extLst>
                    <a:ext uri="{FF2B5EF4-FFF2-40B4-BE49-F238E27FC236}">
                      <a16:creationId xmlns:a16="http://schemas.microsoft.com/office/drawing/2014/main" id="{3B551240-F36F-47BD-BF07-50CDDA6B490F}"/>
                    </a:ext>
                  </a:extLst>
                </p:cNvPr>
                <p:cNvSpPr/>
                <p:nvPr/>
              </p:nvSpPr>
              <p:spPr>
                <a:xfrm>
                  <a:off x="5246852" y="3190978"/>
                  <a:ext cx="1539708" cy="1847645"/>
                </a:xfrm>
                <a:custGeom>
                  <a:avLst/>
                  <a:gdLst>
                    <a:gd name="connsiteX0" fmla="*/ 60622 w 1616589"/>
                    <a:gd name="connsiteY0" fmla="*/ 60622 h 1939903"/>
                    <a:gd name="connsiteX1" fmla="*/ 1576175 w 1616589"/>
                    <a:gd name="connsiteY1" fmla="*/ 60622 h 1939903"/>
                    <a:gd name="connsiteX2" fmla="*/ 1576175 w 1616589"/>
                    <a:gd name="connsiteY2" fmla="*/ 1879281 h 1939903"/>
                    <a:gd name="connsiteX3" fmla="*/ 60622 w 1616589"/>
                    <a:gd name="connsiteY3" fmla="*/ 1879281 h 1939903"/>
                  </a:gdLst>
                  <a:ahLst/>
                  <a:cxnLst>
                    <a:cxn ang="0">
                      <a:pos x="connsiteX0" y="connsiteY0"/>
                    </a:cxn>
                    <a:cxn ang="0">
                      <a:pos x="connsiteX1" y="connsiteY1"/>
                    </a:cxn>
                    <a:cxn ang="0">
                      <a:pos x="connsiteX2" y="connsiteY2"/>
                    </a:cxn>
                    <a:cxn ang="0">
                      <a:pos x="connsiteX3" y="connsiteY3"/>
                    </a:cxn>
                  </a:cxnLst>
                  <a:rect l="l" t="t" r="r" b="b"/>
                  <a:pathLst>
                    <a:path w="1616589" h="1939903">
                      <a:moveTo>
                        <a:pt x="60622" y="60622"/>
                      </a:moveTo>
                      <a:lnTo>
                        <a:pt x="1576175" y="60622"/>
                      </a:lnTo>
                      <a:lnTo>
                        <a:pt x="1576175" y="1879281"/>
                      </a:lnTo>
                      <a:lnTo>
                        <a:pt x="60622" y="1879281"/>
                      </a:lnTo>
                      <a:close/>
                    </a:path>
                  </a:pathLst>
                </a:custGeom>
                <a:noFill/>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4" name="Freeform: Shape 93">
                  <a:extLst>
                    <a:ext uri="{FF2B5EF4-FFF2-40B4-BE49-F238E27FC236}">
                      <a16:creationId xmlns:a16="http://schemas.microsoft.com/office/drawing/2014/main" id="{509DC2AE-F1BF-436B-A048-C5BF4E7548F6}"/>
                    </a:ext>
                  </a:extLst>
                </p:cNvPr>
                <p:cNvSpPr/>
                <p:nvPr/>
              </p:nvSpPr>
              <p:spPr>
                <a:xfrm>
                  <a:off x="5499364" y="3407691"/>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5" name="Freeform: Shape 94">
                  <a:extLst>
                    <a:ext uri="{FF2B5EF4-FFF2-40B4-BE49-F238E27FC236}">
                      <a16:creationId xmlns:a16="http://schemas.microsoft.com/office/drawing/2014/main" id="{8AA00E8A-EC94-47F2-9E5F-8F3101FEE173}"/>
                    </a:ext>
                  </a:extLst>
                </p:cNvPr>
                <p:cNvSpPr/>
                <p:nvPr/>
              </p:nvSpPr>
              <p:spPr>
                <a:xfrm>
                  <a:off x="5499364" y="3912714"/>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Freeform: Shape 95">
                  <a:extLst>
                    <a:ext uri="{FF2B5EF4-FFF2-40B4-BE49-F238E27FC236}">
                      <a16:creationId xmlns:a16="http://schemas.microsoft.com/office/drawing/2014/main" id="{43AA27D4-0374-4A4C-996E-A02EDC81EECD}"/>
                    </a:ext>
                  </a:extLst>
                </p:cNvPr>
                <p:cNvSpPr/>
                <p:nvPr/>
              </p:nvSpPr>
              <p:spPr>
                <a:xfrm>
                  <a:off x="5499364" y="4418122"/>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Freeform: Shape 96">
                  <a:extLst>
                    <a:ext uri="{FF2B5EF4-FFF2-40B4-BE49-F238E27FC236}">
                      <a16:creationId xmlns:a16="http://schemas.microsoft.com/office/drawing/2014/main" id="{338B34C5-4560-48CD-8916-FCB61453AB60}"/>
                    </a:ext>
                  </a:extLst>
                </p:cNvPr>
                <p:cNvSpPr/>
                <p:nvPr/>
              </p:nvSpPr>
              <p:spPr>
                <a:xfrm>
                  <a:off x="5896608" y="358783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8" name="Freeform: Shape 97">
                  <a:extLst>
                    <a:ext uri="{FF2B5EF4-FFF2-40B4-BE49-F238E27FC236}">
                      <a16:creationId xmlns:a16="http://schemas.microsoft.com/office/drawing/2014/main" id="{6880EEA5-3BB6-45E1-BE63-F1690D835C2F}"/>
                    </a:ext>
                  </a:extLst>
                </p:cNvPr>
                <p:cNvSpPr/>
                <p:nvPr/>
              </p:nvSpPr>
              <p:spPr>
                <a:xfrm>
                  <a:off x="5896608" y="4093245"/>
                  <a:ext cx="692869" cy="76985"/>
                </a:xfrm>
                <a:custGeom>
                  <a:avLst/>
                  <a:gdLst>
                    <a:gd name="connsiteX0" fmla="*/ 60622 w 727465"/>
                    <a:gd name="connsiteY0" fmla="*/ 60622 h 80829"/>
                    <a:gd name="connsiteX1" fmla="*/ 704429 w 727465"/>
                    <a:gd name="connsiteY1" fmla="*/ 60622 h 80829"/>
                  </a:gdLst>
                  <a:ahLst/>
                  <a:cxnLst>
                    <a:cxn ang="0">
                      <a:pos x="connsiteX0" y="connsiteY0"/>
                    </a:cxn>
                    <a:cxn ang="0">
                      <a:pos x="connsiteX1" y="connsiteY1"/>
                    </a:cxn>
                  </a:cxnLst>
                  <a:rect l="l" t="t" r="r" b="b"/>
                  <a:pathLst>
                    <a:path w="727465" h="80829">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9" name="Freeform: Shape 98">
                  <a:extLst>
                    <a:ext uri="{FF2B5EF4-FFF2-40B4-BE49-F238E27FC236}">
                      <a16:creationId xmlns:a16="http://schemas.microsoft.com/office/drawing/2014/main" id="{63A20C88-A660-4A6C-8075-048D42704555}"/>
                    </a:ext>
                  </a:extLst>
                </p:cNvPr>
                <p:cNvSpPr/>
                <p:nvPr/>
              </p:nvSpPr>
              <p:spPr>
                <a:xfrm>
                  <a:off x="5896608" y="459826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0" name="Group 99">
                <a:extLst>
                  <a:ext uri="{FF2B5EF4-FFF2-40B4-BE49-F238E27FC236}">
                    <a16:creationId xmlns:a16="http://schemas.microsoft.com/office/drawing/2014/main" id="{14E6F547-B551-4448-B302-DD4290F02CC7}"/>
                  </a:ext>
                </a:extLst>
              </p:cNvPr>
              <p:cNvGrpSpPr/>
              <p:nvPr/>
            </p:nvGrpSpPr>
            <p:grpSpPr>
              <a:xfrm>
                <a:off x="7398581" y="1761563"/>
                <a:ext cx="362720" cy="435263"/>
                <a:chOff x="5246852" y="3190978"/>
                <a:chExt cx="1539708" cy="1847645"/>
              </a:xfrm>
            </p:grpSpPr>
            <p:sp>
              <p:nvSpPr>
                <p:cNvPr id="101" name="Freeform: Shape 100">
                  <a:extLst>
                    <a:ext uri="{FF2B5EF4-FFF2-40B4-BE49-F238E27FC236}">
                      <a16:creationId xmlns:a16="http://schemas.microsoft.com/office/drawing/2014/main" id="{106CEED3-E054-4E91-B92B-5AD97E7F4734}"/>
                    </a:ext>
                  </a:extLst>
                </p:cNvPr>
                <p:cNvSpPr/>
                <p:nvPr/>
              </p:nvSpPr>
              <p:spPr>
                <a:xfrm>
                  <a:off x="5246852" y="3190978"/>
                  <a:ext cx="1539708" cy="1847645"/>
                </a:xfrm>
                <a:custGeom>
                  <a:avLst/>
                  <a:gdLst>
                    <a:gd name="connsiteX0" fmla="*/ 60622 w 1616589"/>
                    <a:gd name="connsiteY0" fmla="*/ 60622 h 1939903"/>
                    <a:gd name="connsiteX1" fmla="*/ 1576175 w 1616589"/>
                    <a:gd name="connsiteY1" fmla="*/ 60622 h 1939903"/>
                    <a:gd name="connsiteX2" fmla="*/ 1576175 w 1616589"/>
                    <a:gd name="connsiteY2" fmla="*/ 1879281 h 1939903"/>
                    <a:gd name="connsiteX3" fmla="*/ 60622 w 1616589"/>
                    <a:gd name="connsiteY3" fmla="*/ 1879281 h 1939903"/>
                  </a:gdLst>
                  <a:ahLst/>
                  <a:cxnLst>
                    <a:cxn ang="0">
                      <a:pos x="connsiteX0" y="connsiteY0"/>
                    </a:cxn>
                    <a:cxn ang="0">
                      <a:pos x="connsiteX1" y="connsiteY1"/>
                    </a:cxn>
                    <a:cxn ang="0">
                      <a:pos x="connsiteX2" y="connsiteY2"/>
                    </a:cxn>
                    <a:cxn ang="0">
                      <a:pos x="connsiteX3" y="connsiteY3"/>
                    </a:cxn>
                  </a:cxnLst>
                  <a:rect l="l" t="t" r="r" b="b"/>
                  <a:pathLst>
                    <a:path w="1616589" h="1939903">
                      <a:moveTo>
                        <a:pt x="60622" y="60622"/>
                      </a:moveTo>
                      <a:lnTo>
                        <a:pt x="1576175" y="60622"/>
                      </a:lnTo>
                      <a:lnTo>
                        <a:pt x="1576175" y="1879281"/>
                      </a:lnTo>
                      <a:lnTo>
                        <a:pt x="60622" y="1879281"/>
                      </a:lnTo>
                      <a:close/>
                    </a:path>
                  </a:pathLst>
                </a:custGeom>
                <a:noFill/>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2" name="Freeform: Shape 101">
                  <a:extLst>
                    <a:ext uri="{FF2B5EF4-FFF2-40B4-BE49-F238E27FC236}">
                      <a16:creationId xmlns:a16="http://schemas.microsoft.com/office/drawing/2014/main" id="{E11E0036-6EA2-46AA-9F0E-35608D39831E}"/>
                    </a:ext>
                  </a:extLst>
                </p:cNvPr>
                <p:cNvSpPr/>
                <p:nvPr/>
              </p:nvSpPr>
              <p:spPr>
                <a:xfrm>
                  <a:off x="5499364" y="3407691"/>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3" name="Freeform: Shape 102">
                  <a:extLst>
                    <a:ext uri="{FF2B5EF4-FFF2-40B4-BE49-F238E27FC236}">
                      <a16:creationId xmlns:a16="http://schemas.microsoft.com/office/drawing/2014/main" id="{5370B534-8DD4-4C8E-A40A-76B686E6BDD0}"/>
                    </a:ext>
                  </a:extLst>
                </p:cNvPr>
                <p:cNvSpPr/>
                <p:nvPr/>
              </p:nvSpPr>
              <p:spPr>
                <a:xfrm>
                  <a:off x="5499364" y="3912714"/>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4" name="Freeform: Shape 103">
                  <a:extLst>
                    <a:ext uri="{FF2B5EF4-FFF2-40B4-BE49-F238E27FC236}">
                      <a16:creationId xmlns:a16="http://schemas.microsoft.com/office/drawing/2014/main" id="{7B86A45D-BC10-49BD-A337-0FBB087CBEFD}"/>
                    </a:ext>
                  </a:extLst>
                </p:cNvPr>
                <p:cNvSpPr/>
                <p:nvPr/>
              </p:nvSpPr>
              <p:spPr>
                <a:xfrm>
                  <a:off x="5499364" y="4418122"/>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5" name="Freeform: Shape 104">
                  <a:extLst>
                    <a:ext uri="{FF2B5EF4-FFF2-40B4-BE49-F238E27FC236}">
                      <a16:creationId xmlns:a16="http://schemas.microsoft.com/office/drawing/2014/main" id="{F980441B-8346-4420-8E1F-99BFC3EBA5BC}"/>
                    </a:ext>
                  </a:extLst>
                </p:cNvPr>
                <p:cNvSpPr/>
                <p:nvPr/>
              </p:nvSpPr>
              <p:spPr>
                <a:xfrm>
                  <a:off x="5896608" y="358783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6" name="Freeform: Shape 105">
                  <a:extLst>
                    <a:ext uri="{FF2B5EF4-FFF2-40B4-BE49-F238E27FC236}">
                      <a16:creationId xmlns:a16="http://schemas.microsoft.com/office/drawing/2014/main" id="{45634E54-4247-42D6-8E73-80986EAB98BA}"/>
                    </a:ext>
                  </a:extLst>
                </p:cNvPr>
                <p:cNvSpPr/>
                <p:nvPr/>
              </p:nvSpPr>
              <p:spPr>
                <a:xfrm>
                  <a:off x="5896608" y="4093245"/>
                  <a:ext cx="692869" cy="76985"/>
                </a:xfrm>
                <a:custGeom>
                  <a:avLst/>
                  <a:gdLst>
                    <a:gd name="connsiteX0" fmla="*/ 60622 w 727465"/>
                    <a:gd name="connsiteY0" fmla="*/ 60622 h 80829"/>
                    <a:gd name="connsiteX1" fmla="*/ 704429 w 727465"/>
                    <a:gd name="connsiteY1" fmla="*/ 60622 h 80829"/>
                  </a:gdLst>
                  <a:ahLst/>
                  <a:cxnLst>
                    <a:cxn ang="0">
                      <a:pos x="connsiteX0" y="connsiteY0"/>
                    </a:cxn>
                    <a:cxn ang="0">
                      <a:pos x="connsiteX1" y="connsiteY1"/>
                    </a:cxn>
                  </a:cxnLst>
                  <a:rect l="l" t="t" r="r" b="b"/>
                  <a:pathLst>
                    <a:path w="727465" h="80829">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7" name="Freeform: Shape 106">
                  <a:extLst>
                    <a:ext uri="{FF2B5EF4-FFF2-40B4-BE49-F238E27FC236}">
                      <a16:creationId xmlns:a16="http://schemas.microsoft.com/office/drawing/2014/main" id="{D0258F9B-A367-44AF-891A-A4312A191D40}"/>
                    </a:ext>
                  </a:extLst>
                </p:cNvPr>
                <p:cNvSpPr/>
                <p:nvPr/>
              </p:nvSpPr>
              <p:spPr>
                <a:xfrm>
                  <a:off x="5896608" y="459826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8" name="Group 107">
                <a:extLst>
                  <a:ext uri="{FF2B5EF4-FFF2-40B4-BE49-F238E27FC236}">
                    <a16:creationId xmlns:a16="http://schemas.microsoft.com/office/drawing/2014/main" id="{AB1C9D05-B6E5-41C8-9E52-B0A046F04D03}"/>
                  </a:ext>
                </a:extLst>
              </p:cNvPr>
              <p:cNvGrpSpPr/>
              <p:nvPr/>
            </p:nvGrpSpPr>
            <p:grpSpPr>
              <a:xfrm>
                <a:off x="6947619" y="2292726"/>
                <a:ext cx="362720" cy="435263"/>
                <a:chOff x="5246852" y="3190978"/>
                <a:chExt cx="1539708" cy="1847645"/>
              </a:xfrm>
            </p:grpSpPr>
            <p:sp>
              <p:nvSpPr>
                <p:cNvPr id="109" name="Freeform: Shape 108">
                  <a:extLst>
                    <a:ext uri="{FF2B5EF4-FFF2-40B4-BE49-F238E27FC236}">
                      <a16:creationId xmlns:a16="http://schemas.microsoft.com/office/drawing/2014/main" id="{2540BD12-1213-4116-80FA-E619B4F4C559}"/>
                    </a:ext>
                  </a:extLst>
                </p:cNvPr>
                <p:cNvSpPr/>
                <p:nvPr/>
              </p:nvSpPr>
              <p:spPr>
                <a:xfrm>
                  <a:off x="5246852" y="3190978"/>
                  <a:ext cx="1539708" cy="1847645"/>
                </a:xfrm>
                <a:custGeom>
                  <a:avLst/>
                  <a:gdLst>
                    <a:gd name="connsiteX0" fmla="*/ 60622 w 1616589"/>
                    <a:gd name="connsiteY0" fmla="*/ 60622 h 1939903"/>
                    <a:gd name="connsiteX1" fmla="*/ 1576175 w 1616589"/>
                    <a:gd name="connsiteY1" fmla="*/ 60622 h 1939903"/>
                    <a:gd name="connsiteX2" fmla="*/ 1576175 w 1616589"/>
                    <a:gd name="connsiteY2" fmla="*/ 1879281 h 1939903"/>
                    <a:gd name="connsiteX3" fmla="*/ 60622 w 1616589"/>
                    <a:gd name="connsiteY3" fmla="*/ 1879281 h 1939903"/>
                  </a:gdLst>
                  <a:ahLst/>
                  <a:cxnLst>
                    <a:cxn ang="0">
                      <a:pos x="connsiteX0" y="connsiteY0"/>
                    </a:cxn>
                    <a:cxn ang="0">
                      <a:pos x="connsiteX1" y="connsiteY1"/>
                    </a:cxn>
                    <a:cxn ang="0">
                      <a:pos x="connsiteX2" y="connsiteY2"/>
                    </a:cxn>
                    <a:cxn ang="0">
                      <a:pos x="connsiteX3" y="connsiteY3"/>
                    </a:cxn>
                  </a:cxnLst>
                  <a:rect l="l" t="t" r="r" b="b"/>
                  <a:pathLst>
                    <a:path w="1616589" h="1939903">
                      <a:moveTo>
                        <a:pt x="60622" y="60622"/>
                      </a:moveTo>
                      <a:lnTo>
                        <a:pt x="1576175" y="60622"/>
                      </a:lnTo>
                      <a:lnTo>
                        <a:pt x="1576175" y="1879281"/>
                      </a:lnTo>
                      <a:lnTo>
                        <a:pt x="60622" y="1879281"/>
                      </a:lnTo>
                      <a:close/>
                    </a:path>
                  </a:pathLst>
                </a:custGeom>
                <a:noFill/>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0" name="Freeform: Shape 109">
                  <a:extLst>
                    <a:ext uri="{FF2B5EF4-FFF2-40B4-BE49-F238E27FC236}">
                      <a16:creationId xmlns:a16="http://schemas.microsoft.com/office/drawing/2014/main" id="{96480403-D053-422B-89D8-333E2986F149}"/>
                    </a:ext>
                  </a:extLst>
                </p:cNvPr>
                <p:cNvSpPr/>
                <p:nvPr/>
              </p:nvSpPr>
              <p:spPr>
                <a:xfrm>
                  <a:off x="5499364" y="3407691"/>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1" name="Freeform: Shape 110">
                  <a:extLst>
                    <a:ext uri="{FF2B5EF4-FFF2-40B4-BE49-F238E27FC236}">
                      <a16:creationId xmlns:a16="http://schemas.microsoft.com/office/drawing/2014/main" id="{1FDB5E4F-4656-4A39-B3E7-1413D2DCCD6A}"/>
                    </a:ext>
                  </a:extLst>
                </p:cNvPr>
                <p:cNvSpPr/>
                <p:nvPr/>
              </p:nvSpPr>
              <p:spPr>
                <a:xfrm>
                  <a:off x="5499364" y="3912714"/>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3" name="Freeform: Shape 112">
                  <a:extLst>
                    <a:ext uri="{FF2B5EF4-FFF2-40B4-BE49-F238E27FC236}">
                      <a16:creationId xmlns:a16="http://schemas.microsoft.com/office/drawing/2014/main" id="{4BDFAEA4-7BA6-4687-B95F-CBB89E0FA1B8}"/>
                    </a:ext>
                  </a:extLst>
                </p:cNvPr>
                <p:cNvSpPr/>
                <p:nvPr/>
              </p:nvSpPr>
              <p:spPr>
                <a:xfrm>
                  <a:off x="5499364" y="4418122"/>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4" name="Freeform: Shape 113">
                  <a:extLst>
                    <a:ext uri="{FF2B5EF4-FFF2-40B4-BE49-F238E27FC236}">
                      <a16:creationId xmlns:a16="http://schemas.microsoft.com/office/drawing/2014/main" id="{639A68DE-5C2F-4F03-AE37-2781E9AA0CA0}"/>
                    </a:ext>
                  </a:extLst>
                </p:cNvPr>
                <p:cNvSpPr/>
                <p:nvPr/>
              </p:nvSpPr>
              <p:spPr>
                <a:xfrm>
                  <a:off x="5896608" y="358783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5" name="Freeform: Shape 114">
                  <a:extLst>
                    <a:ext uri="{FF2B5EF4-FFF2-40B4-BE49-F238E27FC236}">
                      <a16:creationId xmlns:a16="http://schemas.microsoft.com/office/drawing/2014/main" id="{0D67ECFA-CB6C-4316-8F5E-74449877CC47}"/>
                    </a:ext>
                  </a:extLst>
                </p:cNvPr>
                <p:cNvSpPr/>
                <p:nvPr/>
              </p:nvSpPr>
              <p:spPr>
                <a:xfrm>
                  <a:off x="5896608" y="4093245"/>
                  <a:ext cx="692869" cy="76985"/>
                </a:xfrm>
                <a:custGeom>
                  <a:avLst/>
                  <a:gdLst>
                    <a:gd name="connsiteX0" fmla="*/ 60622 w 727465"/>
                    <a:gd name="connsiteY0" fmla="*/ 60622 h 80829"/>
                    <a:gd name="connsiteX1" fmla="*/ 704429 w 727465"/>
                    <a:gd name="connsiteY1" fmla="*/ 60622 h 80829"/>
                  </a:gdLst>
                  <a:ahLst/>
                  <a:cxnLst>
                    <a:cxn ang="0">
                      <a:pos x="connsiteX0" y="connsiteY0"/>
                    </a:cxn>
                    <a:cxn ang="0">
                      <a:pos x="connsiteX1" y="connsiteY1"/>
                    </a:cxn>
                  </a:cxnLst>
                  <a:rect l="l" t="t" r="r" b="b"/>
                  <a:pathLst>
                    <a:path w="727465" h="80829">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6" name="Freeform: Shape 115">
                  <a:extLst>
                    <a:ext uri="{FF2B5EF4-FFF2-40B4-BE49-F238E27FC236}">
                      <a16:creationId xmlns:a16="http://schemas.microsoft.com/office/drawing/2014/main" id="{10E12701-BD42-448A-9728-D30B995DC1FD}"/>
                    </a:ext>
                  </a:extLst>
                </p:cNvPr>
                <p:cNvSpPr/>
                <p:nvPr/>
              </p:nvSpPr>
              <p:spPr>
                <a:xfrm>
                  <a:off x="5896608" y="459826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7" name="Group 116">
                <a:extLst>
                  <a:ext uri="{FF2B5EF4-FFF2-40B4-BE49-F238E27FC236}">
                    <a16:creationId xmlns:a16="http://schemas.microsoft.com/office/drawing/2014/main" id="{CFC48296-05B2-4F61-ABDD-D6545B598AE9}"/>
                  </a:ext>
                </a:extLst>
              </p:cNvPr>
              <p:cNvGrpSpPr/>
              <p:nvPr/>
            </p:nvGrpSpPr>
            <p:grpSpPr>
              <a:xfrm>
                <a:off x="7405206" y="2285925"/>
                <a:ext cx="362720" cy="435263"/>
                <a:chOff x="5246852" y="3190978"/>
                <a:chExt cx="1539708" cy="1847645"/>
              </a:xfrm>
            </p:grpSpPr>
            <p:sp>
              <p:nvSpPr>
                <p:cNvPr id="118" name="Freeform: Shape 117">
                  <a:extLst>
                    <a:ext uri="{FF2B5EF4-FFF2-40B4-BE49-F238E27FC236}">
                      <a16:creationId xmlns:a16="http://schemas.microsoft.com/office/drawing/2014/main" id="{1DB081A1-A6DC-40DA-A677-9452AD13C83D}"/>
                    </a:ext>
                  </a:extLst>
                </p:cNvPr>
                <p:cNvSpPr/>
                <p:nvPr/>
              </p:nvSpPr>
              <p:spPr>
                <a:xfrm>
                  <a:off x="5246852" y="3190978"/>
                  <a:ext cx="1539708" cy="1847645"/>
                </a:xfrm>
                <a:custGeom>
                  <a:avLst/>
                  <a:gdLst>
                    <a:gd name="connsiteX0" fmla="*/ 60622 w 1616589"/>
                    <a:gd name="connsiteY0" fmla="*/ 60622 h 1939903"/>
                    <a:gd name="connsiteX1" fmla="*/ 1576175 w 1616589"/>
                    <a:gd name="connsiteY1" fmla="*/ 60622 h 1939903"/>
                    <a:gd name="connsiteX2" fmla="*/ 1576175 w 1616589"/>
                    <a:gd name="connsiteY2" fmla="*/ 1879281 h 1939903"/>
                    <a:gd name="connsiteX3" fmla="*/ 60622 w 1616589"/>
                    <a:gd name="connsiteY3" fmla="*/ 1879281 h 1939903"/>
                  </a:gdLst>
                  <a:ahLst/>
                  <a:cxnLst>
                    <a:cxn ang="0">
                      <a:pos x="connsiteX0" y="connsiteY0"/>
                    </a:cxn>
                    <a:cxn ang="0">
                      <a:pos x="connsiteX1" y="connsiteY1"/>
                    </a:cxn>
                    <a:cxn ang="0">
                      <a:pos x="connsiteX2" y="connsiteY2"/>
                    </a:cxn>
                    <a:cxn ang="0">
                      <a:pos x="connsiteX3" y="connsiteY3"/>
                    </a:cxn>
                  </a:cxnLst>
                  <a:rect l="l" t="t" r="r" b="b"/>
                  <a:pathLst>
                    <a:path w="1616589" h="1939903">
                      <a:moveTo>
                        <a:pt x="60622" y="60622"/>
                      </a:moveTo>
                      <a:lnTo>
                        <a:pt x="1576175" y="60622"/>
                      </a:lnTo>
                      <a:lnTo>
                        <a:pt x="1576175" y="1879281"/>
                      </a:lnTo>
                      <a:lnTo>
                        <a:pt x="60622" y="1879281"/>
                      </a:lnTo>
                      <a:close/>
                    </a:path>
                  </a:pathLst>
                </a:custGeom>
                <a:noFill/>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9" name="Freeform: Shape 118">
                  <a:extLst>
                    <a:ext uri="{FF2B5EF4-FFF2-40B4-BE49-F238E27FC236}">
                      <a16:creationId xmlns:a16="http://schemas.microsoft.com/office/drawing/2014/main" id="{FF749EA9-BB2C-4C22-892A-1ED8C0BCDC53}"/>
                    </a:ext>
                  </a:extLst>
                </p:cNvPr>
                <p:cNvSpPr/>
                <p:nvPr/>
              </p:nvSpPr>
              <p:spPr>
                <a:xfrm>
                  <a:off x="5499364" y="3407691"/>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2" name="Freeform: Shape 121">
                  <a:extLst>
                    <a:ext uri="{FF2B5EF4-FFF2-40B4-BE49-F238E27FC236}">
                      <a16:creationId xmlns:a16="http://schemas.microsoft.com/office/drawing/2014/main" id="{4E02EB5F-84F1-4709-AA4E-616EF01726B3}"/>
                    </a:ext>
                  </a:extLst>
                </p:cNvPr>
                <p:cNvSpPr/>
                <p:nvPr/>
              </p:nvSpPr>
              <p:spPr>
                <a:xfrm>
                  <a:off x="5499364" y="3912714"/>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3" name="Freeform: Shape 122">
                  <a:extLst>
                    <a:ext uri="{FF2B5EF4-FFF2-40B4-BE49-F238E27FC236}">
                      <a16:creationId xmlns:a16="http://schemas.microsoft.com/office/drawing/2014/main" id="{67D64695-BE11-43C7-8B21-CC3EF0A424E0}"/>
                    </a:ext>
                  </a:extLst>
                </p:cNvPr>
                <p:cNvSpPr/>
                <p:nvPr/>
              </p:nvSpPr>
              <p:spPr>
                <a:xfrm>
                  <a:off x="5499364" y="4418122"/>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4" name="Freeform: Shape 123">
                  <a:extLst>
                    <a:ext uri="{FF2B5EF4-FFF2-40B4-BE49-F238E27FC236}">
                      <a16:creationId xmlns:a16="http://schemas.microsoft.com/office/drawing/2014/main" id="{989483F3-6F04-4D6F-B957-E121ED2B2114}"/>
                    </a:ext>
                  </a:extLst>
                </p:cNvPr>
                <p:cNvSpPr/>
                <p:nvPr/>
              </p:nvSpPr>
              <p:spPr>
                <a:xfrm>
                  <a:off x="5896608" y="358783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5" name="Freeform: Shape 124">
                  <a:extLst>
                    <a:ext uri="{FF2B5EF4-FFF2-40B4-BE49-F238E27FC236}">
                      <a16:creationId xmlns:a16="http://schemas.microsoft.com/office/drawing/2014/main" id="{AEEA1F52-023C-4BD1-9933-8FD613E4FF3E}"/>
                    </a:ext>
                  </a:extLst>
                </p:cNvPr>
                <p:cNvSpPr/>
                <p:nvPr/>
              </p:nvSpPr>
              <p:spPr>
                <a:xfrm>
                  <a:off x="5896608" y="4093245"/>
                  <a:ext cx="692869" cy="76985"/>
                </a:xfrm>
                <a:custGeom>
                  <a:avLst/>
                  <a:gdLst>
                    <a:gd name="connsiteX0" fmla="*/ 60622 w 727465"/>
                    <a:gd name="connsiteY0" fmla="*/ 60622 h 80829"/>
                    <a:gd name="connsiteX1" fmla="*/ 704429 w 727465"/>
                    <a:gd name="connsiteY1" fmla="*/ 60622 h 80829"/>
                  </a:gdLst>
                  <a:ahLst/>
                  <a:cxnLst>
                    <a:cxn ang="0">
                      <a:pos x="connsiteX0" y="connsiteY0"/>
                    </a:cxn>
                    <a:cxn ang="0">
                      <a:pos x="connsiteX1" y="connsiteY1"/>
                    </a:cxn>
                  </a:cxnLst>
                  <a:rect l="l" t="t" r="r" b="b"/>
                  <a:pathLst>
                    <a:path w="727465" h="80829">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6" name="Freeform: Shape 125">
                  <a:extLst>
                    <a:ext uri="{FF2B5EF4-FFF2-40B4-BE49-F238E27FC236}">
                      <a16:creationId xmlns:a16="http://schemas.microsoft.com/office/drawing/2014/main" id="{DDCB252A-FCB6-4FF4-A1F0-F7604D79BA3C}"/>
                    </a:ext>
                  </a:extLst>
                </p:cNvPr>
                <p:cNvSpPr/>
                <p:nvPr/>
              </p:nvSpPr>
              <p:spPr>
                <a:xfrm>
                  <a:off x="5896608" y="459826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grpSp>
      <p:grpSp>
        <p:nvGrpSpPr>
          <p:cNvPr id="27" name="Group 26">
            <a:extLst>
              <a:ext uri="{FF2B5EF4-FFF2-40B4-BE49-F238E27FC236}">
                <a16:creationId xmlns:a16="http://schemas.microsoft.com/office/drawing/2014/main" id="{7585C802-ADF2-4A86-975C-9E72A85E1FCF}"/>
              </a:ext>
            </a:extLst>
          </p:cNvPr>
          <p:cNvGrpSpPr/>
          <p:nvPr/>
        </p:nvGrpSpPr>
        <p:grpSpPr>
          <a:xfrm>
            <a:off x="11384513" y="2260770"/>
            <a:ext cx="1113970" cy="1251005"/>
            <a:chOff x="11384862" y="1668834"/>
            <a:chExt cx="1113970" cy="1251005"/>
          </a:xfrm>
        </p:grpSpPr>
        <p:sp>
          <p:nvSpPr>
            <p:cNvPr id="128" name="Freeform: Shape 127">
              <a:extLst>
                <a:ext uri="{FF2B5EF4-FFF2-40B4-BE49-F238E27FC236}">
                  <a16:creationId xmlns:a16="http://schemas.microsoft.com/office/drawing/2014/main" id="{66385EAC-B078-4917-BC76-C2467AC694DA}"/>
                </a:ext>
              </a:extLst>
            </p:cNvPr>
            <p:cNvSpPr/>
            <p:nvPr/>
          </p:nvSpPr>
          <p:spPr>
            <a:xfrm>
              <a:off x="11384862" y="1668834"/>
              <a:ext cx="1025633" cy="1230756"/>
            </a:xfrm>
            <a:custGeom>
              <a:avLst/>
              <a:gdLst>
                <a:gd name="connsiteX0" fmla="*/ 60622 w 1616589"/>
                <a:gd name="connsiteY0" fmla="*/ 60622 h 1939903"/>
                <a:gd name="connsiteX1" fmla="*/ 1576175 w 1616589"/>
                <a:gd name="connsiteY1" fmla="*/ 60622 h 1939903"/>
                <a:gd name="connsiteX2" fmla="*/ 1576175 w 1616589"/>
                <a:gd name="connsiteY2" fmla="*/ 1879281 h 1939903"/>
                <a:gd name="connsiteX3" fmla="*/ 60622 w 1616589"/>
                <a:gd name="connsiteY3" fmla="*/ 1879281 h 1939903"/>
              </a:gdLst>
              <a:ahLst/>
              <a:cxnLst>
                <a:cxn ang="0">
                  <a:pos x="connsiteX0" y="connsiteY0"/>
                </a:cxn>
                <a:cxn ang="0">
                  <a:pos x="connsiteX1" y="connsiteY1"/>
                </a:cxn>
                <a:cxn ang="0">
                  <a:pos x="connsiteX2" y="connsiteY2"/>
                </a:cxn>
                <a:cxn ang="0">
                  <a:pos x="connsiteX3" y="connsiteY3"/>
                </a:cxn>
              </a:cxnLst>
              <a:rect l="l" t="t" r="r" b="b"/>
              <a:pathLst>
                <a:path w="1616589" h="1939903">
                  <a:moveTo>
                    <a:pt x="60622" y="60622"/>
                  </a:moveTo>
                  <a:lnTo>
                    <a:pt x="1576175" y="60622"/>
                  </a:lnTo>
                  <a:lnTo>
                    <a:pt x="1576175" y="1879281"/>
                  </a:lnTo>
                  <a:lnTo>
                    <a:pt x="60622" y="1879281"/>
                  </a:lnTo>
                  <a:close/>
                </a:path>
              </a:pathLst>
            </a:custGeom>
            <a:noFill/>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3" name="Freeform: Shape 132">
              <a:extLst>
                <a:ext uri="{FF2B5EF4-FFF2-40B4-BE49-F238E27FC236}">
                  <a16:creationId xmlns:a16="http://schemas.microsoft.com/office/drawing/2014/main" id="{0F6588A6-674A-4539-8A6C-254410023992}"/>
                </a:ext>
              </a:extLst>
            </p:cNvPr>
            <p:cNvSpPr/>
            <p:nvPr/>
          </p:nvSpPr>
          <p:spPr>
            <a:xfrm>
              <a:off x="11553066" y="1813191"/>
              <a:ext cx="230768" cy="230767"/>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4" name="Freeform: Shape 133">
              <a:extLst>
                <a:ext uri="{FF2B5EF4-FFF2-40B4-BE49-F238E27FC236}">
                  <a16:creationId xmlns:a16="http://schemas.microsoft.com/office/drawing/2014/main" id="{46645F94-22D0-43EC-9812-C7606240AA29}"/>
                </a:ext>
              </a:extLst>
            </p:cNvPr>
            <p:cNvSpPr/>
            <p:nvPr/>
          </p:nvSpPr>
          <p:spPr>
            <a:xfrm>
              <a:off x="11553066" y="2149598"/>
              <a:ext cx="230768" cy="230767"/>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5" name="Freeform: Shape 134">
              <a:extLst>
                <a:ext uri="{FF2B5EF4-FFF2-40B4-BE49-F238E27FC236}">
                  <a16:creationId xmlns:a16="http://schemas.microsoft.com/office/drawing/2014/main" id="{A7626ADD-483A-4CE1-842C-83E407C9B48B}"/>
                </a:ext>
              </a:extLst>
            </p:cNvPr>
            <p:cNvSpPr/>
            <p:nvPr/>
          </p:nvSpPr>
          <p:spPr>
            <a:xfrm>
              <a:off x="11553066" y="2486261"/>
              <a:ext cx="230768" cy="230767"/>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6" name="Freeform: Shape 135">
              <a:extLst>
                <a:ext uri="{FF2B5EF4-FFF2-40B4-BE49-F238E27FC236}">
                  <a16:creationId xmlns:a16="http://schemas.microsoft.com/office/drawing/2014/main" id="{77B98E03-A89D-4827-8BB0-B3C5022242FF}"/>
                </a:ext>
              </a:extLst>
            </p:cNvPr>
            <p:cNvSpPr/>
            <p:nvPr/>
          </p:nvSpPr>
          <p:spPr>
            <a:xfrm>
              <a:off x="11817679" y="1933190"/>
              <a:ext cx="461535" cy="76922"/>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7" name="Freeform: Shape 136">
              <a:extLst>
                <a:ext uri="{FF2B5EF4-FFF2-40B4-BE49-F238E27FC236}">
                  <a16:creationId xmlns:a16="http://schemas.microsoft.com/office/drawing/2014/main" id="{84A88160-72CF-42DC-AB3F-9154CEFA72D1}"/>
                </a:ext>
              </a:extLst>
            </p:cNvPr>
            <p:cNvSpPr/>
            <p:nvPr/>
          </p:nvSpPr>
          <p:spPr>
            <a:xfrm>
              <a:off x="11817679" y="2269853"/>
              <a:ext cx="461535" cy="51281"/>
            </a:xfrm>
            <a:custGeom>
              <a:avLst/>
              <a:gdLst>
                <a:gd name="connsiteX0" fmla="*/ 60622 w 727465"/>
                <a:gd name="connsiteY0" fmla="*/ 60622 h 80829"/>
                <a:gd name="connsiteX1" fmla="*/ 704429 w 727465"/>
                <a:gd name="connsiteY1" fmla="*/ 60622 h 80829"/>
              </a:gdLst>
              <a:ahLst/>
              <a:cxnLst>
                <a:cxn ang="0">
                  <a:pos x="connsiteX0" y="connsiteY0"/>
                </a:cxn>
                <a:cxn ang="0">
                  <a:pos x="connsiteX1" y="connsiteY1"/>
                </a:cxn>
              </a:cxnLst>
              <a:rect l="l" t="t" r="r" b="b"/>
              <a:pathLst>
                <a:path w="727465" h="80829">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8" name="Freeform: Shape 137">
              <a:extLst>
                <a:ext uri="{FF2B5EF4-FFF2-40B4-BE49-F238E27FC236}">
                  <a16:creationId xmlns:a16="http://schemas.microsoft.com/office/drawing/2014/main" id="{060DB3BF-48D4-4073-A59D-BB5FB22525DA}"/>
                </a:ext>
              </a:extLst>
            </p:cNvPr>
            <p:cNvSpPr/>
            <p:nvPr/>
          </p:nvSpPr>
          <p:spPr>
            <a:xfrm>
              <a:off x="11817679" y="2606259"/>
              <a:ext cx="461535" cy="76922"/>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39" name="Picture 138">
              <a:extLst>
                <a:ext uri="{FF2B5EF4-FFF2-40B4-BE49-F238E27FC236}">
                  <a16:creationId xmlns:a16="http://schemas.microsoft.com/office/drawing/2014/main" id="{10DE0633-3D75-4E57-AAA8-D9A6A08170A2}"/>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618796" y="1773240"/>
              <a:ext cx="225916" cy="214004"/>
            </a:xfrm>
            <a:prstGeom prst="rect">
              <a:avLst/>
            </a:prstGeom>
          </p:spPr>
        </p:pic>
        <p:pic>
          <p:nvPicPr>
            <p:cNvPr id="140" name="Picture 139">
              <a:extLst>
                <a:ext uri="{FF2B5EF4-FFF2-40B4-BE49-F238E27FC236}">
                  <a16:creationId xmlns:a16="http://schemas.microsoft.com/office/drawing/2014/main" id="{AAFD783C-FE07-4529-8E20-D4319253F2D8}"/>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618796" y="2111545"/>
              <a:ext cx="225916" cy="214004"/>
            </a:xfrm>
            <a:prstGeom prst="rect">
              <a:avLst/>
            </a:prstGeom>
          </p:spPr>
        </p:pic>
        <p:pic>
          <p:nvPicPr>
            <p:cNvPr id="141" name="Picture 140">
              <a:extLst>
                <a:ext uri="{FF2B5EF4-FFF2-40B4-BE49-F238E27FC236}">
                  <a16:creationId xmlns:a16="http://schemas.microsoft.com/office/drawing/2014/main" id="{F92756FA-DAA1-4CE5-A32D-55FF8E3152DA}"/>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618796" y="2449850"/>
              <a:ext cx="225916" cy="214004"/>
            </a:xfrm>
            <a:prstGeom prst="rect">
              <a:avLst/>
            </a:prstGeom>
          </p:spPr>
        </p:pic>
        <p:grpSp>
          <p:nvGrpSpPr>
            <p:cNvPr id="21" name="Group 20">
              <a:extLst>
                <a:ext uri="{FF2B5EF4-FFF2-40B4-BE49-F238E27FC236}">
                  <a16:creationId xmlns:a16="http://schemas.microsoft.com/office/drawing/2014/main" id="{806468EB-1E4C-4E53-B73B-6B4AF8E5D94E}"/>
                </a:ext>
              </a:extLst>
            </p:cNvPr>
            <p:cNvGrpSpPr/>
            <p:nvPr/>
          </p:nvGrpSpPr>
          <p:grpSpPr>
            <a:xfrm>
              <a:off x="12037297" y="2264296"/>
              <a:ext cx="461535" cy="655543"/>
              <a:chOff x="12037297" y="2264296"/>
              <a:chExt cx="461535" cy="655543"/>
            </a:xfrm>
          </p:grpSpPr>
          <p:sp>
            <p:nvSpPr>
              <p:cNvPr id="144" name="Freeform: Shape 143">
                <a:extLst>
                  <a:ext uri="{FF2B5EF4-FFF2-40B4-BE49-F238E27FC236}">
                    <a16:creationId xmlns:a16="http://schemas.microsoft.com/office/drawing/2014/main" id="{F715E562-B180-4434-8D3F-403C8924356B}"/>
                  </a:ext>
                </a:extLst>
              </p:cNvPr>
              <p:cNvSpPr/>
              <p:nvPr/>
            </p:nvSpPr>
            <p:spPr>
              <a:xfrm>
                <a:off x="12098219" y="2264296"/>
                <a:ext cx="340656" cy="274724"/>
              </a:xfrm>
              <a:custGeom>
                <a:avLst/>
                <a:gdLst>
                  <a:gd name="connsiteX0" fmla="*/ 210753 w 218098"/>
                  <a:gd name="connsiteY0" fmla="*/ 166422 h 175885"/>
                  <a:gd name="connsiteX1" fmla="*/ 161505 w 218098"/>
                  <a:gd name="connsiteY1" fmla="*/ 166422 h 175885"/>
                  <a:gd name="connsiteX2" fmla="*/ 161505 w 218098"/>
                  <a:gd name="connsiteY2" fmla="*/ 110139 h 175885"/>
                  <a:gd name="connsiteX3" fmla="*/ 110147 w 218098"/>
                  <a:gd name="connsiteY3" fmla="*/ 58780 h 175885"/>
                  <a:gd name="connsiteX4" fmla="*/ 58788 w 218098"/>
                  <a:gd name="connsiteY4" fmla="*/ 110139 h 175885"/>
                  <a:gd name="connsiteX5" fmla="*/ 58788 w 218098"/>
                  <a:gd name="connsiteY5" fmla="*/ 166422 h 175885"/>
                  <a:gd name="connsiteX6" fmla="*/ 9540 w 218098"/>
                  <a:gd name="connsiteY6" fmla="*/ 166422 h 175885"/>
                  <a:gd name="connsiteX7" fmla="*/ 9540 w 218098"/>
                  <a:gd name="connsiteY7" fmla="*/ 110139 h 175885"/>
                  <a:gd name="connsiteX8" fmla="*/ 109443 w 218098"/>
                  <a:gd name="connsiteY8" fmla="*/ 9532 h 175885"/>
                  <a:gd name="connsiteX9" fmla="*/ 210753 w 218098"/>
                  <a:gd name="connsiteY9" fmla="*/ 110139 h 175885"/>
                  <a:gd name="connsiteX10" fmla="*/ 210753 w 218098"/>
                  <a:gd name="connsiteY10" fmla="*/ 166422 h 17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098" h="175885">
                    <a:moveTo>
                      <a:pt x="210753" y="166422"/>
                    </a:moveTo>
                    <a:lnTo>
                      <a:pt x="161505" y="166422"/>
                    </a:lnTo>
                    <a:lnTo>
                      <a:pt x="161505" y="110139"/>
                    </a:lnTo>
                    <a:cubicBezTo>
                      <a:pt x="161505" y="81997"/>
                      <a:pt x="138288" y="58780"/>
                      <a:pt x="110147" y="58780"/>
                    </a:cubicBezTo>
                    <a:cubicBezTo>
                      <a:pt x="82005" y="58780"/>
                      <a:pt x="58788" y="81997"/>
                      <a:pt x="58788" y="110139"/>
                    </a:cubicBezTo>
                    <a:lnTo>
                      <a:pt x="58788" y="166422"/>
                    </a:lnTo>
                    <a:lnTo>
                      <a:pt x="9540" y="166422"/>
                    </a:lnTo>
                    <a:lnTo>
                      <a:pt x="9540" y="110139"/>
                    </a:lnTo>
                    <a:cubicBezTo>
                      <a:pt x="8836" y="54559"/>
                      <a:pt x="53863" y="9532"/>
                      <a:pt x="109443" y="9532"/>
                    </a:cubicBezTo>
                    <a:cubicBezTo>
                      <a:pt x="165023" y="9532"/>
                      <a:pt x="210753" y="54559"/>
                      <a:pt x="210753" y="110139"/>
                    </a:cubicBezTo>
                    <a:lnTo>
                      <a:pt x="210753" y="166422"/>
                    </a:lnTo>
                    <a:close/>
                  </a:path>
                </a:pathLst>
              </a:custGeom>
              <a:solidFill>
                <a:schemeClr val="bg1"/>
              </a:solidFill>
              <a:ln w="12700" cap="rnd">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9" name="Group 18">
                <a:extLst>
                  <a:ext uri="{FF2B5EF4-FFF2-40B4-BE49-F238E27FC236}">
                    <a16:creationId xmlns:a16="http://schemas.microsoft.com/office/drawing/2014/main" id="{AA7B7496-7F70-41BB-BB59-545C99604516}"/>
                  </a:ext>
                </a:extLst>
              </p:cNvPr>
              <p:cNvGrpSpPr/>
              <p:nvPr/>
            </p:nvGrpSpPr>
            <p:grpSpPr>
              <a:xfrm>
                <a:off x="12037297" y="2513248"/>
                <a:ext cx="461535" cy="406591"/>
                <a:chOff x="12037297" y="2513248"/>
                <a:chExt cx="461535" cy="406591"/>
              </a:xfrm>
            </p:grpSpPr>
            <p:sp>
              <p:nvSpPr>
                <p:cNvPr id="143" name="Freeform: Shape 142">
                  <a:extLst>
                    <a:ext uri="{FF2B5EF4-FFF2-40B4-BE49-F238E27FC236}">
                      <a16:creationId xmlns:a16="http://schemas.microsoft.com/office/drawing/2014/main" id="{6E81D7D6-BE95-4BBA-975B-51DF211EDE02}"/>
                    </a:ext>
                  </a:extLst>
                </p:cNvPr>
                <p:cNvSpPr/>
                <p:nvPr/>
              </p:nvSpPr>
              <p:spPr>
                <a:xfrm>
                  <a:off x="12037297" y="2513248"/>
                  <a:ext cx="461535" cy="406591"/>
                </a:xfrm>
                <a:custGeom>
                  <a:avLst/>
                  <a:gdLst>
                    <a:gd name="connsiteX0" fmla="*/ 7035 w 295488"/>
                    <a:gd name="connsiteY0" fmla="*/ 7035 h 260311"/>
                    <a:gd name="connsiteX1" fmla="*/ 290563 w 295488"/>
                    <a:gd name="connsiteY1" fmla="*/ 7035 h 260311"/>
                    <a:gd name="connsiteX2" fmla="*/ 290563 w 295488"/>
                    <a:gd name="connsiteY2" fmla="*/ 256090 h 260311"/>
                    <a:gd name="connsiteX3" fmla="*/ 7035 w 295488"/>
                    <a:gd name="connsiteY3" fmla="*/ 256090 h 260311"/>
                  </a:gdLst>
                  <a:ahLst/>
                  <a:cxnLst>
                    <a:cxn ang="0">
                      <a:pos x="connsiteX0" y="connsiteY0"/>
                    </a:cxn>
                    <a:cxn ang="0">
                      <a:pos x="connsiteX1" y="connsiteY1"/>
                    </a:cxn>
                    <a:cxn ang="0">
                      <a:pos x="connsiteX2" y="connsiteY2"/>
                    </a:cxn>
                    <a:cxn ang="0">
                      <a:pos x="connsiteX3" y="connsiteY3"/>
                    </a:cxn>
                  </a:cxnLst>
                  <a:rect l="l" t="t" r="r" b="b"/>
                  <a:pathLst>
                    <a:path w="295488" h="260311">
                      <a:moveTo>
                        <a:pt x="7035" y="7035"/>
                      </a:moveTo>
                      <a:lnTo>
                        <a:pt x="290563" y="7035"/>
                      </a:lnTo>
                      <a:lnTo>
                        <a:pt x="290563" y="256090"/>
                      </a:lnTo>
                      <a:lnTo>
                        <a:pt x="7035" y="256090"/>
                      </a:lnTo>
                      <a:close/>
                    </a:path>
                  </a:pathLst>
                </a:custGeom>
                <a:solidFill>
                  <a:schemeClr val="bg1"/>
                </a:solidFill>
                <a:ln w="12700" cap="rnd">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5" name="Freeform: Shape 144">
                  <a:extLst>
                    <a:ext uri="{FF2B5EF4-FFF2-40B4-BE49-F238E27FC236}">
                      <a16:creationId xmlns:a16="http://schemas.microsoft.com/office/drawing/2014/main" id="{1B719FB3-C4F4-41EF-88AF-D235A6BC9AFE}"/>
                    </a:ext>
                  </a:extLst>
                </p:cNvPr>
                <p:cNvSpPr/>
                <p:nvPr/>
              </p:nvSpPr>
              <p:spPr>
                <a:xfrm>
                  <a:off x="12208725" y="2615445"/>
                  <a:ext cx="109889" cy="197801"/>
                </a:xfrm>
                <a:custGeom>
                  <a:avLst/>
                  <a:gdLst>
                    <a:gd name="connsiteX0" fmla="*/ 70354 w 70354"/>
                    <a:gd name="connsiteY0" fmla="*/ 38695 h 126637"/>
                    <a:gd name="connsiteX1" fmla="*/ 38695 w 70354"/>
                    <a:gd name="connsiteY1" fmla="*/ 7035 h 126637"/>
                    <a:gd name="connsiteX2" fmla="*/ 7035 w 70354"/>
                    <a:gd name="connsiteY2" fmla="*/ 38695 h 126637"/>
                    <a:gd name="connsiteX3" fmla="*/ 21810 w 70354"/>
                    <a:gd name="connsiteY3" fmla="*/ 65430 h 126637"/>
                    <a:gd name="connsiteX4" fmla="*/ 21810 w 70354"/>
                    <a:gd name="connsiteY4" fmla="*/ 122417 h 126637"/>
                    <a:gd name="connsiteX5" fmla="*/ 56283 w 70354"/>
                    <a:gd name="connsiteY5" fmla="*/ 122417 h 126637"/>
                    <a:gd name="connsiteX6" fmla="*/ 56283 w 70354"/>
                    <a:gd name="connsiteY6" fmla="*/ 65430 h 126637"/>
                    <a:gd name="connsiteX7" fmla="*/ 70354 w 70354"/>
                    <a:gd name="connsiteY7" fmla="*/ 38695 h 12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354" h="126637">
                      <a:moveTo>
                        <a:pt x="70354" y="38695"/>
                      </a:moveTo>
                      <a:cubicBezTo>
                        <a:pt x="70354" y="21106"/>
                        <a:pt x="56283" y="7035"/>
                        <a:pt x="38695" y="7035"/>
                      </a:cubicBezTo>
                      <a:cubicBezTo>
                        <a:pt x="21106" y="7035"/>
                        <a:pt x="7035" y="21106"/>
                        <a:pt x="7035" y="38695"/>
                      </a:cubicBezTo>
                      <a:cubicBezTo>
                        <a:pt x="7035" y="49952"/>
                        <a:pt x="12664" y="59801"/>
                        <a:pt x="21810" y="65430"/>
                      </a:cubicBezTo>
                      <a:lnTo>
                        <a:pt x="21810" y="122417"/>
                      </a:lnTo>
                      <a:lnTo>
                        <a:pt x="56283" y="122417"/>
                      </a:lnTo>
                      <a:lnTo>
                        <a:pt x="56283" y="65430"/>
                      </a:lnTo>
                      <a:cubicBezTo>
                        <a:pt x="64726" y="59801"/>
                        <a:pt x="70354" y="49952"/>
                        <a:pt x="70354" y="38695"/>
                      </a:cubicBezTo>
                      <a:close/>
                    </a:path>
                  </a:pathLst>
                </a:custGeom>
                <a:solidFill>
                  <a:schemeClr val="bg1"/>
                </a:solidFill>
                <a:ln w="12700" cap="rnd">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grpSp>
      <p:grpSp>
        <p:nvGrpSpPr>
          <p:cNvPr id="148" name="Group 147">
            <a:extLst>
              <a:ext uri="{FF2B5EF4-FFF2-40B4-BE49-F238E27FC236}">
                <a16:creationId xmlns:a16="http://schemas.microsoft.com/office/drawing/2014/main" id="{B321A083-FC63-4D32-A301-9ED50313B582}"/>
              </a:ext>
            </a:extLst>
          </p:cNvPr>
          <p:cNvGrpSpPr/>
          <p:nvPr/>
        </p:nvGrpSpPr>
        <p:grpSpPr>
          <a:xfrm>
            <a:off x="5305531" y="4278795"/>
            <a:ext cx="646344" cy="645538"/>
            <a:chOff x="925717" y="3722004"/>
            <a:chExt cx="1084404" cy="1083052"/>
          </a:xfrm>
        </p:grpSpPr>
        <p:sp>
          <p:nvSpPr>
            <p:cNvPr id="149" name="Freeform: Shape 148">
              <a:extLst>
                <a:ext uri="{FF2B5EF4-FFF2-40B4-BE49-F238E27FC236}">
                  <a16:creationId xmlns:a16="http://schemas.microsoft.com/office/drawing/2014/main" id="{0B5E38F2-7BEE-446E-9551-7E164562DB45}"/>
                </a:ext>
              </a:extLst>
            </p:cNvPr>
            <p:cNvSpPr/>
            <p:nvPr/>
          </p:nvSpPr>
          <p:spPr>
            <a:xfrm>
              <a:off x="925717" y="4195079"/>
              <a:ext cx="1084404" cy="609977"/>
            </a:xfrm>
            <a:custGeom>
              <a:avLst/>
              <a:gdLst>
                <a:gd name="connsiteX0" fmla="*/ 1050516 w 1084404"/>
                <a:gd name="connsiteY0" fmla="*/ 511251 h 609977"/>
                <a:gd name="connsiteX1" fmla="*/ 1050516 w 1084404"/>
                <a:gd name="connsiteY1" fmla="*/ 579027 h 609977"/>
                <a:gd name="connsiteX2" fmla="*/ 33888 w 1084404"/>
                <a:gd name="connsiteY2" fmla="*/ 579027 h 609977"/>
                <a:gd name="connsiteX3" fmla="*/ 33888 w 1084404"/>
                <a:gd name="connsiteY3" fmla="*/ 511251 h 609977"/>
                <a:gd name="connsiteX4" fmla="*/ 408911 w 1084404"/>
                <a:gd name="connsiteY4" fmla="*/ 33888 h 609977"/>
                <a:gd name="connsiteX5" fmla="*/ 675042 w 1084404"/>
                <a:gd name="connsiteY5" fmla="*/ 33888 h 609977"/>
                <a:gd name="connsiteX6" fmla="*/ 1050516 w 1084404"/>
                <a:gd name="connsiteY6" fmla="*/ 511251 h 6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404" h="609977">
                  <a:moveTo>
                    <a:pt x="1050516" y="511251"/>
                  </a:moveTo>
                  <a:lnTo>
                    <a:pt x="1050516" y="579027"/>
                  </a:lnTo>
                  <a:lnTo>
                    <a:pt x="33888" y="579027"/>
                  </a:lnTo>
                  <a:lnTo>
                    <a:pt x="33888" y="511251"/>
                  </a:lnTo>
                  <a:cubicBezTo>
                    <a:pt x="34392" y="284873"/>
                    <a:pt x="189086" y="87965"/>
                    <a:pt x="408911" y="33888"/>
                  </a:cubicBezTo>
                  <a:cubicBezTo>
                    <a:pt x="491863" y="79088"/>
                    <a:pt x="592089" y="79088"/>
                    <a:pt x="675042" y="33888"/>
                  </a:cubicBezTo>
                  <a:cubicBezTo>
                    <a:pt x="895046" y="87789"/>
                    <a:pt x="1049961" y="284741"/>
                    <a:pt x="1050516" y="511251"/>
                  </a:cubicBezTo>
                  <a:close/>
                </a:path>
              </a:pathLst>
            </a:custGeom>
            <a:noFill/>
            <a:ln w="19050"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0" name="Freeform: Shape 149">
              <a:extLst>
                <a:ext uri="{FF2B5EF4-FFF2-40B4-BE49-F238E27FC236}">
                  <a16:creationId xmlns:a16="http://schemas.microsoft.com/office/drawing/2014/main" id="{97883668-CF1C-406A-97FC-23D0D6546201}"/>
                </a:ext>
              </a:extLst>
            </p:cNvPr>
            <p:cNvSpPr/>
            <p:nvPr/>
          </p:nvSpPr>
          <p:spPr>
            <a:xfrm>
              <a:off x="1180166" y="3722004"/>
              <a:ext cx="564794" cy="564794"/>
            </a:xfrm>
            <a:custGeom>
              <a:avLst/>
              <a:gdLst>
                <a:gd name="connsiteX0" fmla="*/ 408844 w 564793"/>
                <a:gd name="connsiteY0" fmla="*/ 508091 h 564793"/>
                <a:gd name="connsiteX1" fmla="*/ 508091 w 564793"/>
                <a:gd name="connsiteY1" fmla="*/ 164628 h 564793"/>
                <a:gd name="connsiteX2" fmla="*/ 164628 w 564793"/>
                <a:gd name="connsiteY2" fmla="*/ 65381 h 564793"/>
                <a:gd name="connsiteX3" fmla="*/ 65381 w 564793"/>
                <a:gd name="connsiteY3" fmla="*/ 408844 h 564793"/>
                <a:gd name="connsiteX4" fmla="*/ 164628 w 564793"/>
                <a:gd name="connsiteY4" fmla="*/ 508091 h 564793"/>
                <a:gd name="connsiteX5" fmla="*/ 408845 w 564793"/>
                <a:gd name="connsiteY5" fmla="*/ 508091 h 56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93" h="564793">
                  <a:moveTo>
                    <a:pt x="408844" y="508091"/>
                  </a:moveTo>
                  <a:cubicBezTo>
                    <a:pt x="531096" y="440653"/>
                    <a:pt x="575530" y="286879"/>
                    <a:pt x="508091" y="164628"/>
                  </a:cubicBezTo>
                  <a:cubicBezTo>
                    <a:pt x="440653" y="42376"/>
                    <a:pt x="286879" y="-2058"/>
                    <a:pt x="164628" y="65381"/>
                  </a:cubicBezTo>
                  <a:cubicBezTo>
                    <a:pt x="42376" y="132819"/>
                    <a:pt x="-2058" y="286593"/>
                    <a:pt x="65381" y="408844"/>
                  </a:cubicBezTo>
                  <a:cubicBezTo>
                    <a:pt x="88432" y="450631"/>
                    <a:pt x="122841" y="485040"/>
                    <a:pt x="164628" y="508091"/>
                  </a:cubicBezTo>
                  <a:cubicBezTo>
                    <a:pt x="240721" y="549680"/>
                    <a:pt x="332751" y="549680"/>
                    <a:pt x="408845" y="508091"/>
                  </a:cubicBezTo>
                </a:path>
              </a:pathLst>
            </a:custGeom>
            <a:noFill/>
            <a:ln w="19050"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51" name="Group 150">
            <a:extLst>
              <a:ext uri="{FF2B5EF4-FFF2-40B4-BE49-F238E27FC236}">
                <a16:creationId xmlns:a16="http://schemas.microsoft.com/office/drawing/2014/main" id="{05FD61CF-1791-4C9D-AE8F-00D5D9100360}"/>
              </a:ext>
            </a:extLst>
          </p:cNvPr>
          <p:cNvGrpSpPr/>
          <p:nvPr/>
        </p:nvGrpSpPr>
        <p:grpSpPr>
          <a:xfrm>
            <a:off x="5305531" y="5086299"/>
            <a:ext cx="646344" cy="645538"/>
            <a:chOff x="925717" y="3722004"/>
            <a:chExt cx="1084404" cy="1083052"/>
          </a:xfrm>
        </p:grpSpPr>
        <p:sp>
          <p:nvSpPr>
            <p:cNvPr id="152" name="Freeform: Shape 151">
              <a:extLst>
                <a:ext uri="{FF2B5EF4-FFF2-40B4-BE49-F238E27FC236}">
                  <a16:creationId xmlns:a16="http://schemas.microsoft.com/office/drawing/2014/main" id="{9ACE2919-477A-4BB0-B353-FD4AB065C57A}"/>
                </a:ext>
              </a:extLst>
            </p:cNvPr>
            <p:cNvSpPr/>
            <p:nvPr/>
          </p:nvSpPr>
          <p:spPr>
            <a:xfrm>
              <a:off x="925717" y="4195079"/>
              <a:ext cx="1084404" cy="609977"/>
            </a:xfrm>
            <a:custGeom>
              <a:avLst/>
              <a:gdLst>
                <a:gd name="connsiteX0" fmla="*/ 1050516 w 1084404"/>
                <a:gd name="connsiteY0" fmla="*/ 511251 h 609977"/>
                <a:gd name="connsiteX1" fmla="*/ 1050516 w 1084404"/>
                <a:gd name="connsiteY1" fmla="*/ 579027 h 609977"/>
                <a:gd name="connsiteX2" fmla="*/ 33888 w 1084404"/>
                <a:gd name="connsiteY2" fmla="*/ 579027 h 609977"/>
                <a:gd name="connsiteX3" fmla="*/ 33888 w 1084404"/>
                <a:gd name="connsiteY3" fmla="*/ 511251 h 609977"/>
                <a:gd name="connsiteX4" fmla="*/ 408911 w 1084404"/>
                <a:gd name="connsiteY4" fmla="*/ 33888 h 609977"/>
                <a:gd name="connsiteX5" fmla="*/ 675042 w 1084404"/>
                <a:gd name="connsiteY5" fmla="*/ 33888 h 609977"/>
                <a:gd name="connsiteX6" fmla="*/ 1050516 w 1084404"/>
                <a:gd name="connsiteY6" fmla="*/ 511251 h 6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404" h="609977">
                  <a:moveTo>
                    <a:pt x="1050516" y="511251"/>
                  </a:moveTo>
                  <a:lnTo>
                    <a:pt x="1050516" y="579027"/>
                  </a:lnTo>
                  <a:lnTo>
                    <a:pt x="33888" y="579027"/>
                  </a:lnTo>
                  <a:lnTo>
                    <a:pt x="33888" y="511251"/>
                  </a:lnTo>
                  <a:cubicBezTo>
                    <a:pt x="34392" y="284873"/>
                    <a:pt x="189086" y="87965"/>
                    <a:pt x="408911" y="33888"/>
                  </a:cubicBezTo>
                  <a:cubicBezTo>
                    <a:pt x="491863" y="79088"/>
                    <a:pt x="592089" y="79088"/>
                    <a:pt x="675042" y="33888"/>
                  </a:cubicBezTo>
                  <a:cubicBezTo>
                    <a:pt x="895046" y="87789"/>
                    <a:pt x="1049961" y="284741"/>
                    <a:pt x="1050516" y="511251"/>
                  </a:cubicBezTo>
                  <a:close/>
                </a:path>
              </a:pathLst>
            </a:custGeom>
            <a:noFill/>
            <a:ln w="19050" cap="flat">
              <a:solidFill>
                <a:schemeClr val="accent6"/>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3" name="Freeform: Shape 152">
              <a:extLst>
                <a:ext uri="{FF2B5EF4-FFF2-40B4-BE49-F238E27FC236}">
                  <a16:creationId xmlns:a16="http://schemas.microsoft.com/office/drawing/2014/main" id="{AE683104-2AD5-482A-A6FB-B5469871AC66}"/>
                </a:ext>
              </a:extLst>
            </p:cNvPr>
            <p:cNvSpPr/>
            <p:nvPr/>
          </p:nvSpPr>
          <p:spPr>
            <a:xfrm>
              <a:off x="1180166" y="3722004"/>
              <a:ext cx="564794" cy="564794"/>
            </a:xfrm>
            <a:custGeom>
              <a:avLst/>
              <a:gdLst>
                <a:gd name="connsiteX0" fmla="*/ 408844 w 564793"/>
                <a:gd name="connsiteY0" fmla="*/ 508091 h 564793"/>
                <a:gd name="connsiteX1" fmla="*/ 508091 w 564793"/>
                <a:gd name="connsiteY1" fmla="*/ 164628 h 564793"/>
                <a:gd name="connsiteX2" fmla="*/ 164628 w 564793"/>
                <a:gd name="connsiteY2" fmla="*/ 65381 h 564793"/>
                <a:gd name="connsiteX3" fmla="*/ 65381 w 564793"/>
                <a:gd name="connsiteY3" fmla="*/ 408844 h 564793"/>
                <a:gd name="connsiteX4" fmla="*/ 164628 w 564793"/>
                <a:gd name="connsiteY4" fmla="*/ 508091 h 564793"/>
                <a:gd name="connsiteX5" fmla="*/ 408845 w 564793"/>
                <a:gd name="connsiteY5" fmla="*/ 508091 h 56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93" h="564793">
                  <a:moveTo>
                    <a:pt x="408844" y="508091"/>
                  </a:moveTo>
                  <a:cubicBezTo>
                    <a:pt x="531096" y="440653"/>
                    <a:pt x="575530" y="286879"/>
                    <a:pt x="508091" y="164628"/>
                  </a:cubicBezTo>
                  <a:cubicBezTo>
                    <a:pt x="440653" y="42376"/>
                    <a:pt x="286879" y="-2058"/>
                    <a:pt x="164628" y="65381"/>
                  </a:cubicBezTo>
                  <a:cubicBezTo>
                    <a:pt x="42376" y="132819"/>
                    <a:pt x="-2058" y="286593"/>
                    <a:pt x="65381" y="408844"/>
                  </a:cubicBezTo>
                  <a:cubicBezTo>
                    <a:pt x="88432" y="450631"/>
                    <a:pt x="122841" y="485040"/>
                    <a:pt x="164628" y="508091"/>
                  </a:cubicBezTo>
                  <a:cubicBezTo>
                    <a:pt x="240721" y="549680"/>
                    <a:pt x="332751" y="549680"/>
                    <a:pt x="408845" y="508091"/>
                  </a:cubicBezTo>
                </a:path>
              </a:pathLst>
            </a:custGeom>
            <a:noFill/>
            <a:ln w="19050" cap="flat">
              <a:solidFill>
                <a:schemeClr val="accent6"/>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54" name="Group 153">
            <a:extLst>
              <a:ext uri="{FF2B5EF4-FFF2-40B4-BE49-F238E27FC236}">
                <a16:creationId xmlns:a16="http://schemas.microsoft.com/office/drawing/2014/main" id="{FEF1E1B0-00D7-4DFA-B13A-CF975740847C}"/>
              </a:ext>
            </a:extLst>
          </p:cNvPr>
          <p:cNvGrpSpPr/>
          <p:nvPr/>
        </p:nvGrpSpPr>
        <p:grpSpPr>
          <a:xfrm>
            <a:off x="10246865" y="5939902"/>
            <a:ext cx="1025634" cy="1230757"/>
            <a:chOff x="5246852" y="3190978"/>
            <a:chExt cx="1539708" cy="1847645"/>
          </a:xfrm>
        </p:grpSpPr>
        <p:sp>
          <p:nvSpPr>
            <p:cNvPr id="155" name="Freeform: Shape 154">
              <a:extLst>
                <a:ext uri="{FF2B5EF4-FFF2-40B4-BE49-F238E27FC236}">
                  <a16:creationId xmlns:a16="http://schemas.microsoft.com/office/drawing/2014/main" id="{E815F043-58EE-4D8E-AE6D-EFF89617CBD7}"/>
                </a:ext>
              </a:extLst>
            </p:cNvPr>
            <p:cNvSpPr/>
            <p:nvPr/>
          </p:nvSpPr>
          <p:spPr>
            <a:xfrm>
              <a:off x="5246852" y="3190978"/>
              <a:ext cx="1539708" cy="1847645"/>
            </a:xfrm>
            <a:custGeom>
              <a:avLst/>
              <a:gdLst>
                <a:gd name="connsiteX0" fmla="*/ 60622 w 1616589"/>
                <a:gd name="connsiteY0" fmla="*/ 60622 h 1939903"/>
                <a:gd name="connsiteX1" fmla="*/ 1576175 w 1616589"/>
                <a:gd name="connsiteY1" fmla="*/ 60622 h 1939903"/>
                <a:gd name="connsiteX2" fmla="*/ 1576175 w 1616589"/>
                <a:gd name="connsiteY2" fmla="*/ 1879281 h 1939903"/>
                <a:gd name="connsiteX3" fmla="*/ 60622 w 1616589"/>
                <a:gd name="connsiteY3" fmla="*/ 1879281 h 1939903"/>
              </a:gdLst>
              <a:ahLst/>
              <a:cxnLst>
                <a:cxn ang="0">
                  <a:pos x="connsiteX0" y="connsiteY0"/>
                </a:cxn>
                <a:cxn ang="0">
                  <a:pos x="connsiteX1" y="connsiteY1"/>
                </a:cxn>
                <a:cxn ang="0">
                  <a:pos x="connsiteX2" y="connsiteY2"/>
                </a:cxn>
                <a:cxn ang="0">
                  <a:pos x="connsiteX3" y="connsiteY3"/>
                </a:cxn>
              </a:cxnLst>
              <a:rect l="l" t="t" r="r" b="b"/>
              <a:pathLst>
                <a:path w="1616589" h="1939903">
                  <a:moveTo>
                    <a:pt x="60622" y="60622"/>
                  </a:moveTo>
                  <a:lnTo>
                    <a:pt x="1576175" y="60622"/>
                  </a:lnTo>
                  <a:lnTo>
                    <a:pt x="1576175" y="1879281"/>
                  </a:lnTo>
                  <a:lnTo>
                    <a:pt x="60622" y="1879281"/>
                  </a:lnTo>
                  <a:close/>
                </a:path>
              </a:pathLst>
            </a:custGeom>
            <a:noFill/>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6" name="Freeform: Shape 155">
              <a:extLst>
                <a:ext uri="{FF2B5EF4-FFF2-40B4-BE49-F238E27FC236}">
                  <a16:creationId xmlns:a16="http://schemas.microsoft.com/office/drawing/2014/main" id="{9C6D1565-3E1F-45E0-BB88-DD9144CF3B66}"/>
                </a:ext>
              </a:extLst>
            </p:cNvPr>
            <p:cNvSpPr/>
            <p:nvPr/>
          </p:nvSpPr>
          <p:spPr>
            <a:xfrm>
              <a:off x="5499364" y="3407691"/>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7" name="Freeform: Shape 156">
              <a:extLst>
                <a:ext uri="{FF2B5EF4-FFF2-40B4-BE49-F238E27FC236}">
                  <a16:creationId xmlns:a16="http://schemas.microsoft.com/office/drawing/2014/main" id="{791C497A-CFAB-453E-B0B0-316337391024}"/>
                </a:ext>
              </a:extLst>
            </p:cNvPr>
            <p:cNvSpPr/>
            <p:nvPr/>
          </p:nvSpPr>
          <p:spPr>
            <a:xfrm>
              <a:off x="5499364" y="3912714"/>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8" name="Freeform: Shape 157">
              <a:extLst>
                <a:ext uri="{FF2B5EF4-FFF2-40B4-BE49-F238E27FC236}">
                  <a16:creationId xmlns:a16="http://schemas.microsoft.com/office/drawing/2014/main" id="{CECF8657-8887-4260-A3AD-D37F060614A3}"/>
                </a:ext>
              </a:extLst>
            </p:cNvPr>
            <p:cNvSpPr/>
            <p:nvPr/>
          </p:nvSpPr>
          <p:spPr>
            <a:xfrm>
              <a:off x="5499364" y="4418122"/>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9" name="Freeform: Shape 158">
              <a:extLst>
                <a:ext uri="{FF2B5EF4-FFF2-40B4-BE49-F238E27FC236}">
                  <a16:creationId xmlns:a16="http://schemas.microsoft.com/office/drawing/2014/main" id="{8495583D-9EB8-4B5F-BD98-DF08CDF56DC1}"/>
                </a:ext>
              </a:extLst>
            </p:cNvPr>
            <p:cNvSpPr/>
            <p:nvPr/>
          </p:nvSpPr>
          <p:spPr>
            <a:xfrm>
              <a:off x="5896608" y="358783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0" name="Freeform: Shape 159">
              <a:extLst>
                <a:ext uri="{FF2B5EF4-FFF2-40B4-BE49-F238E27FC236}">
                  <a16:creationId xmlns:a16="http://schemas.microsoft.com/office/drawing/2014/main" id="{13CBEFF1-C73E-4604-8B74-2A1DAF17DD30}"/>
                </a:ext>
              </a:extLst>
            </p:cNvPr>
            <p:cNvSpPr/>
            <p:nvPr/>
          </p:nvSpPr>
          <p:spPr>
            <a:xfrm>
              <a:off x="5896608" y="4093245"/>
              <a:ext cx="692869" cy="76985"/>
            </a:xfrm>
            <a:custGeom>
              <a:avLst/>
              <a:gdLst>
                <a:gd name="connsiteX0" fmla="*/ 60622 w 727465"/>
                <a:gd name="connsiteY0" fmla="*/ 60622 h 80829"/>
                <a:gd name="connsiteX1" fmla="*/ 704429 w 727465"/>
                <a:gd name="connsiteY1" fmla="*/ 60622 h 80829"/>
              </a:gdLst>
              <a:ahLst/>
              <a:cxnLst>
                <a:cxn ang="0">
                  <a:pos x="connsiteX0" y="connsiteY0"/>
                </a:cxn>
                <a:cxn ang="0">
                  <a:pos x="connsiteX1" y="connsiteY1"/>
                </a:cxn>
              </a:cxnLst>
              <a:rect l="l" t="t" r="r" b="b"/>
              <a:pathLst>
                <a:path w="727465" h="80829">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1" name="Freeform: Shape 160">
              <a:extLst>
                <a:ext uri="{FF2B5EF4-FFF2-40B4-BE49-F238E27FC236}">
                  <a16:creationId xmlns:a16="http://schemas.microsoft.com/office/drawing/2014/main" id="{473AAC43-B9AF-4C83-A7A2-B9A1F387B04A}"/>
                </a:ext>
              </a:extLst>
            </p:cNvPr>
            <p:cNvSpPr/>
            <p:nvPr/>
          </p:nvSpPr>
          <p:spPr>
            <a:xfrm>
              <a:off x="5896608" y="459826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36" name="Connector: Elbow 35">
            <a:extLst>
              <a:ext uri="{FF2B5EF4-FFF2-40B4-BE49-F238E27FC236}">
                <a16:creationId xmlns:a16="http://schemas.microsoft.com/office/drawing/2014/main" id="{43EF18EF-9BE2-4D6D-966E-9FEE32E84B99}"/>
              </a:ext>
            </a:extLst>
          </p:cNvPr>
          <p:cNvCxnSpPr>
            <a:cxnSpLocks/>
          </p:cNvCxnSpPr>
          <p:nvPr/>
        </p:nvCxnSpPr>
        <p:spPr>
          <a:xfrm flipH="1">
            <a:off x="11618448" y="2856069"/>
            <a:ext cx="918454" cy="3667885"/>
          </a:xfrm>
          <a:prstGeom prst="bentConnector3">
            <a:avLst>
              <a:gd name="adj1" fmla="val -124449"/>
            </a:avLst>
          </a:prstGeom>
          <a:ln w="25400">
            <a:solidFill>
              <a:schemeClr val="tx2"/>
            </a:solidFill>
            <a:tailEnd type="triangle" w="lg" len="med"/>
          </a:ln>
        </p:spPr>
        <p:style>
          <a:lnRef idx="1">
            <a:schemeClr val="accent5"/>
          </a:lnRef>
          <a:fillRef idx="0">
            <a:schemeClr val="accent5"/>
          </a:fillRef>
          <a:effectRef idx="0">
            <a:schemeClr val="accent5"/>
          </a:effectRef>
          <a:fontRef idx="minor">
            <a:schemeClr val="tx1"/>
          </a:fontRef>
        </p:style>
      </p:cxnSp>
      <p:grpSp>
        <p:nvGrpSpPr>
          <p:cNvPr id="40" name="Group 39">
            <a:extLst>
              <a:ext uri="{FF2B5EF4-FFF2-40B4-BE49-F238E27FC236}">
                <a16:creationId xmlns:a16="http://schemas.microsoft.com/office/drawing/2014/main" id="{D17011B7-C7AC-4F9D-9D6D-4D22292828AF}"/>
              </a:ext>
            </a:extLst>
          </p:cNvPr>
          <p:cNvGrpSpPr/>
          <p:nvPr/>
        </p:nvGrpSpPr>
        <p:grpSpPr>
          <a:xfrm>
            <a:off x="2409209" y="5982924"/>
            <a:ext cx="1025634" cy="1144708"/>
            <a:chOff x="2409557" y="5434014"/>
            <a:chExt cx="1025633" cy="1144706"/>
          </a:xfrm>
        </p:grpSpPr>
        <p:sp>
          <p:nvSpPr>
            <p:cNvPr id="171" name="Left Bracket 170">
              <a:extLst>
                <a:ext uri="{FF2B5EF4-FFF2-40B4-BE49-F238E27FC236}">
                  <a16:creationId xmlns:a16="http://schemas.microsoft.com/office/drawing/2014/main" id="{4B29F243-3141-411C-8C94-75895B54B279}"/>
                </a:ext>
              </a:extLst>
            </p:cNvPr>
            <p:cNvSpPr/>
            <p:nvPr/>
          </p:nvSpPr>
          <p:spPr>
            <a:xfrm rot="5400000">
              <a:off x="2777835" y="5109446"/>
              <a:ext cx="289076" cy="938211"/>
            </a:xfrm>
            <a:prstGeom prst="leftBracket">
              <a:avLst>
                <a:gd name="adj" fmla="val 0"/>
              </a:avLst>
            </a:prstGeom>
            <a:noFill/>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39" name="Group 38">
              <a:extLst>
                <a:ext uri="{FF2B5EF4-FFF2-40B4-BE49-F238E27FC236}">
                  <a16:creationId xmlns:a16="http://schemas.microsoft.com/office/drawing/2014/main" id="{45E1B117-DCDF-4706-A7A3-E8114E87385F}"/>
                </a:ext>
              </a:extLst>
            </p:cNvPr>
            <p:cNvGrpSpPr/>
            <p:nvPr/>
          </p:nvGrpSpPr>
          <p:grpSpPr>
            <a:xfrm>
              <a:off x="2409557" y="5770208"/>
              <a:ext cx="1025633" cy="808512"/>
              <a:chOff x="2409557" y="5770208"/>
              <a:chExt cx="1025633" cy="808512"/>
            </a:xfrm>
          </p:grpSpPr>
          <p:sp>
            <p:nvSpPr>
              <p:cNvPr id="164" name="Freeform: Shape 163">
                <a:extLst>
                  <a:ext uri="{FF2B5EF4-FFF2-40B4-BE49-F238E27FC236}">
                    <a16:creationId xmlns:a16="http://schemas.microsoft.com/office/drawing/2014/main" id="{A70636AE-315C-41DB-911A-19833F8313EE}"/>
                  </a:ext>
                </a:extLst>
              </p:cNvPr>
              <p:cNvSpPr/>
              <p:nvPr/>
            </p:nvSpPr>
            <p:spPr>
              <a:xfrm>
                <a:off x="2409557" y="5770208"/>
                <a:ext cx="1025633" cy="808512"/>
              </a:xfrm>
              <a:custGeom>
                <a:avLst/>
                <a:gdLst>
                  <a:gd name="connsiteX0" fmla="*/ 60622 w 1616589"/>
                  <a:gd name="connsiteY0" fmla="*/ 60622 h 1939903"/>
                  <a:gd name="connsiteX1" fmla="*/ 1576175 w 1616589"/>
                  <a:gd name="connsiteY1" fmla="*/ 60622 h 1939903"/>
                  <a:gd name="connsiteX2" fmla="*/ 1576175 w 1616589"/>
                  <a:gd name="connsiteY2" fmla="*/ 1879281 h 1939903"/>
                  <a:gd name="connsiteX3" fmla="*/ 60622 w 1616589"/>
                  <a:gd name="connsiteY3" fmla="*/ 1879281 h 1939903"/>
                </a:gdLst>
                <a:ahLst/>
                <a:cxnLst>
                  <a:cxn ang="0">
                    <a:pos x="connsiteX0" y="connsiteY0"/>
                  </a:cxn>
                  <a:cxn ang="0">
                    <a:pos x="connsiteX1" y="connsiteY1"/>
                  </a:cxn>
                  <a:cxn ang="0">
                    <a:pos x="connsiteX2" y="connsiteY2"/>
                  </a:cxn>
                  <a:cxn ang="0">
                    <a:pos x="connsiteX3" y="connsiteY3"/>
                  </a:cxn>
                </a:cxnLst>
                <a:rect l="l" t="t" r="r" b="b"/>
                <a:pathLst>
                  <a:path w="1616589" h="1939903">
                    <a:moveTo>
                      <a:pt x="60622" y="60622"/>
                    </a:moveTo>
                    <a:lnTo>
                      <a:pt x="1576175" y="60622"/>
                    </a:lnTo>
                    <a:lnTo>
                      <a:pt x="1576175" y="1879281"/>
                    </a:lnTo>
                    <a:lnTo>
                      <a:pt x="60622" y="1879281"/>
                    </a:lnTo>
                    <a:close/>
                  </a:path>
                </a:pathLst>
              </a:custGeom>
              <a:noFill/>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2" name="Graphic 49">
                <a:extLst>
                  <a:ext uri="{FF2B5EF4-FFF2-40B4-BE49-F238E27FC236}">
                    <a16:creationId xmlns:a16="http://schemas.microsoft.com/office/drawing/2014/main" id="{03BB8648-04AD-4E7B-813B-E3D5D15093C9}"/>
                  </a:ext>
                </a:extLst>
              </p:cNvPr>
              <p:cNvSpPr/>
              <p:nvPr/>
            </p:nvSpPr>
            <p:spPr>
              <a:xfrm>
                <a:off x="2638461" y="5901714"/>
                <a:ext cx="567825" cy="567825"/>
              </a:xfrm>
              <a:custGeom>
                <a:avLst/>
                <a:gdLst>
                  <a:gd name="connsiteX0" fmla="*/ 441527 w 559612"/>
                  <a:gd name="connsiteY0" fmla="*/ 263910 h 559612"/>
                  <a:gd name="connsiteX1" fmla="*/ 370204 w 559612"/>
                  <a:gd name="connsiteY1" fmla="*/ 222762 h 559612"/>
                  <a:gd name="connsiteX2" fmla="*/ 370204 w 559612"/>
                  <a:gd name="connsiteY2" fmla="*/ 139918 h 559612"/>
                  <a:gd name="connsiteX3" fmla="*/ 364717 w 559612"/>
                  <a:gd name="connsiteY3" fmla="*/ 130371 h 559612"/>
                  <a:gd name="connsiteX4" fmla="*/ 287908 w 559612"/>
                  <a:gd name="connsiteY4" fmla="*/ 86480 h 559612"/>
                  <a:gd name="connsiteX5" fmla="*/ 276935 w 559612"/>
                  <a:gd name="connsiteY5" fmla="*/ 86480 h 559612"/>
                  <a:gd name="connsiteX6" fmla="*/ 200125 w 559612"/>
                  <a:gd name="connsiteY6" fmla="*/ 130371 h 559612"/>
                  <a:gd name="connsiteX7" fmla="*/ 194639 w 559612"/>
                  <a:gd name="connsiteY7" fmla="*/ 139918 h 559612"/>
                  <a:gd name="connsiteX8" fmla="*/ 194639 w 559612"/>
                  <a:gd name="connsiteY8" fmla="*/ 222323 h 559612"/>
                  <a:gd name="connsiteX9" fmla="*/ 123316 w 559612"/>
                  <a:gd name="connsiteY9" fmla="*/ 263910 h 559612"/>
                  <a:gd name="connsiteX10" fmla="*/ 117829 w 559612"/>
                  <a:gd name="connsiteY10" fmla="*/ 273457 h 559612"/>
                  <a:gd name="connsiteX11" fmla="*/ 117829 w 559612"/>
                  <a:gd name="connsiteY11" fmla="*/ 362117 h 559612"/>
                  <a:gd name="connsiteX12" fmla="*/ 123316 w 559612"/>
                  <a:gd name="connsiteY12" fmla="*/ 371663 h 559612"/>
                  <a:gd name="connsiteX13" fmla="*/ 200125 w 559612"/>
                  <a:gd name="connsiteY13" fmla="*/ 415554 h 559612"/>
                  <a:gd name="connsiteX14" fmla="*/ 211098 w 559612"/>
                  <a:gd name="connsiteY14" fmla="*/ 415554 h 559612"/>
                  <a:gd name="connsiteX15" fmla="*/ 282421 w 559612"/>
                  <a:gd name="connsiteY15" fmla="*/ 374845 h 559612"/>
                  <a:gd name="connsiteX16" fmla="*/ 353744 w 559612"/>
                  <a:gd name="connsiteY16" fmla="*/ 415993 h 559612"/>
                  <a:gd name="connsiteX17" fmla="*/ 364717 w 559612"/>
                  <a:gd name="connsiteY17" fmla="*/ 415993 h 559612"/>
                  <a:gd name="connsiteX18" fmla="*/ 441527 w 559612"/>
                  <a:gd name="connsiteY18" fmla="*/ 372102 h 559612"/>
                  <a:gd name="connsiteX19" fmla="*/ 447013 w 559612"/>
                  <a:gd name="connsiteY19" fmla="*/ 362556 h 559612"/>
                  <a:gd name="connsiteX20" fmla="*/ 447013 w 559612"/>
                  <a:gd name="connsiteY20" fmla="*/ 273457 h 559612"/>
                  <a:gd name="connsiteX21" fmla="*/ 441527 w 559612"/>
                  <a:gd name="connsiteY21" fmla="*/ 263910 h 559612"/>
                  <a:gd name="connsiteX22" fmla="*/ 194639 w 559612"/>
                  <a:gd name="connsiteY22" fmla="*/ 387464 h 559612"/>
                  <a:gd name="connsiteX23" fmla="*/ 139775 w 559612"/>
                  <a:gd name="connsiteY23" fmla="*/ 355753 h 559612"/>
                  <a:gd name="connsiteX24" fmla="*/ 139775 w 559612"/>
                  <a:gd name="connsiteY24" fmla="*/ 292440 h 559612"/>
                  <a:gd name="connsiteX25" fmla="*/ 194639 w 559612"/>
                  <a:gd name="connsiteY25" fmla="*/ 324041 h 559612"/>
                  <a:gd name="connsiteX26" fmla="*/ 205612 w 559612"/>
                  <a:gd name="connsiteY26" fmla="*/ 305058 h 559612"/>
                  <a:gd name="connsiteX27" fmla="*/ 150748 w 559612"/>
                  <a:gd name="connsiteY27" fmla="*/ 273347 h 559612"/>
                  <a:gd name="connsiteX28" fmla="*/ 205612 w 559612"/>
                  <a:gd name="connsiteY28" fmla="*/ 241745 h 559612"/>
                  <a:gd name="connsiteX29" fmla="*/ 260476 w 559612"/>
                  <a:gd name="connsiteY29" fmla="*/ 273347 h 559612"/>
                  <a:gd name="connsiteX30" fmla="*/ 271448 w 559612"/>
                  <a:gd name="connsiteY30" fmla="*/ 355753 h 559612"/>
                  <a:gd name="connsiteX31" fmla="*/ 216584 w 559612"/>
                  <a:gd name="connsiteY31" fmla="*/ 387464 h 559612"/>
                  <a:gd name="connsiteX32" fmla="*/ 216584 w 559612"/>
                  <a:gd name="connsiteY32" fmla="*/ 324041 h 559612"/>
                  <a:gd name="connsiteX33" fmla="*/ 271448 w 559612"/>
                  <a:gd name="connsiteY33" fmla="*/ 292440 h 559612"/>
                  <a:gd name="connsiteX34" fmla="*/ 271448 w 559612"/>
                  <a:gd name="connsiteY34" fmla="*/ 254364 h 559612"/>
                  <a:gd name="connsiteX35" fmla="*/ 216584 w 559612"/>
                  <a:gd name="connsiteY35" fmla="*/ 222762 h 559612"/>
                  <a:gd name="connsiteX36" fmla="*/ 216584 w 559612"/>
                  <a:gd name="connsiteY36" fmla="*/ 159449 h 559612"/>
                  <a:gd name="connsiteX37" fmla="*/ 271448 w 559612"/>
                  <a:gd name="connsiteY37" fmla="*/ 191051 h 559612"/>
                  <a:gd name="connsiteX38" fmla="*/ 227557 w 559612"/>
                  <a:gd name="connsiteY38" fmla="*/ 139918 h 559612"/>
                  <a:gd name="connsiteX39" fmla="*/ 282421 w 559612"/>
                  <a:gd name="connsiteY39" fmla="*/ 108206 h 559612"/>
                  <a:gd name="connsiteX40" fmla="*/ 337285 w 559612"/>
                  <a:gd name="connsiteY40" fmla="*/ 139918 h 559612"/>
                  <a:gd name="connsiteX41" fmla="*/ 282421 w 559612"/>
                  <a:gd name="connsiteY41" fmla="*/ 171629 h 559612"/>
                  <a:gd name="connsiteX42" fmla="*/ 348258 w 559612"/>
                  <a:gd name="connsiteY42" fmla="*/ 159010 h 559612"/>
                  <a:gd name="connsiteX43" fmla="*/ 348258 w 559612"/>
                  <a:gd name="connsiteY43" fmla="*/ 222323 h 559612"/>
                  <a:gd name="connsiteX44" fmla="*/ 293394 w 559612"/>
                  <a:gd name="connsiteY44" fmla="*/ 253925 h 559612"/>
                  <a:gd name="connsiteX45" fmla="*/ 293394 w 559612"/>
                  <a:gd name="connsiteY45" fmla="*/ 191051 h 559612"/>
                  <a:gd name="connsiteX46" fmla="*/ 348258 w 559612"/>
                  <a:gd name="connsiteY46" fmla="*/ 387025 h 559612"/>
                  <a:gd name="connsiteX47" fmla="*/ 293394 w 559612"/>
                  <a:gd name="connsiteY47" fmla="*/ 355314 h 559612"/>
                  <a:gd name="connsiteX48" fmla="*/ 293394 w 559612"/>
                  <a:gd name="connsiteY48" fmla="*/ 292440 h 559612"/>
                  <a:gd name="connsiteX49" fmla="*/ 348258 w 559612"/>
                  <a:gd name="connsiteY49" fmla="*/ 324041 h 559612"/>
                  <a:gd name="connsiteX50" fmla="*/ 359231 w 559612"/>
                  <a:gd name="connsiteY50" fmla="*/ 304619 h 559612"/>
                  <a:gd name="connsiteX51" fmla="*/ 304367 w 559612"/>
                  <a:gd name="connsiteY51" fmla="*/ 272908 h 559612"/>
                  <a:gd name="connsiteX52" fmla="*/ 359231 w 559612"/>
                  <a:gd name="connsiteY52" fmla="*/ 241306 h 559612"/>
                  <a:gd name="connsiteX53" fmla="*/ 414095 w 559612"/>
                  <a:gd name="connsiteY53" fmla="*/ 272908 h 559612"/>
                  <a:gd name="connsiteX54" fmla="*/ 425068 w 559612"/>
                  <a:gd name="connsiteY54" fmla="*/ 355314 h 559612"/>
                  <a:gd name="connsiteX55" fmla="*/ 370204 w 559612"/>
                  <a:gd name="connsiteY55" fmla="*/ 387025 h 559612"/>
                  <a:gd name="connsiteX56" fmla="*/ 370204 w 559612"/>
                  <a:gd name="connsiteY56" fmla="*/ 324041 h 559612"/>
                  <a:gd name="connsiteX57" fmla="*/ 425068 w 559612"/>
                  <a:gd name="connsiteY57" fmla="*/ 292440 h 559612"/>
                  <a:gd name="connsiteX58" fmla="*/ 534796 w 559612"/>
                  <a:gd name="connsiteY58" fmla="*/ 228358 h 559612"/>
                  <a:gd name="connsiteX59" fmla="*/ 512850 w 559612"/>
                  <a:gd name="connsiteY59" fmla="*/ 231650 h 559612"/>
                  <a:gd name="connsiteX60" fmla="*/ 515154 w 559612"/>
                  <a:gd name="connsiteY60" fmla="*/ 263910 h 559612"/>
                  <a:gd name="connsiteX61" fmla="*/ 354732 w 559612"/>
                  <a:gd name="connsiteY61" fmla="*/ 486000 h 559612"/>
                  <a:gd name="connsiteX62" fmla="*/ 335749 w 559612"/>
                  <a:gd name="connsiteY62" fmla="*/ 491486 h 559612"/>
                  <a:gd name="connsiteX63" fmla="*/ 269666 w 559612"/>
                  <a:gd name="connsiteY63" fmla="*/ 450827 h 559612"/>
                  <a:gd name="connsiteX64" fmla="*/ 227557 w 559612"/>
                  <a:gd name="connsiteY64" fmla="*/ 502020 h 559612"/>
                  <a:gd name="connsiteX65" fmla="*/ 227557 w 559612"/>
                  <a:gd name="connsiteY65" fmla="*/ 505422 h 559612"/>
                  <a:gd name="connsiteX66" fmla="*/ 285722 w 559612"/>
                  <a:gd name="connsiteY66" fmla="*/ 556773 h 559612"/>
                  <a:gd name="connsiteX67" fmla="*/ 335859 w 559612"/>
                  <a:gd name="connsiteY67" fmla="*/ 513980 h 559612"/>
                  <a:gd name="connsiteX68" fmla="*/ 362194 w 559612"/>
                  <a:gd name="connsiteY68" fmla="*/ 506848 h 559612"/>
                  <a:gd name="connsiteX69" fmla="*/ 537758 w 559612"/>
                  <a:gd name="connsiteY69" fmla="*/ 263910 h 559612"/>
                  <a:gd name="connsiteX70" fmla="*/ 534796 w 559612"/>
                  <a:gd name="connsiteY70" fmla="*/ 228358 h 559612"/>
                  <a:gd name="connsiteX71" fmla="*/ 314681 w 559612"/>
                  <a:gd name="connsiteY71" fmla="*/ 504105 h 559612"/>
                  <a:gd name="connsiteX72" fmla="*/ 281434 w 559612"/>
                  <a:gd name="connsiteY72" fmla="*/ 536694 h 559612"/>
                  <a:gd name="connsiteX73" fmla="*/ 248845 w 559612"/>
                  <a:gd name="connsiteY73" fmla="*/ 503446 h 559612"/>
                  <a:gd name="connsiteX74" fmla="*/ 248845 w 559612"/>
                  <a:gd name="connsiteY74" fmla="*/ 502020 h 559612"/>
                  <a:gd name="connsiteX75" fmla="*/ 281763 w 559612"/>
                  <a:gd name="connsiteY75" fmla="*/ 469102 h 559612"/>
                  <a:gd name="connsiteX76" fmla="*/ 314681 w 559612"/>
                  <a:gd name="connsiteY76" fmla="*/ 502020 h 559612"/>
                  <a:gd name="connsiteX77" fmla="*/ 314681 w 559612"/>
                  <a:gd name="connsiteY77" fmla="*/ 504105 h 559612"/>
                  <a:gd name="connsiteX78" fmla="*/ 501877 w 559612"/>
                  <a:gd name="connsiteY78" fmla="*/ 101623 h 559612"/>
                  <a:gd name="connsiteX79" fmla="*/ 482346 w 559612"/>
                  <a:gd name="connsiteY79" fmla="*/ 105244 h 559612"/>
                  <a:gd name="connsiteX80" fmla="*/ 465557 w 559612"/>
                  <a:gd name="connsiteY80" fmla="*/ 86261 h 559612"/>
                  <a:gd name="connsiteX81" fmla="*/ 104357 w 559612"/>
                  <a:gd name="connsiteY81" fmla="*/ 79893 h 559612"/>
                  <a:gd name="connsiteX82" fmla="*/ 98627 w 559612"/>
                  <a:gd name="connsiteY82" fmla="*/ 85602 h 559612"/>
                  <a:gd name="connsiteX83" fmla="*/ 114428 w 559612"/>
                  <a:gd name="connsiteY83" fmla="*/ 100964 h 559612"/>
                  <a:gd name="connsiteX84" fmla="*/ 444615 w 559612"/>
                  <a:gd name="connsiteY84" fmla="*/ 96244 h 559612"/>
                  <a:gd name="connsiteX85" fmla="*/ 449866 w 559612"/>
                  <a:gd name="connsiteY85" fmla="*/ 101513 h 559612"/>
                  <a:gd name="connsiteX86" fmla="*/ 463692 w 559612"/>
                  <a:gd name="connsiteY86" fmla="*/ 117204 h 559612"/>
                  <a:gd name="connsiteX87" fmla="*/ 447013 w 559612"/>
                  <a:gd name="connsiteY87" fmla="*/ 156487 h 559612"/>
                  <a:gd name="connsiteX88" fmla="*/ 501877 w 559612"/>
                  <a:gd name="connsiteY88" fmla="*/ 211351 h 559612"/>
                  <a:gd name="connsiteX89" fmla="*/ 521189 w 559612"/>
                  <a:gd name="connsiteY89" fmla="*/ 207839 h 559612"/>
                  <a:gd name="connsiteX90" fmla="*/ 553230 w 559612"/>
                  <a:gd name="connsiteY90" fmla="*/ 137174 h 559612"/>
                  <a:gd name="connsiteX91" fmla="*/ 501877 w 559612"/>
                  <a:gd name="connsiteY91" fmla="*/ 101623 h 559612"/>
                  <a:gd name="connsiteX92" fmla="*/ 512850 w 559612"/>
                  <a:gd name="connsiteY92" fmla="*/ 187320 h 559612"/>
                  <a:gd name="connsiteX93" fmla="*/ 501877 w 559612"/>
                  <a:gd name="connsiteY93" fmla="*/ 189405 h 559612"/>
                  <a:gd name="connsiteX94" fmla="*/ 468959 w 559612"/>
                  <a:gd name="connsiteY94" fmla="*/ 156487 h 559612"/>
                  <a:gd name="connsiteX95" fmla="*/ 484869 w 559612"/>
                  <a:gd name="connsiteY95" fmla="*/ 128945 h 559612"/>
                  <a:gd name="connsiteX96" fmla="*/ 501877 w 559612"/>
                  <a:gd name="connsiteY96" fmla="*/ 123568 h 559612"/>
                  <a:gd name="connsiteX97" fmla="*/ 534247 w 559612"/>
                  <a:gd name="connsiteY97" fmla="*/ 157026 h 559612"/>
                  <a:gd name="connsiteX98" fmla="*/ 512850 w 559612"/>
                  <a:gd name="connsiteY98" fmla="*/ 187320 h 559612"/>
                  <a:gd name="connsiteX99" fmla="*/ 47603 w 559612"/>
                  <a:gd name="connsiteY99" fmla="*/ 264130 h 559612"/>
                  <a:gd name="connsiteX100" fmla="*/ 49908 w 559612"/>
                  <a:gd name="connsiteY100" fmla="*/ 231211 h 559612"/>
                  <a:gd name="connsiteX101" fmla="*/ 53748 w 559612"/>
                  <a:gd name="connsiteY101" fmla="*/ 210692 h 559612"/>
                  <a:gd name="connsiteX102" fmla="*/ 62417 w 559612"/>
                  <a:gd name="connsiteY102" fmla="*/ 211351 h 559612"/>
                  <a:gd name="connsiteX103" fmla="*/ 117671 w 559612"/>
                  <a:gd name="connsiteY103" fmla="*/ 156879 h 559612"/>
                  <a:gd name="connsiteX104" fmla="*/ 90617 w 559612"/>
                  <a:gd name="connsiteY104" fmla="*/ 109194 h 559612"/>
                  <a:gd name="connsiteX105" fmla="*/ 62965 w 559612"/>
                  <a:gd name="connsiteY105" fmla="*/ 101623 h 559612"/>
                  <a:gd name="connsiteX106" fmla="*/ 8230 w 559612"/>
                  <a:gd name="connsiteY106" fmla="*/ 156615 h 559612"/>
                  <a:gd name="connsiteX107" fmla="*/ 33668 w 559612"/>
                  <a:gd name="connsiteY107" fmla="*/ 202792 h 559612"/>
                  <a:gd name="connsiteX108" fmla="*/ 28730 w 559612"/>
                  <a:gd name="connsiteY108" fmla="*/ 227700 h 559612"/>
                  <a:gd name="connsiteX109" fmla="*/ 201991 w 559612"/>
                  <a:gd name="connsiteY109" fmla="*/ 506848 h 559612"/>
                  <a:gd name="connsiteX110" fmla="*/ 208794 w 559612"/>
                  <a:gd name="connsiteY110" fmla="*/ 486000 h 559612"/>
                  <a:gd name="connsiteX111" fmla="*/ 48152 w 559612"/>
                  <a:gd name="connsiteY111" fmla="*/ 263910 h 559612"/>
                  <a:gd name="connsiteX112" fmla="*/ 30047 w 559612"/>
                  <a:gd name="connsiteY112" fmla="*/ 156487 h 559612"/>
                  <a:gd name="connsiteX113" fmla="*/ 62965 w 559612"/>
                  <a:gd name="connsiteY113" fmla="*/ 123568 h 559612"/>
                  <a:gd name="connsiteX114" fmla="*/ 79534 w 559612"/>
                  <a:gd name="connsiteY114" fmla="*/ 128177 h 559612"/>
                  <a:gd name="connsiteX115" fmla="*/ 95884 w 559612"/>
                  <a:gd name="connsiteY115" fmla="*/ 156487 h 559612"/>
                  <a:gd name="connsiteX116" fmla="*/ 62965 w 559612"/>
                  <a:gd name="connsiteY116" fmla="*/ 189405 h 559612"/>
                  <a:gd name="connsiteX117" fmla="*/ 50676 w 559612"/>
                  <a:gd name="connsiteY117" fmla="*/ 186991 h 559612"/>
                  <a:gd name="connsiteX118" fmla="*/ 30047 w 559612"/>
                  <a:gd name="connsiteY118" fmla="*/ 156487 h 5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559612" h="559612">
                    <a:moveTo>
                      <a:pt x="441527" y="263910"/>
                    </a:moveTo>
                    <a:lnTo>
                      <a:pt x="370204" y="222762"/>
                    </a:lnTo>
                    <a:lnTo>
                      <a:pt x="370204" y="139918"/>
                    </a:lnTo>
                    <a:cubicBezTo>
                      <a:pt x="370219" y="135982"/>
                      <a:pt x="368126" y="132339"/>
                      <a:pt x="364717" y="130371"/>
                    </a:cubicBezTo>
                    <a:lnTo>
                      <a:pt x="287908" y="86480"/>
                    </a:lnTo>
                    <a:cubicBezTo>
                      <a:pt x="284513" y="84520"/>
                      <a:pt x="280330" y="84520"/>
                      <a:pt x="276935" y="86480"/>
                    </a:cubicBezTo>
                    <a:lnTo>
                      <a:pt x="200125" y="130371"/>
                    </a:lnTo>
                    <a:cubicBezTo>
                      <a:pt x="196717" y="132339"/>
                      <a:pt x="194623" y="135982"/>
                      <a:pt x="194639" y="139918"/>
                    </a:cubicBezTo>
                    <a:lnTo>
                      <a:pt x="194639" y="222323"/>
                    </a:lnTo>
                    <a:lnTo>
                      <a:pt x="123316" y="263910"/>
                    </a:lnTo>
                    <a:cubicBezTo>
                      <a:pt x="119907" y="265878"/>
                      <a:pt x="117814" y="269521"/>
                      <a:pt x="117829" y="273457"/>
                    </a:cubicBezTo>
                    <a:lnTo>
                      <a:pt x="117829" y="362117"/>
                    </a:lnTo>
                    <a:cubicBezTo>
                      <a:pt x="117814" y="366053"/>
                      <a:pt x="119907" y="369695"/>
                      <a:pt x="123316" y="371663"/>
                    </a:cubicBezTo>
                    <a:lnTo>
                      <a:pt x="200125" y="415554"/>
                    </a:lnTo>
                    <a:cubicBezTo>
                      <a:pt x="203520" y="417514"/>
                      <a:pt x="207703" y="417514"/>
                      <a:pt x="211098" y="415554"/>
                    </a:cubicBezTo>
                    <a:lnTo>
                      <a:pt x="282421" y="374845"/>
                    </a:lnTo>
                    <a:lnTo>
                      <a:pt x="353744" y="415993"/>
                    </a:lnTo>
                    <a:cubicBezTo>
                      <a:pt x="357139" y="417953"/>
                      <a:pt x="361322" y="417953"/>
                      <a:pt x="364717" y="415993"/>
                    </a:cubicBezTo>
                    <a:lnTo>
                      <a:pt x="441527" y="372102"/>
                    </a:lnTo>
                    <a:cubicBezTo>
                      <a:pt x="444935" y="370134"/>
                      <a:pt x="447029" y="366491"/>
                      <a:pt x="447013" y="362556"/>
                    </a:cubicBezTo>
                    <a:lnTo>
                      <a:pt x="447013" y="273457"/>
                    </a:lnTo>
                    <a:cubicBezTo>
                      <a:pt x="447029" y="269521"/>
                      <a:pt x="444935" y="265878"/>
                      <a:pt x="441527" y="263910"/>
                    </a:cubicBezTo>
                    <a:close/>
                    <a:moveTo>
                      <a:pt x="194639" y="387464"/>
                    </a:moveTo>
                    <a:lnTo>
                      <a:pt x="139775" y="355753"/>
                    </a:lnTo>
                    <a:lnTo>
                      <a:pt x="139775" y="292440"/>
                    </a:lnTo>
                    <a:lnTo>
                      <a:pt x="194639" y="324041"/>
                    </a:lnTo>
                    <a:close/>
                    <a:moveTo>
                      <a:pt x="205612" y="305058"/>
                    </a:moveTo>
                    <a:lnTo>
                      <a:pt x="150748" y="273347"/>
                    </a:lnTo>
                    <a:lnTo>
                      <a:pt x="205612" y="241745"/>
                    </a:lnTo>
                    <a:lnTo>
                      <a:pt x="260476" y="273347"/>
                    </a:lnTo>
                    <a:close/>
                    <a:moveTo>
                      <a:pt x="271448" y="355753"/>
                    </a:moveTo>
                    <a:lnTo>
                      <a:pt x="216584" y="387464"/>
                    </a:lnTo>
                    <a:lnTo>
                      <a:pt x="216584" y="324041"/>
                    </a:lnTo>
                    <a:lnTo>
                      <a:pt x="271448" y="292440"/>
                    </a:lnTo>
                    <a:close/>
                    <a:moveTo>
                      <a:pt x="271448" y="254364"/>
                    </a:moveTo>
                    <a:lnTo>
                      <a:pt x="216584" y="222762"/>
                    </a:lnTo>
                    <a:lnTo>
                      <a:pt x="216584" y="159449"/>
                    </a:lnTo>
                    <a:lnTo>
                      <a:pt x="271448" y="191051"/>
                    </a:lnTo>
                    <a:close/>
                    <a:moveTo>
                      <a:pt x="227557" y="139918"/>
                    </a:moveTo>
                    <a:lnTo>
                      <a:pt x="282421" y="108206"/>
                    </a:lnTo>
                    <a:lnTo>
                      <a:pt x="337285" y="139918"/>
                    </a:lnTo>
                    <a:lnTo>
                      <a:pt x="282421" y="171629"/>
                    </a:lnTo>
                    <a:close/>
                    <a:moveTo>
                      <a:pt x="348258" y="159010"/>
                    </a:moveTo>
                    <a:lnTo>
                      <a:pt x="348258" y="222323"/>
                    </a:lnTo>
                    <a:lnTo>
                      <a:pt x="293394" y="253925"/>
                    </a:lnTo>
                    <a:lnTo>
                      <a:pt x="293394" y="191051"/>
                    </a:lnTo>
                    <a:close/>
                    <a:moveTo>
                      <a:pt x="348258" y="387025"/>
                    </a:moveTo>
                    <a:lnTo>
                      <a:pt x="293394" y="355314"/>
                    </a:lnTo>
                    <a:lnTo>
                      <a:pt x="293394" y="292440"/>
                    </a:lnTo>
                    <a:lnTo>
                      <a:pt x="348258" y="324041"/>
                    </a:lnTo>
                    <a:close/>
                    <a:moveTo>
                      <a:pt x="359231" y="304619"/>
                    </a:moveTo>
                    <a:lnTo>
                      <a:pt x="304367" y="272908"/>
                    </a:lnTo>
                    <a:lnTo>
                      <a:pt x="359231" y="241306"/>
                    </a:lnTo>
                    <a:lnTo>
                      <a:pt x="414095" y="272908"/>
                    </a:lnTo>
                    <a:close/>
                    <a:moveTo>
                      <a:pt x="425068" y="355314"/>
                    </a:moveTo>
                    <a:lnTo>
                      <a:pt x="370204" y="387025"/>
                    </a:lnTo>
                    <a:lnTo>
                      <a:pt x="370204" y="324041"/>
                    </a:lnTo>
                    <a:lnTo>
                      <a:pt x="425068" y="292440"/>
                    </a:lnTo>
                    <a:close/>
                    <a:moveTo>
                      <a:pt x="534796" y="228358"/>
                    </a:moveTo>
                    <a:lnTo>
                      <a:pt x="512850" y="231650"/>
                    </a:lnTo>
                    <a:cubicBezTo>
                      <a:pt x="514417" y="242332"/>
                      <a:pt x="515187" y="253115"/>
                      <a:pt x="515154" y="263910"/>
                    </a:cubicBezTo>
                    <a:cubicBezTo>
                      <a:pt x="515465" y="364884"/>
                      <a:pt x="450688" y="454562"/>
                      <a:pt x="354732" y="486000"/>
                    </a:cubicBezTo>
                    <a:cubicBezTo>
                      <a:pt x="348503" y="488154"/>
                      <a:pt x="342167" y="489985"/>
                      <a:pt x="335749" y="491486"/>
                    </a:cubicBezTo>
                    <a:cubicBezTo>
                      <a:pt x="328729" y="462010"/>
                      <a:pt x="299142" y="443806"/>
                      <a:pt x="269666" y="450827"/>
                    </a:cubicBezTo>
                    <a:cubicBezTo>
                      <a:pt x="245743" y="456525"/>
                      <a:pt x="228534" y="477447"/>
                      <a:pt x="227557" y="502020"/>
                    </a:cubicBezTo>
                    <a:cubicBezTo>
                      <a:pt x="227490" y="503153"/>
                      <a:pt x="227490" y="504289"/>
                      <a:pt x="227557" y="505422"/>
                    </a:cubicBezTo>
                    <a:cubicBezTo>
                      <a:pt x="229439" y="535664"/>
                      <a:pt x="255480" y="558655"/>
                      <a:pt x="285722" y="556773"/>
                    </a:cubicBezTo>
                    <a:cubicBezTo>
                      <a:pt x="310096" y="555257"/>
                      <a:pt x="330533" y="537813"/>
                      <a:pt x="335859" y="513980"/>
                    </a:cubicBezTo>
                    <a:cubicBezTo>
                      <a:pt x="344786" y="512190"/>
                      <a:pt x="353583" y="509808"/>
                      <a:pt x="362194" y="506848"/>
                    </a:cubicBezTo>
                    <a:cubicBezTo>
                      <a:pt x="467153" y="472438"/>
                      <a:pt x="538027" y="374366"/>
                      <a:pt x="537758" y="263910"/>
                    </a:cubicBezTo>
                    <a:cubicBezTo>
                      <a:pt x="537627" y="252004"/>
                      <a:pt x="536637" y="240122"/>
                      <a:pt x="534796" y="228358"/>
                    </a:cubicBezTo>
                    <a:close/>
                    <a:moveTo>
                      <a:pt x="314681" y="504105"/>
                    </a:moveTo>
                    <a:cubicBezTo>
                      <a:pt x="314500" y="522285"/>
                      <a:pt x="299614" y="536876"/>
                      <a:pt x="281434" y="536694"/>
                    </a:cubicBezTo>
                    <a:cubicBezTo>
                      <a:pt x="263253" y="536512"/>
                      <a:pt x="248663" y="521627"/>
                      <a:pt x="248845" y="503446"/>
                    </a:cubicBezTo>
                    <a:lnTo>
                      <a:pt x="248845" y="502020"/>
                    </a:lnTo>
                    <a:cubicBezTo>
                      <a:pt x="248845" y="483840"/>
                      <a:pt x="263583" y="469102"/>
                      <a:pt x="281763" y="469102"/>
                    </a:cubicBezTo>
                    <a:cubicBezTo>
                      <a:pt x="299943" y="469102"/>
                      <a:pt x="314681" y="483840"/>
                      <a:pt x="314681" y="502020"/>
                    </a:cubicBezTo>
                    <a:cubicBezTo>
                      <a:pt x="314719" y="502714"/>
                      <a:pt x="314719" y="503410"/>
                      <a:pt x="314681" y="504105"/>
                    </a:cubicBezTo>
                    <a:close/>
                    <a:moveTo>
                      <a:pt x="501877" y="101623"/>
                    </a:moveTo>
                    <a:cubicBezTo>
                      <a:pt x="495197" y="101593"/>
                      <a:pt x="488571" y="102821"/>
                      <a:pt x="482346" y="105244"/>
                    </a:cubicBezTo>
                    <a:cubicBezTo>
                      <a:pt x="477098" y="98616"/>
                      <a:pt x="471494" y="92279"/>
                      <a:pt x="465557" y="86261"/>
                    </a:cubicBezTo>
                    <a:cubicBezTo>
                      <a:pt x="367573" y="-15241"/>
                      <a:pt x="205858" y="-18092"/>
                      <a:pt x="104357" y="79893"/>
                    </a:cubicBezTo>
                    <a:cubicBezTo>
                      <a:pt x="102417" y="81765"/>
                      <a:pt x="100507" y="83669"/>
                      <a:pt x="98627" y="85602"/>
                    </a:cubicBezTo>
                    <a:lnTo>
                      <a:pt x="114428" y="100964"/>
                    </a:lnTo>
                    <a:cubicBezTo>
                      <a:pt x="204303" y="8482"/>
                      <a:pt x="352132" y="6369"/>
                      <a:pt x="444615" y="96244"/>
                    </a:cubicBezTo>
                    <a:cubicBezTo>
                      <a:pt x="446393" y="97972"/>
                      <a:pt x="448144" y="99729"/>
                      <a:pt x="449866" y="101513"/>
                    </a:cubicBezTo>
                    <a:cubicBezTo>
                      <a:pt x="454762" y="106483"/>
                      <a:pt x="459377" y="111722"/>
                      <a:pt x="463692" y="117204"/>
                    </a:cubicBezTo>
                    <a:cubicBezTo>
                      <a:pt x="452995" y="127467"/>
                      <a:pt x="446967" y="141663"/>
                      <a:pt x="447013" y="156487"/>
                    </a:cubicBezTo>
                    <a:cubicBezTo>
                      <a:pt x="447013" y="186787"/>
                      <a:pt x="471577" y="211351"/>
                      <a:pt x="501877" y="211351"/>
                    </a:cubicBezTo>
                    <a:cubicBezTo>
                      <a:pt x="508473" y="211351"/>
                      <a:pt x="515015" y="210161"/>
                      <a:pt x="521189" y="207839"/>
                    </a:cubicBezTo>
                    <a:cubicBezTo>
                      <a:pt x="549551" y="197173"/>
                      <a:pt x="563896" y="165536"/>
                      <a:pt x="553230" y="137174"/>
                    </a:cubicBezTo>
                    <a:cubicBezTo>
                      <a:pt x="545186" y="115786"/>
                      <a:pt x="524728" y="101623"/>
                      <a:pt x="501877" y="101623"/>
                    </a:cubicBezTo>
                    <a:close/>
                    <a:moveTo>
                      <a:pt x="512850" y="187320"/>
                    </a:moveTo>
                    <a:cubicBezTo>
                      <a:pt x="509348" y="188670"/>
                      <a:pt x="505631" y="189376"/>
                      <a:pt x="501877" y="189405"/>
                    </a:cubicBezTo>
                    <a:cubicBezTo>
                      <a:pt x="483697" y="189405"/>
                      <a:pt x="468959" y="174667"/>
                      <a:pt x="468959" y="156487"/>
                    </a:cubicBezTo>
                    <a:cubicBezTo>
                      <a:pt x="469181" y="145183"/>
                      <a:pt x="475188" y="134784"/>
                      <a:pt x="484869" y="128945"/>
                    </a:cubicBezTo>
                    <a:cubicBezTo>
                      <a:pt x="489913" y="125573"/>
                      <a:pt x="495812" y="123708"/>
                      <a:pt x="501877" y="123568"/>
                    </a:cubicBezTo>
                    <a:cubicBezTo>
                      <a:pt x="520055" y="123869"/>
                      <a:pt x="534548" y="138848"/>
                      <a:pt x="534247" y="157026"/>
                    </a:cubicBezTo>
                    <a:cubicBezTo>
                      <a:pt x="534024" y="170563"/>
                      <a:pt x="525534" y="182583"/>
                      <a:pt x="512850" y="187320"/>
                    </a:cubicBezTo>
                    <a:close/>
                    <a:moveTo>
                      <a:pt x="47603" y="264130"/>
                    </a:moveTo>
                    <a:cubicBezTo>
                      <a:pt x="47564" y="253115"/>
                      <a:pt x="48335" y="242113"/>
                      <a:pt x="49908" y="231211"/>
                    </a:cubicBezTo>
                    <a:cubicBezTo>
                      <a:pt x="50895" y="224298"/>
                      <a:pt x="52212" y="217386"/>
                      <a:pt x="53748" y="210692"/>
                    </a:cubicBezTo>
                    <a:cubicBezTo>
                      <a:pt x="56616" y="211133"/>
                      <a:pt x="59515" y="211354"/>
                      <a:pt x="62417" y="211351"/>
                    </a:cubicBezTo>
                    <a:cubicBezTo>
                      <a:pt x="92716" y="211567"/>
                      <a:pt x="117455" y="187179"/>
                      <a:pt x="117671" y="156879"/>
                    </a:cubicBezTo>
                    <a:cubicBezTo>
                      <a:pt x="117810" y="137295"/>
                      <a:pt x="107500" y="119121"/>
                      <a:pt x="90617" y="109194"/>
                    </a:cubicBezTo>
                    <a:cubicBezTo>
                      <a:pt x="82234" y="104264"/>
                      <a:pt x="72691" y="101651"/>
                      <a:pt x="62965" y="101623"/>
                    </a:cubicBezTo>
                    <a:cubicBezTo>
                      <a:pt x="32665" y="101693"/>
                      <a:pt x="8159" y="126314"/>
                      <a:pt x="8230" y="156615"/>
                    </a:cubicBezTo>
                    <a:cubicBezTo>
                      <a:pt x="8274" y="175339"/>
                      <a:pt x="17864" y="192749"/>
                      <a:pt x="33668" y="202792"/>
                    </a:cubicBezTo>
                    <a:cubicBezTo>
                      <a:pt x="31591" y="211003"/>
                      <a:pt x="29943" y="219317"/>
                      <a:pt x="28730" y="227700"/>
                    </a:cubicBezTo>
                    <a:cubicBezTo>
                      <a:pt x="11188" y="350445"/>
                      <a:pt x="84210" y="468094"/>
                      <a:pt x="201991" y="506848"/>
                    </a:cubicBezTo>
                    <a:lnTo>
                      <a:pt x="208794" y="486000"/>
                    </a:lnTo>
                    <a:cubicBezTo>
                      <a:pt x="112751" y="454638"/>
                      <a:pt x="47873" y="364943"/>
                      <a:pt x="48152" y="263910"/>
                    </a:cubicBezTo>
                    <a:close/>
                    <a:moveTo>
                      <a:pt x="30047" y="156487"/>
                    </a:moveTo>
                    <a:cubicBezTo>
                      <a:pt x="30047" y="138306"/>
                      <a:pt x="44785" y="123568"/>
                      <a:pt x="62965" y="123568"/>
                    </a:cubicBezTo>
                    <a:cubicBezTo>
                      <a:pt x="68807" y="123549"/>
                      <a:pt x="74541" y="125144"/>
                      <a:pt x="79534" y="128177"/>
                    </a:cubicBezTo>
                    <a:cubicBezTo>
                      <a:pt x="89616" y="134049"/>
                      <a:pt x="95836" y="144819"/>
                      <a:pt x="95884" y="156487"/>
                    </a:cubicBezTo>
                    <a:cubicBezTo>
                      <a:pt x="95884" y="174667"/>
                      <a:pt x="81146" y="189405"/>
                      <a:pt x="62965" y="189405"/>
                    </a:cubicBezTo>
                    <a:cubicBezTo>
                      <a:pt x="58746" y="189453"/>
                      <a:pt x="54563" y="188631"/>
                      <a:pt x="50676" y="186991"/>
                    </a:cubicBezTo>
                    <a:cubicBezTo>
                      <a:pt x="38223" y="181980"/>
                      <a:pt x="30061" y="169910"/>
                      <a:pt x="30047" y="156487"/>
                    </a:cubicBezTo>
                    <a:close/>
                  </a:path>
                </a:pathLst>
              </a:custGeom>
              <a:solidFill>
                <a:schemeClr val="accent5"/>
              </a:solidFill>
              <a:ln w="9525" cap="flat">
                <a:solidFill>
                  <a:schemeClr val="bg1"/>
                </a:solidFill>
                <a:prstDash val="solid"/>
                <a:miter/>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238956201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34B69-6216-9C43-B1B1-F85F48B8DCCD}"/>
              </a:ext>
            </a:extLst>
          </p:cNvPr>
          <p:cNvSpPr>
            <a:spLocks noGrp="1"/>
          </p:cNvSpPr>
          <p:nvPr>
            <p:ph type="title"/>
          </p:nvPr>
        </p:nvSpPr>
        <p:spPr/>
        <p:txBody>
          <a:bodyPr/>
          <a:lstStyle/>
          <a:p>
            <a:r>
              <a:rPr lang="en-US" dirty="0"/>
              <a:t>Connect ServiceNow to AWS Services</a:t>
            </a:r>
          </a:p>
        </p:txBody>
      </p:sp>
      <p:sp>
        <p:nvSpPr>
          <p:cNvPr id="27" name="Rounded Rectangle 26">
            <a:extLst>
              <a:ext uri="{FF2B5EF4-FFF2-40B4-BE49-F238E27FC236}">
                <a16:creationId xmlns:a16="http://schemas.microsoft.com/office/drawing/2014/main" id="{E6B7F95A-72E7-CB47-9248-D2AE31E841DC}"/>
              </a:ext>
            </a:extLst>
          </p:cNvPr>
          <p:cNvSpPr/>
          <p:nvPr/>
        </p:nvSpPr>
        <p:spPr>
          <a:xfrm>
            <a:off x="3715125" y="2608187"/>
            <a:ext cx="960607" cy="2299454"/>
          </a:xfrm>
          <a:prstGeom prst="roundRect">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pic>
        <p:nvPicPr>
          <p:cNvPr id="28" name="Picture 27">
            <a:extLst>
              <a:ext uri="{FF2B5EF4-FFF2-40B4-BE49-F238E27FC236}">
                <a16:creationId xmlns:a16="http://schemas.microsoft.com/office/drawing/2014/main" id="{105D762D-CB5B-3E42-9A12-9BBC8A9F040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1959" y="2369443"/>
            <a:ext cx="2000486" cy="2000486"/>
          </a:xfrm>
          <a:prstGeom prst="rect">
            <a:avLst/>
          </a:prstGeom>
        </p:spPr>
      </p:pic>
      <p:pic>
        <p:nvPicPr>
          <p:cNvPr id="29" name="Picture 28">
            <a:extLst>
              <a:ext uri="{FF2B5EF4-FFF2-40B4-BE49-F238E27FC236}">
                <a16:creationId xmlns:a16="http://schemas.microsoft.com/office/drawing/2014/main" id="{D79C724D-0EBD-994E-800A-26163A81299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14554" y="4991461"/>
            <a:ext cx="1672916" cy="215503"/>
          </a:xfrm>
          <a:prstGeom prst="rect">
            <a:avLst/>
          </a:prstGeom>
        </p:spPr>
      </p:pic>
      <p:grpSp>
        <p:nvGrpSpPr>
          <p:cNvPr id="30" name="Group 29">
            <a:extLst>
              <a:ext uri="{FF2B5EF4-FFF2-40B4-BE49-F238E27FC236}">
                <a16:creationId xmlns:a16="http://schemas.microsoft.com/office/drawing/2014/main" id="{4F594A78-E732-1F46-848F-EB970D9961FA}"/>
              </a:ext>
            </a:extLst>
          </p:cNvPr>
          <p:cNvGrpSpPr/>
          <p:nvPr/>
        </p:nvGrpSpPr>
        <p:grpSpPr bwMode="gray">
          <a:xfrm rot="16200000">
            <a:off x="3325315" y="3626883"/>
            <a:ext cx="1671262" cy="262062"/>
            <a:chOff x="539750" y="1054100"/>
            <a:chExt cx="1498357" cy="234950"/>
          </a:xfrm>
        </p:grpSpPr>
        <p:sp>
          <p:nvSpPr>
            <p:cNvPr id="31" name="AutoShape 3">
              <a:extLst>
                <a:ext uri="{FF2B5EF4-FFF2-40B4-BE49-F238E27FC236}">
                  <a16:creationId xmlns:a16="http://schemas.microsoft.com/office/drawing/2014/main" id="{3A3E4E30-8D14-AA41-9CF2-A6D97C22255C}"/>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2" name="Freeform 5">
              <a:extLst>
                <a:ext uri="{FF2B5EF4-FFF2-40B4-BE49-F238E27FC236}">
                  <a16:creationId xmlns:a16="http://schemas.microsoft.com/office/drawing/2014/main" id="{0DC29543-FCEC-C14C-808E-254A10104071}"/>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3" name="Freeform 6">
              <a:extLst>
                <a:ext uri="{FF2B5EF4-FFF2-40B4-BE49-F238E27FC236}">
                  <a16:creationId xmlns:a16="http://schemas.microsoft.com/office/drawing/2014/main" id="{FE9BC2E1-9AA4-C74B-8F6E-35E292018875}"/>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4" name="Freeform 7">
              <a:extLst>
                <a:ext uri="{FF2B5EF4-FFF2-40B4-BE49-F238E27FC236}">
                  <a16:creationId xmlns:a16="http://schemas.microsoft.com/office/drawing/2014/main" id="{2AC4E368-7250-7D4B-934E-8DCDC2996D98}"/>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5" name="Freeform 8">
              <a:extLst>
                <a:ext uri="{FF2B5EF4-FFF2-40B4-BE49-F238E27FC236}">
                  <a16:creationId xmlns:a16="http://schemas.microsoft.com/office/drawing/2014/main" id="{4957739C-30C6-DA4F-B8B9-A323DF63A46D}"/>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6" name="Oval 9">
              <a:extLst>
                <a:ext uri="{FF2B5EF4-FFF2-40B4-BE49-F238E27FC236}">
                  <a16:creationId xmlns:a16="http://schemas.microsoft.com/office/drawing/2014/main" id="{FB15C563-716D-0F44-BAAC-890E94EB4811}"/>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7" name="Rectangle 10">
              <a:extLst>
                <a:ext uri="{FF2B5EF4-FFF2-40B4-BE49-F238E27FC236}">
                  <a16:creationId xmlns:a16="http://schemas.microsoft.com/office/drawing/2014/main" id="{B7AF5B54-20DF-2940-A687-2807B93EBED0}"/>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8" name="Freeform 11">
              <a:extLst>
                <a:ext uri="{FF2B5EF4-FFF2-40B4-BE49-F238E27FC236}">
                  <a16:creationId xmlns:a16="http://schemas.microsoft.com/office/drawing/2014/main" id="{FCEF9071-A5A5-FE46-B226-40D6D55A1103}"/>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9" name="Freeform 12">
              <a:extLst>
                <a:ext uri="{FF2B5EF4-FFF2-40B4-BE49-F238E27FC236}">
                  <a16:creationId xmlns:a16="http://schemas.microsoft.com/office/drawing/2014/main" id="{827615B3-0C75-5940-90F8-605470120F55}"/>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0" name="Freeform 13">
              <a:extLst>
                <a:ext uri="{FF2B5EF4-FFF2-40B4-BE49-F238E27FC236}">
                  <a16:creationId xmlns:a16="http://schemas.microsoft.com/office/drawing/2014/main" id="{A310635E-2139-4243-A4B1-EC7C408BBB8F}"/>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1" name="Freeform 14">
              <a:extLst>
                <a:ext uri="{FF2B5EF4-FFF2-40B4-BE49-F238E27FC236}">
                  <a16:creationId xmlns:a16="http://schemas.microsoft.com/office/drawing/2014/main" id="{3F53A7DE-C645-3842-8FD3-1536FABFDAC6}"/>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2" name="Freeform 15">
              <a:extLst>
                <a:ext uri="{FF2B5EF4-FFF2-40B4-BE49-F238E27FC236}">
                  <a16:creationId xmlns:a16="http://schemas.microsoft.com/office/drawing/2014/main" id="{66C79D8A-72F8-0A41-83E6-55DABD722F3D}"/>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grpSp>
          <p:nvGrpSpPr>
            <p:cNvPr id="43" name="Group 42">
              <a:extLst>
                <a:ext uri="{FF2B5EF4-FFF2-40B4-BE49-F238E27FC236}">
                  <a16:creationId xmlns:a16="http://schemas.microsoft.com/office/drawing/2014/main" id="{29A4BFD2-C190-F74E-B834-268DC3140DA2}"/>
                </a:ext>
              </a:extLst>
            </p:cNvPr>
            <p:cNvGrpSpPr>
              <a:grpSpLocks noChangeAspect="1"/>
            </p:cNvGrpSpPr>
            <p:nvPr/>
          </p:nvGrpSpPr>
          <p:grpSpPr bwMode="gray">
            <a:xfrm>
              <a:off x="1998819" y="1263267"/>
              <a:ext cx="39288" cy="20954"/>
              <a:chOff x="2687241" y="1822450"/>
              <a:chExt cx="23813" cy="12700"/>
            </a:xfrm>
          </p:grpSpPr>
          <p:sp>
            <p:nvSpPr>
              <p:cNvPr id="44" name="Freeform 8">
                <a:extLst>
                  <a:ext uri="{FF2B5EF4-FFF2-40B4-BE49-F238E27FC236}">
                    <a16:creationId xmlns:a16="http://schemas.microsoft.com/office/drawing/2014/main" id="{D9C11075-6E0A-F740-B077-8B4C9E3E61D7}"/>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sz="2542" dirty="0"/>
              </a:p>
            </p:txBody>
          </p:sp>
          <p:sp>
            <p:nvSpPr>
              <p:cNvPr id="45" name="Freeform 9">
                <a:extLst>
                  <a:ext uri="{FF2B5EF4-FFF2-40B4-BE49-F238E27FC236}">
                    <a16:creationId xmlns:a16="http://schemas.microsoft.com/office/drawing/2014/main" id="{8FC07338-F2F9-624E-81A7-69E32F53818D}"/>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sz="2542" dirty="0"/>
              </a:p>
            </p:txBody>
          </p:sp>
        </p:grpSp>
      </p:grpSp>
      <p:pic>
        <p:nvPicPr>
          <p:cNvPr id="47" name="Picture 46">
            <a:extLst>
              <a:ext uri="{FF2B5EF4-FFF2-40B4-BE49-F238E27FC236}">
                <a16:creationId xmlns:a16="http://schemas.microsoft.com/office/drawing/2014/main" id="{5195CC4A-CAB8-8E49-ACBC-4E6E123EEE3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98412" y="4073706"/>
            <a:ext cx="788948" cy="851234"/>
          </a:xfrm>
          <a:prstGeom prst="rect">
            <a:avLst/>
          </a:prstGeom>
        </p:spPr>
      </p:pic>
      <p:sp>
        <p:nvSpPr>
          <p:cNvPr id="48" name="Left-Right Arrow 47">
            <a:extLst>
              <a:ext uri="{FF2B5EF4-FFF2-40B4-BE49-F238E27FC236}">
                <a16:creationId xmlns:a16="http://schemas.microsoft.com/office/drawing/2014/main" id="{273F66C8-3355-6C44-BE5A-F8EFA371076F}"/>
              </a:ext>
            </a:extLst>
          </p:cNvPr>
          <p:cNvSpPr/>
          <p:nvPr/>
        </p:nvSpPr>
        <p:spPr>
          <a:xfrm>
            <a:off x="4716579" y="4369929"/>
            <a:ext cx="740984" cy="240243"/>
          </a:xfrm>
          <a:prstGeom prst="leftRightArrow">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sp>
        <p:nvSpPr>
          <p:cNvPr id="49" name="Right Arrow 48">
            <a:extLst>
              <a:ext uri="{FF2B5EF4-FFF2-40B4-BE49-F238E27FC236}">
                <a16:creationId xmlns:a16="http://schemas.microsoft.com/office/drawing/2014/main" id="{3E279013-A978-494A-9A7B-77422CBA4823}"/>
              </a:ext>
            </a:extLst>
          </p:cNvPr>
          <p:cNvSpPr/>
          <p:nvPr/>
        </p:nvSpPr>
        <p:spPr>
          <a:xfrm>
            <a:off x="6328208" y="4369929"/>
            <a:ext cx="2236386" cy="223617"/>
          </a:xfrm>
          <a:prstGeom prst="rightArrow">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sp>
        <p:nvSpPr>
          <p:cNvPr id="50" name="TextBox 49">
            <a:extLst>
              <a:ext uri="{FF2B5EF4-FFF2-40B4-BE49-F238E27FC236}">
                <a16:creationId xmlns:a16="http://schemas.microsoft.com/office/drawing/2014/main" id="{4024BA29-A7A4-0A4B-8B8B-15594AC9AE1C}"/>
              </a:ext>
            </a:extLst>
          </p:cNvPr>
          <p:cNvSpPr txBox="1"/>
          <p:nvPr/>
        </p:nvSpPr>
        <p:spPr>
          <a:xfrm>
            <a:off x="1108132" y="5702293"/>
            <a:ext cx="2826076" cy="584775"/>
          </a:xfrm>
          <a:prstGeom prst="rect">
            <a:avLst/>
          </a:prstGeom>
          <a:noFill/>
        </p:spPr>
        <p:txBody>
          <a:bodyPr wrap="square" rtlCol="0">
            <a:spAutoFit/>
          </a:bodyPr>
          <a:lstStyle/>
          <a:p>
            <a:pPr algn="ctr"/>
            <a:r>
              <a:rPr lang="en-US" sz="1600" dirty="0">
                <a:solidFill>
                  <a:schemeClr val="tx1">
                    <a:lumMod val="75000"/>
                    <a:lumOff val="25000"/>
                  </a:schemeClr>
                </a:solidFill>
              </a:rPr>
              <a:t>ServiceNow users browse and request AWS services</a:t>
            </a:r>
          </a:p>
        </p:txBody>
      </p:sp>
      <p:sp>
        <p:nvSpPr>
          <p:cNvPr id="51" name="Right Arrow 50">
            <a:extLst>
              <a:ext uri="{FF2B5EF4-FFF2-40B4-BE49-F238E27FC236}">
                <a16:creationId xmlns:a16="http://schemas.microsoft.com/office/drawing/2014/main" id="{D5CB6027-3671-DB4C-A0B5-18F71BBB0311}"/>
              </a:ext>
            </a:extLst>
          </p:cNvPr>
          <p:cNvSpPr/>
          <p:nvPr/>
        </p:nvSpPr>
        <p:spPr>
          <a:xfrm>
            <a:off x="2503637" y="3432200"/>
            <a:ext cx="912589" cy="243531"/>
          </a:xfrm>
          <a:prstGeom prst="rightArrow">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sp>
        <p:nvSpPr>
          <p:cNvPr id="52" name="TextBox 51">
            <a:extLst>
              <a:ext uri="{FF2B5EF4-FFF2-40B4-BE49-F238E27FC236}">
                <a16:creationId xmlns:a16="http://schemas.microsoft.com/office/drawing/2014/main" id="{BB1A899B-7743-E94C-B150-381AF2862142}"/>
              </a:ext>
            </a:extLst>
          </p:cNvPr>
          <p:cNvSpPr txBox="1"/>
          <p:nvPr/>
        </p:nvSpPr>
        <p:spPr>
          <a:xfrm>
            <a:off x="4805391" y="5699675"/>
            <a:ext cx="3544383" cy="584775"/>
          </a:xfrm>
          <a:prstGeom prst="rect">
            <a:avLst/>
          </a:prstGeom>
          <a:noFill/>
        </p:spPr>
        <p:txBody>
          <a:bodyPr wrap="square" rtlCol="0">
            <a:spAutoFit/>
          </a:bodyPr>
          <a:lstStyle/>
          <a:p>
            <a:r>
              <a:rPr lang="en-US" sz="1600" dirty="0">
                <a:solidFill>
                  <a:schemeClr val="tx1">
                    <a:lumMod val="75000"/>
                    <a:lumOff val="25000"/>
                  </a:schemeClr>
                </a:solidFill>
              </a:rPr>
              <a:t>Catalog administrators procure, publish, and govern AWS services</a:t>
            </a:r>
          </a:p>
        </p:txBody>
      </p:sp>
      <p:sp>
        <p:nvSpPr>
          <p:cNvPr id="53" name="TextBox 52">
            <a:extLst>
              <a:ext uri="{FF2B5EF4-FFF2-40B4-BE49-F238E27FC236}">
                <a16:creationId xmlns:a16="http://schemas.microsoft.com/office/drawing/2014/main" id="{B1B30612-8551-1447-ACA9-19BD27E97DE7}"/>
              </a:ext>
            </a:extLst>
          </p:cNvPr>
          <p:cNvSpPr txBox="1"/>
          <p:nvPr/>
        </p:nvSpPr>
        <p:spPr>
          <a:xfrm>
            <a:off x="9368220" y="5726973"/>
            <a:ext cx="3286613" cy="584775"/>
          </a:xfrm>
          <a:prstGeom prst="rect">
            <a:avLst/>
          </a:prstGeom>
          <a:noFill/>
        </p:spPr>
        <p:txBody>
          <a:bodyPr wrap="square" rtlCol="0">
            <a:spAutoFit/>
          </a:bodyPr>
          <a:lstStyle/>
          <a:p>
            <a:r>
              <a:rPr lang="en-US" sz="1600" dirty="0">
                <a:solidFill>
                  <a:schemeClr val="tx1">
                    <a:lumMod val="75000"/>
                    <a:lumOff val="25000"/>
                  </a:schemeClr>
                </a:solidFill>
              </a:rPr>
              <a:t>Operators monitor and manage AWS services</a:t>
            </a:r>
          </a:p>
        </p:txBody>
      </p:sp>
      <p:sp>
        <p:nvSpPr>
          <p:cNvPr id="56" name="Right Arrow 55">
            <a:extLst>
              <a:ext uri="{FF2B5EF4-FFF2-40B4-BE49-F238E27FC236}">
                <a16:creationId xmlns:a16="http://schemas.microsoft.com/office/drawing/2014/main" id="{AF616299-3E94-1547-B636-AF56EC1170E3}"/>
              </a:ext>
            </a:extLst>
          </p:cNvPr>
          <p:cNvSpPr/>
          <p:nvPr/>
        </p:nvSpPr>
        <p:spPr>
          <a:xfrm rot="10800000">
            <a:off x="4716580" y="3167454"/>
            <a:ext cx="2236386" cy="215068"/>
          </a:xfrm>
          <a:prstGeom prst="rightArrow">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pic>
        <p:nvPicPr>
          <p:cNvPr id="57" name="Picture 56">
            <a:extLst>
              <a:ext uri="{FF2B5EF4-FFF2-40B4-BE49-F238E27FC236}">
                <a16:creationId xmlns:a16="http://schemas.microsoft.com/office/drawing/2014/main" id="{22AE7E44-230B-8A4C-A3B9-417E8108A5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0624" y="2243014"/>
            <a:ext cx="394933" cy="448302"/>
          </a:xfrm>
          <a:prstGeom prst="rect">
            <a:avLst/>
          </a:prstGeom>
        </p:spPr>
      </p:pic>
      <p:sp>
        <p:nvSpPr>
          <p:cNvPr id="58" name="TextBox 57">
            <a:extLst>
              <a:ext uri="{FF2B5EF4-FFF2-40B4-BE49-F238E27FC236}">
                <a16:creationId xmlns:a16="http://schemas.microsoft.com/office/drawing/2014/main" id="{4320493A-C7E7-5F4E-B744-0DEDCCF11767}"/>
              </a:ext>
            </a:extLst>
          </p:cNvPr>
          <p:cNvSpPr txBox="1"/>
          <p:nvPr/>
        </p:nvSpPr>
        <p:spPr>
          <a:xfrm>
            <a:off x="6965461" y="2752632"/>
            <a:ext cx="1372172" cy="192991"/>
          </a:xfrm>
          <a:prstGeom prst="rect">
            <a:avLst/>
          </a:prstGeom>
          <a:noFill/>
        </p:spPr>
        <p:txBody>
          <a:bodyPr wrap="square" lIns="0" tIns="0" rIns="0" bIns="0" rtlCol="0" anchor="t">
            <a:noAutofit/>
          </a:bodyPr>
          <a:lstStyle/>
          <a:p>
            <a:pPr algn="ctr"/>
            <a:r>
              <a:rPr lang="en-US" sz="1000" b="1" dirty="0"/>
              <a:t>Amazon CloudWatch</a:t>
            </a:r>
          </a:p>
        </p:txBody>
      </p:sp>
      <p:pic>
        <p:nvPicPr>
          <p:cNvPr id="59" name="Picture 58">
            <a:extLst>
              <a:ext uri="{FF2B5EF4-FFF2-40B4-BE49-F238E27FC236}">
                <a16:creationId xmlns:a16="http://schemas.microsoft.com/office/drawing/2014/main" id="{A4C4E1FE-3859-D340-8F4A-983BB4D39C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10623" y="2942279"/>
            <a:ext cx="394933" cy="423328"/>
          </a:xfrm>
          <a:prstGeom prst="rect">
            <a:avLst/>
          </a:prstGeom>
        </p:spPr>
      </p:pic>
      <p:sp>
        <p:nvSpPr>
          <p:cNvPr id="60" name="TextBox 59">
            <a:extLst>
              <a:ext uri="{FF2B5EF4-FFF2-40B4-BE49-F238E27FC236}">
                <a16:creationId xmlns:a16="http://schemas.microsoft.com/office/drawing/2014/main" id="{C3CD75B6-D375-034F-924D-258F306F6287}"/>
              </a:ext>
            </a:extLst>
          </p:cNvPr>
          <p:cNvSpPr txBox="1"/>
          <p:nvPr/>
        </p:nvSpPr>
        <p:spPr>
          <a:xfrm>
            <a:off x="6619402" y="3361547"/>
            <a:ext cx="2100835" cy="183767"/>
          </a:xfrm>
          <a:prstGeom prst="rect">
            <a:avLst/>
          </a:prstGeom>
          <a:noFill/>
        </p:spPr>
        <p:txBody>
          <a:bodyPr wrap="square" lIns="0" tIns="0" rIns="0" bIns="0" rtlCol="0" anchor="t">
            <a:noAutofit/>
          </a:bodyPr>
          <a:lstStyle/>
          <a:p>
            <a:pPr algn="ctr"/>
            <a:r>
              <a:rPr lang="en-US" sz="1000" b="1" dirty="0"/>
              <a:t>AWS Config</a:t>
            </a:r>
          </a:p>
        </p:txBody>
      </p:sp>
      <p:sp>
        <p:nvSpPr>
          <p:cNvPr id="61" name="TextBox 60">
            <a:extLst>
              <a:ext uri="{FF2B5EF4-FFF2-40B4-BE49-F238E27FC236}">
                <a16:creationId xmlns:a16="http://schemas.microsoft.com/office/drawing/2014/main" id="{83556BF0-2B03-4846-9B38-CAC9F436FB48}"/>
              </a:ext>
            </a:extLst>
          </p:cNvPr>
          <p:cNvSpPr txBox="1"/>
          <p:nvPr/>
        </p:nvSpPr>
        <p:spPr>
          <a:xfrm>
            <a:off x="4054400" y="1492014"/>
            <a:ext cx="4856844" cy="584775"/>
          </a:xfrm>
          <a:prstGeom prst="rect">
            <a:avLst/>
          </a:prstGeom>
          <a:noFill/>
        </p:spPr>
        <p:txBody>
          <a:bodyPr wrap="square" rtlCol="0">
            <a:spAutoFit/>
          </a:bodyPr>
          <a:lstStyle/>
          <a:p>
            <a:r>
              <a:rPr lang="en-US" sz="1600" dirty="0">
                <a:solidFill>
                  <a:schemeClr val="tx1">
                    <a:lumMod val="75000"/>
                    <a:lumOff val="25000"/>
                  </a:schemeClr>
                </a:solidFill>
              </a:rPr>
              <a:t>AWS resource info and event triggers are published to ServiceNow incident management</a:t>
            </a:r>
          </a:p>
        </p:txBody>
      </p:sp>
      <p:sp>
        <p:nvSpPr>
          <p:cNvPr id="62" name="Rectangle 61">
            <a:extLst>
              <a:ext uri="{FF2B5EF4-FFF2-40B4-BE49-F238E27FC236}">
                <a16:creationId xmlns:a16="http://schemas.microsoft.com/office/drawing/2014/main" id="{50F1645A-8599-F240-9496-BA68785AE945}"/>
              </a:ext>
            </a:extLst>
          </p:cNvPr>
          <p:cNvSpPr/>
          <p:nvPr/>
        </p:nvSpPr>
        <p:spPr>
          <a:xfrm>
            <a:off x="806780" y="5702293"/>
            <a:ext cx="375744" cy="461664"/>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1</a:t>
            </a:r>
          </a:p>
        </p:txBody>
      </p:sp>
      <p:sp>
        <p:nvSpPr>
          <p:cNvPr id="63" name="Rectangle 62">
            <a:extLst>
              <a:ext uri="{FF2B5EF4-FFF2-40B4-BE49-F238E27FC236}">
                <a16:creationId xmlns:a16="http://schemas.microsoft.com/office/drawing/2014/main" id="{CEF15819-8413-C44F-A793-C58BEAE12E46}"/>
              </a:ext>
            </a:extLst>
          </p:cNvPr>
          <p:cNvSpPr/>
          <p:nvPr/>
        </p:nvSpPr>
        <p:spPr>
          <a:xfrm>
            <a:off x="4323079" y="5668395"/>
            <a:ext cx="356188"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2</a:t>
            </a:r>
          </a:p>
        </p:txBody>
      </p:sp>
      <p:sp>
        <p:nvSpPr>
          <p:cNvPr id="64" name="Rectangle 63">
            <a:extLst>
              <a:ext uri="{FF2B5EF4-FFF2-40B4-BE49-F238E27FC236}">
                <a16:creationId xmlns:a16="http://schemas.microsoft.com/office/drawing/2014/main" id="{F0E49333-E9A1-204C-89CA-853F1674CF95}"/>
              </a:ext>
            </a:extLst>
          </p:cNvPr>
          <p:cNvSpPr/>
          <p:nvPr/>
        </p:nvSpPr>
        <p:spPr>
          <a:xfrm>
            <a:off x="8940085" y="5715905"/>
            <a:ext cx="356188" cy="461664"/>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3</a:t>
            </a:r>
          </a:p>
        </p:txBody>
      </p:sp>
      <p:sp>
        <p:nvSpPr>
          <p:cNvPr id="65" name="Rectangle 64">
            <a:extLst>
              <a:ext uri="{FF2B5EF4-FFF2-40B4-BE49-F238E27FC236}">
                <a16:creationId xmlns:a16="http://schemas.microsoft.com/office/drawing/2014/main" id="{2D7A2E37-47CE-B049-B4B9-11AF6393C064}"/>
              </a:ext>
            </a:extLst>
          </p:cNvPr>
          <p:cNvSpPr/>
          <p:nvPr/>
        </p:nvSpPr>
        <p:spPr>
          <a:xfrm>
            <a:off x="3644209" y="1468940"/>
            <a:ext cx="356188"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4</a:t>
            </a:r>
          </a:p>
        </p:txBody>
      </p:sp>
      <p:pic>
        <p:nvPicPr>
          <p:cNvPr id="66" name="Picture 65">
            <a:extLst>
              <a:ext uri="{FF2B5EF4-FFF2-40B4-BE49-F238E27FC236}">
                <a16:creationId xmlns:a16="http://schemas.microsoft.com/office/drawing/2014/main" id="{49A8CB55-3D47-0A48-AB48-04FA242419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7132" y="3582363"/>
            <a:ext cx="350668" cy="350668"/>
          </a:xfrm>
          <a:prstGeom prst="rect">
            <a:avLst/>
          </a:prstGeom>
        </p:spPr>
      </p:pic>
      <p:sp>
        <p:nvSpPr>
          <p:cNvPr id="67" name="TextBox 66">
            <a:extLst>
              <a:ext uri="{FF2B5EF4-FFF2-40B4-BE49-F238E27FC236}">
                <a16:creationId xmlns:a16="http://schemas.microsoft.com/office/drawing/2014/main" id="{157EC602-605B-D34B-9E1A-118737F26052}"/>
              </a:ext>
            </a:extLst>
          </p:cNvPr>
          <p:cNvSpPr txBox="1"/>
          <p:nvPr/>
        </p:nvSpPr>
        <p:spPr>
          <a:xfrm>
            <a:off x="6656575" y="3977604"/>
            <a:ext cx="2100835" cy="183767"/>
          </a:xfrm>
          <a:prstGeom prst="rect">
            <a:avLst/>
          </a:prstGeom>
          <a:noFill/>
        </p:spPr>
        <p:txBody>
          <a:bodyPr wrap="square" lIns="0" tIns="0" rIns="0" bIns="0" rtlCol="0" anchor="t">
            <a:noAutofit/>
          </a:bodyPr>
          <a:lstStyle/>
          <a:p>
            <a:pPr algn="ctr"/>
            <a:r>
              <a:rPr lang="en-US" sz="1000" b="1" dirty="0"/>
              <a:t>Amazon SNS</a:t>
            </a:r>
          </a:p>
        </p:txBody>
      </p:sp>
      <p:grpSp>
        <p:nvGrpSpPr>
          <p:cNvPr id="85" name="Group 84">
            <a:extLst>
              <a:ext uri="{FF2B5EF4-FFF2-40B4-BE49-F238E27FC236}">
                <a16:creationId xmlns:a16="http://schemas.microsoft.com/office/drawing/2014/main" id="{1B787F47-0782-814E-A79B-E47A50C0E02A}"/>
              </a:ext>
            </a:extLst>
          </p:cNvPr>
          <p:cNvGrpSpPr/>
          <p:nvPr/>
        </p:nvGrpSpPr>
        <p:grpSpPr>
          <a:xfrm>
            <a:off x="8349774" y="952570"/>
            <a:ext cx="5523354" cy="5066790"/>
            <a:chOff x="7828266" y="577527"/>
            <a:chExt cx="4270717" cy="4222325"/>
          </a:xfrm>
        </p:grpSpPr>
        <p:pic>
          <p:nvPicPr>
            <p:cNvPr id="86" name="Picture 85">
              <a:extLst>
                <a:ext uri="{FF2B5EF4-FFF2-40B4-BE49-F238E27FC236}">
                  <a16:creationId xmlns:a16="http://schemas.microsoft.com/office/drawing/2014/main" id="{0CEE6386-D686-BA49-8ABA-A2B2C1154BD2}"/>
                </a:ext>
              </a:extLst>
            </p:cNvPr>
            <p:cNvPicPr>
              <a:picLocks noChangeAspect="1"/>
            </p:cNvPicPr>
            <p:nvPr/>
          </p:nvPicPr>
          <p:blipFill>
            <a:blip r:embed="rId8"/>
            <a:stretch>
              <a:fillRect/>
            </a:stretch>
          </p:blipFill>
          <p:spPr>
            <a:xfrm>
              <a:off x="7828266" y="577527"/>
              <a:ext cx="4270717" cy="4222325"/>
            </a:xfrm>
            <a:prstGeom prst="rect">
              <a:avLst/>
            </a:prstGeom>
          </p:spPr>
        </p:pic>
        <p:pic>
          <p:nvPicPr>
            <p:cNvPr id="87" name="Picture 86">
              <a:extLst>
                <a:ext uri="{FF2B5EF4-FFF2-40B4-BE49-F238E27FC236}">
                  <a16:creationId xmlns:a16="http://schemas.microsoft.com/office/drawing/2014/main" id="{E32C4D69-AA55-E34F-BE55-F070C84CA74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738436" y="2507386"/>
              <a:ext cx="325928" cy="391113"/>
            </a:xfrm>
            <a:prstGeom prst="rect">
              <a:avLst/>
            </a:prstGeom>
          </p:spPr>
        </p:pic>
        <p:sp>
          <p:nvSpPr>
            <p:cNvPr id="88" name="TextBox 87">
              <a:extLst>
                <a:ext uri="{FF2B5EF4-FFF2-40B4-BE49-F238E27FC236}">
                  <a16:creationId xmlns:a16="http://schemas.microsoft.com/office/drawing/2014/main" id="{8D7AD80F-B3D9-B34B-8712-CAA272DC9A34}"/>
                </a:ext>
              </a:extLst>
            </p:cNvPr>
            <p:cNvSpPr txBox="1"/>
            <p:nvPr/>
          </p:nvSpPr>
          <p:spPr>
            <a:xfrm>
              <a:off x="8501604" y="2915194"/>
              <a:ext cx="669806" cy="110206"/>
            </a:xfrm>
            <a:prstGeom prst="rect">
              <a:avLst/>
            </a:prstGeom>
            <a:noFill/>
          </p:spPr>
          <p:txBody>
            <a:bodyPr wrap="square" lIns="0" tIns="0" rIns="0" bIns="0" rtlCol="0" anchor="t">
              <a:noAutofit/>
            </a:bodyPr>
            <a:lstStyle/>
            <a:p>
              <a:pPr algn="ctr"/>
              <a:r>
                <a:rPr lang="en-US" sz="960" dirty="0">
                  <a:latin typeface="Amazon Ember Regular"/>
                </a:rPr>
                <a:t>Amazon EC2</a:t>
              </a:r>
            </a:p>
          </p:txBody>
        </p:sp>
        <p:pic>
          <p:nvPicPr>
            <p:cNvPr id="89" name="Picture 88">
              <a:extLst>
                <a:ext uri="{FF2B5EF4-FFF2-40B4-BE49-F238E27FC236}">
                  <a16:creationId xmlns:a16="http://schemas.microsoft.com/office/drawing/2014/main" id="{519B8BEE-75E6-3345-BE99-A7FE0BB7893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348238" y="2507386"/>
              <a:ext cx="311327" cy="373591"/>
            </a:xfrm>
            <a:prstGeom prst="rect">
              <a:avLst/>
            </a:prstGeom>
          </p:spPr>
        </p:pic>
        <p:sp>
          <p:nvSpPr>
            <p:cNvPr id="90" name="TextBox 89">
              <a:extLst>
                <a:ext uri="{FF2B5EF4-FFF2-40B4-BE49-F238E27FC236}">
                  <a16:creationId xmlns:a16="http://schemas.microsoft.com/office/drawing/2014/main" id="{DAD62D2E-22E9-A34D-B257-611DA3CDCBD9}"/>
                </a:ext>
              </a:extLst>
            </p:cNvPr>
            <p:cNvSpPr txBox="1"/>
            <p:nvPr/>
          </p:nvSpPr>
          <p:spPr>
            <a:xfrm>
              <a:off x="9253887" y="2915194"/>
              <a:ext cx="540019" cy="142684"/>
            </a:xfrm>
            <a:prstGeom prst="rect">
              <a:avLst/>
            </a:prstGeom>
            <a:noFill/>
          </p:spPr>
          <p:txBody>
            <a:bodyPr wrap="square" lIns="0" tIns="0" rIns="0" bIns="0" rtlCol="0" anchor="t">
              <a:noAutofit/>
            </a:bodyPr>
            <a:lstStyle/>
            <a:p>
              <a:pPr algn="ctr"/>
              <a:r>
                <a:rPr lang="en-US" sz="960" dirty="0">
                  <a:latin typeface="Amazon Ember Regular"/>
                </a:rPr>
                <a:t>Amazon S3</a:t>
              </a:r>
            </a:p>
          </p:txBody>
        </p:sp>
        <p:pic>
          <p:nvPicPr>
            <p:cNvPr id="91" name="Picture 90">
              <a:extLst>
                <a:ext uri="{FF2B5EF4-FFF2-40B4-BE49-F238E27FC236}">
                  <a16:creationId xmlns:a16="http://schemas.microsoft.com/office/drawing/2014/main" id="{9C63F06B-B5A9-1D48-B594-E0FA5235C37F}"/>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046377" y="2507385"/>
              <a:ext cx="315739" cy="365072"/>
            </a:xfrm>
            <a:prstGeom prst="rect">
              <a:avLst/>
            </a:prstGeom>
          </p:spPr>
        </p:pic>
        <p:sp>
          <p:nvSpPr>
            <p:cNvPr id="92" name="TextBox 91">
              <a:extLst>
                <a:ext uri="{FF2B5EF4-FFF2-40B4-BE49-F238E27FC236}">
                  <a16:creationId xmlns:a16="http://schemas.microsoft.com/office/drawing/2014/main" id="{E64A403D-FC60-4E4F-9595-19C20199E94D}"/>
                </a:ext>
              </a:extLst>
            </p:cNvPr>
            <p:cNvSpPr txBox="1"/>
            <p:nvPr/>
          </p:nvSpPr>
          <p:spPr>
            <a:xfrm>
              <a:off x="9914153" y="2915194"/>
              <a:ext cx="597414" cy="126440"/>
            </a:xfrm>
            <a:prstGeom prst="rect">
              <a:avLst/>
            </a:prstGeom>
            <a:noFill/>
          </p:spPr>
          <p:txBody>
            <a:bodyPr wrap="square" lIns="0" tIns="0" rIns="0" bIns="0" rtlCol="0" anchor="t">
              <a:noAutofit/>
            </a:bodyPr>
            <a:lstStyle/>
            <a:p>
              <a:pPr algn="ctr"/>
              <a:r>
                <a:rPr lang="en-US" sz="960" dirty="0">
                  <a:latin typeface="Amazon Ember Regular"/>
                </a:rPr>
                <a:t>Amazon RDS</a:t>
              </a:r>
            </a:p>
          </p:txBody>
        </p:sp>
        <p:pic>
          <p:nvPicPr>
            <p:cNvPr id="93" name="Picture 92">
              <a:extLst>
                <a:ext uri="{FF2B5EF4-FFF2-40B4-BE49-F238E27FC236}">
                  <a16:creationId xmlns:a16="http://schemas.microsoft.com/office/drawing/2014/main" id="{D563B7E1-B84E-6A4F-B503-BBB2D91E78E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0717827" y="2493737"/>
              <a:ext cx="341815" cy="415875"/>
            </a:xfrm>
            <a:prstGeom prst="rect">
              <a:avLst/>
            </a:prstGeom>
          </p:spPr>
        </p:pic>
        <p:sp>
          <p:nvSpPr>
            <p:cNvPr id="94" name="TextBox 93">
              <a:extLst>
                <a:ext uri="{FF2B5EF4-FFF2-40B4-BE49-F238E27FC236}">
                  <a16:creationId xmlns:a16="http://schemas.microsoft.com/office/drawing/2014/main" id="{ED8504C8-59E9-0148-B39F-7B0EC40E28CF}"/>
                </a:ext>
              </a:extLst>
            </p:cNvPr>
            <p:cNvSpPr txBox="1"/>
            <p:nvPr/>
          </p:nvSpPr>
          <p:spPr>
            <a:xfrm>
              <a:off x="10624273" y="2915194"/>
              <a:ext cx="578289" cy="155572"/>
            </a:xfrm>
            <a:prstGeom prst="rect">
              <a:avLst/>
            </a:prstGeom>
            <a:noFill/>
          </p:spPr>
          <p:txBody>
            <a:bodyPr wrap="square" lIns="0" tIns="0" rIns="0" bIns="0" rtlCol="0" anchor="t">
              <a:noAutofit/>
            </a:bodyPr>
            <a:lstStyle/>
            <a:p>
              <a:pPr algn="ctr"/>
              <a:r>
                <a:rPr lang="en-US" sz="960" dirty="0">
                  <a:latin typeface="Amazon Ember Regular"/>
                </a:rPr>
                <a:t>Amazon VPC</a:t>
              </a:r>
            </a:p>
          </p:txBody>
        </p:sp>
        <p:sp>
          <p:nvSpPr>
            <p:cNvPr id="95" name="TextBox 94">
              <a:extLst>
                <a:ext uri="{FF2B5EF4-FFF2-40B4-BE49-F238E27FC236}">
                  <a16:creationId xmlns:a16="http://schemas.microsoft.com/office/drawing/2014/main" id="{A46AFFFB-390C-6C4B-BB51-0E81A80ED1DA}"/>
                </a:ext>
              </a:extLst>
            </p:cNvPr>
            <p:cNvSpPr txBox="1"/>
            <p:nvPr/>
          </p:nvSpPr>
          <p:spPr>
            <a:xfrm>
              <a:off x="9881052" y="3646056"/>
              <a:ext cx="578289" cy="155572"/>
            </a:xfrm>
            <a:prstGeom prst="rect">
              <a:avLst/>
            </a:prstGeom>
            <a:noFill/>
          </p:spPr>
          <p:txBody>
            <a:bodyPr wrap="square" lIns="0" tIns="0" rIns="0" bIns="0" rtlCol="0" anchor="t">
              <a:noAutofit/>
            </a:bodyPr>
            <a:lstStyle/>
            <a:p>
              <a:pPr algn="ctr"/>
              <a:r>
                <a:rPr lang="en-US" sz="960" dirty="0">
                  <a:latin typeface="Amazon Ember Regular"/>
                </a:rPr>
                <a:t>Amazon </a:t>
              </a:r>
            </a:p>
            <a:p>
              <a:pPr algn="ctr"/>
              <a:r>
                <a:rPr lang="en-US" sz="960" dirty="0">
                  <a:latin typeface="Amazon Ember Regular"/>
                </a:rPr>
                <a:t>EMR</a:t>
              </a:r>
            </a:p>
          </p:txBody>
        </p:sp>
        <p:pic>
          <p:nvPicPr>
            <p:cNvPr id="96" name="Picture 95">
              <a:extLst>
                <a:ext uri="{FF2B5EF4-FFF2-40B4-BE49-F238E27FC236}">
                  <a16:creationId xmlns:a16="http://schemas.microsoft.com/office/drawing/2014/main" id="{8C0A3358-97EF-864F-ABEB-6A8D3CDFB80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587306" y="3191540"/>
              <a:ext cx="324673" cy="389607"/>
            </a:xfrm>
            <a:prstGeom prst="rect">
              <a:avLst/>
            </a:prstGeom>
          </p:spPr>
        </p:pic>
        <p:sp>
          <p:nvSpPr>
            <p:cNvPr id="97" name="TextBox 96">
              <a:extLst>
                <a:ext uri="{FF2B5EF4-FFF2-40B4-BE49-F238E27FC236}">
                  <a16:creationId xmlns:a16="http://schemas.microsoft.com/office/drawing/2014/main" id="{3E560A2D-12A0-AB42-8C7F-34AEFB581A54}"/>
                </a:ext>
              </a:extLst>
            </p:cNvPr>
            <p:cNvSpPr txBox="1"/>
            <p:nvPr/>
          </p:nvSpPr>
          <p:spPr>
            <a:xfrm>
              <a:off x="10468874" y="3646056"/>
              <a:ext cx="578289" cy="155572"/>
            </a:xfrm>
            <a:prstGeom prst="rect">
              <a:avLst/>
            </a:prstGeom>
            <a:noFill/>
          </p:spPr>
          <p:txBody>
            <a:bodyPr wrap="square" lIns="0" tIns="0" rIns="0" bIns="0" rtlCol="0" anchor="t">
              <a:noAutofit/>
            </a:bodyPr>
            <a:lstStyle/>
            <a:p>
              <a:pPr algn="ctr"/>
              <a:r>
                <a:rPr lang="en-US" sz="960" dirty="0">
                  <a:latin typeface="Amazon Ember Regular"/>
                </a:rPr>
                <a:t>Amazon </a:t>
              </a:r>
            </a:p>
            <a:p>
              <a:pPr algn="ctr"/>
              <a:r>
                <a:rPr lang="en-US" sz="960" dirty="0">
                  <a:latin typeface="Amazon Ember Regular"/>
                </a:rPr>
                <a:t>SQS</a:t>
              </a:r>
            </a:p>
          </p:txBody>
        </p:sp>
        <p:pic>
          <p:nvPicPr>
            <p:cNvPr id="98" name="Picture 97">
              <a:extLst>
                <a:ext uri="{FF2B5EF4-FFF2-40B4-BE49-F238E27FC236}">
                  <a16:creationId xmlns:a16="http://schemas.microsoft.com/office/drawing/2014/main" id="{25F6602E-5FEC-0A4B-A450-44C795A19B15}"/>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332058" y="3183199"/>
              <a:ext cx="339093" cy="409696"/>
            </a:xfrm>
            <a:prstGeom prst="rect">
              <a:avLst/>
            </a:prstGeom>
          </p:spPr>
        </p:pic>
        <p:sp>
          <p:nvSpPr>
            <p:cNvPr id="99" name="TextBox 98">
              <a:extLst>
                <a:ext uri="{FF2B5EF4-FFF2-40B4-BE49-F238E27FC236}">
                  <a16:creationId xmlns:a16="http://schemas.microsoft.com/office/drawing/2014/main" id="{AAB8BB82-36D5-0142-B6E3-BA15B093136C}"/>
                </a:ext>
              </a:extLst>
            </p:cNvPr>
            <p:cNvSpPr txBox="1"/>
            <p:nvPr/>
          </p:nvSpPr>
          <p:spPr>
            <a:xfrm>
              <a:off x="8217254" y="3581147"/>
              <a:ext cx="578289" cy="263163"/>
            </a:xfrm>
            <a:prstGeom prst="rect">
              <a:avLst/>
            </a:prstGeom>
            <a:noFill/>
          </p:spPr>
          <p:txBody>
            <a:bodyPr wrap="square" lIns="0" tIns="0" rIns="0" bIns="0" rtlCol="0" anchor="t">
              <a:noAutofit/>
            </a:bodyPr>
            <a:lstStyle/>
            <a:p>
              <a:pPr algn="ctr"/>
              <a:r>
                <a:rPr lang="en-US" sz="960" dirty="0">
                  <a:latin typeface="Amazon Ember Regular"/>
                </a:rPr>
                <a:t>Amazon Machine Learning</a:t>
              </a:r>
            </a:p>
          </p:txBody>
        </p:sp>
        <p:sp>
          <p:nvSpPr>
            <p:cNvPr id="100" name="TextBox 99">
              <a:extLst>
                <a:ext uri="{FF2B5EF4-FFF2-40B4-BE49-F238E27FC236}">
                  <a16:creationId xmlns:a16="http://schemas.microsoft.com/office/drawing/2014/main" id="{CED89747-7CD4-704E-9757-CB47FEBD0CAF}"/>
                </a:ext>
              </a:extLst>
            </p:cNvPr>
            <p:cNvSpPr txBox="1"/>
            <p:nvPr/>
          </p:nvSpPr>
          <p:spPr>
            <a:xfrm>
              <a:off x="9335864" y="3646056"/>
              <a:ext cx="578289" cy="155572"/>
            </a:xfrm>
            <a:prstGeom prst="rect">
              <a:avLst/>
            </a:prstGeom>
            <a:noFill/>
          </p:spPr>
          <p:txBody>
            <a:bodyPr wrap="square" lIns="0" tIns="0" rIns="0" bIns="0" rtlCol="0" anchor="t">
              <a:noAutofit/>
            </a:bodyPr>
            <a:lstStyle/>
            <a:p>
              <a:pPr algn="ctr"/>
              <a:r>
                <a:rPr lang="en-US" sz="960" dirty="0">
                  <a:latin typeface="Amazon Ember Regular"/>
                </a:rPr>
                <a:t>AWS Mobile Hub</a:t>
              </a:r>
            </a:p>
          </p:txBody>
        </p:sp>
        <p:sp>
          <p:nvSpPr>
            <p:cNvPr id="101" name="TextBox 100">
              <a:extLst>
                <a:ext uri="{FF2B5EF4-FFF2-40B4-BE49-F238E27FC236}">
                  <a16:creationId xmlns:a16="http://schemas.microsoft.com/office/drawing/2014/main" id="{8474A29B-CC47-EC4F-B87C-5270D9286222}"/>
                </a:ext>
              </a:extLst>
            </p:cNvPr>
            <p:cNvSpPr txBox="1"/>
            <p:nvPr/>
          </p:nvSpPr>
          <p:spPr>
            <a:xfrm>
              <a:off x="8781369" y="3646056"/>
              <a:ext cx="578289" cy="155572"/>
            </a:xfrm>
            <a:prstGeom prst="rect">
              <a:avLst/>
            </a:prstGeom>
            <a:noFill/>
          </p:spPr>
          <p:txBody>
            <a:bodyPr wrap="square" lIns="0" tIns="0" rIns="0" bIns="0" rtlCol="0" anchor="t">
              <a:noAutofit/>
            </a:bodyPr>
            <a:lstStyle/>
            <a:p>
              <a:pPr algn="ctr"/>
              <a:r>
                <a:rPr lang="en-US" sz="960" dirty="0">
                  <a:latin typeface="Amazon Ember Regular"/>
                </a:rPr>
                <a:t>AWS IoT</a:t>
              </a:r>
            </a:p>
          </p:txBody>
        </p:sp>
      </p:grpSp>
      <p:pic>
        <p:nvPicPr>
          <p:cNvPr id="55" name="Picture 54">
            <a:extLst>
              <a:ext uri="{FF2B5EF4-FFF2-40B4-BE49-F238E27FC236}">
                <a16:creationId xmlns:a16="http://schemas.microsoft.com/office/drawing/2014/main" id="{6006F7E1-BEED-C74C-A8A0-039CD706CD17}"/>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0107909" y="2662225"/>
            <a:ext cx="913015" cy="546439"/>
          </a:xfrm>
          <a:prstGeom prst="rect">
            <a:avLst/>
          </a:prstGeom>
        </p:spPr>
      </p:pic>
      <p:pic>
        <p:nvPicPr>
          <p:cNvPr id="102" name="Picture 101">
            <a:extLst>
              <a:ext uri="{FF2B5EF4-FFF2-40B4-BE49-F238E27FC236}">
                <a16:creationId xmlns:a16="http://schemas.microsoft.com/office/drawing/2014/main" id="{3981D8D2-6DAB-3848-AFC4-24974359C15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757192" y="4075143"/>
            <a:ext cx="437818" cy="519724"/>
          </a:xfrm>
          <a:prstGeom prst="rect">
            <a:avLst/>
          </a:prstGeom>
        </p:spPr>
      </p:pic>
      <p:pic>
        <p:nvPicPr>
          <p:cNvPr id="103" name="Picture 102">
            <a:extLst>
              <a:ext uri="{FF2B5EF4-FFF2-40B4-BE49-F238E27FC236}">
                <a16:creationId xmlns:a16="http://schemas.microsoft.com/office/drawing/2014/main" id="{D2945DBC-EAFF-E14A-B5A5-ADEBAE569DF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503784" y="4086279"/>
            <a:ext cx="435132" cy="474689"/>
          </a:xfrm>
          <a:prstGeom prst="rect">
            <a:avLst/>
          </a:prstGeom>
        </p:spPr>
      </p:pic>
      <p:pic>
        <p:nvPicPr>
          <p:cNvPr id="104" name="Picture 103">
            <a:extLst>
              <a:ext uri="{FF2B5EF4-FFF2-40B4-BE49-F238E27FC236}">
                <a16:creationId xmlns:a16="http://schemas.microsoft.com/office/drawing/2014/main" id="{CF0B639E-AE9B-CD48-B8C5-D3DA361CCFB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163900" y="4068289"/>
            <a:ext cx="397647" cy="477176"/>
          </a:xfrm>
          <a:prstGeom prst="rect">
            <a:avLst/>
          </a:prstGeom>
        </p:spPr>
      </p:pic>
      <p:pic>
        <p:nvPicPr>
          <p:cNvPr id="105" name="Picture 104">
            <a:extLst>
              <a:ext uri="{FF2B5EF4-FFF2-40B4-BE49-F238E27FC236}">
                <a16:creationId xmlns:a16="http://schemas.microsoft.com/office/drawing/2014/main" id="{EC297A06-6394-744C-9663-3633FE219CF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2757882" y="4133861"/>
            <a:ext cx="373164" cy="433677"/>
          </a:xfrm>
          <a:prstGeom prst="rect">
            <a:avLst/>
          </a:prstGeom>
        </p:spPr>
      </p:pic>
      <p:sp>
        <p:nvSpPr>
          <p:cNvPr id="106" name="TextBox 105">
            <a:extLst>
              <a:ext uri="{FF2B5EF4-FFF2-40B4-BE49-F238E27FC236}">
                <a16:creationId xmlns:a16="http://schemas.microsoft.com/office/drawing/2014/main" id="{08721C3C-9C7E-9147-8CA4-084F9E550748}"/>
              </a:ext>
            </a:extLst>
          </p:cNvPr>
          <p:cNvSpPr txBox="1"/>
          <p:nvPr/>
        </p:nvSpPr>
        <p:spPr>
          <a:xfrm>
            <a:off x="12570511" y="4602754"/>
            <a:ext cx="747906" cy="186686"/>
          </a:xfrm>
          <a:prstGeom prst="rect">
            <a:avLst/>
          </a:prstGeom>
          <a:noFill/>
        </p:spPr>
        <p:txBody>
          <a:bodyPr wrap="square" lIns="0" tIns="0" rIns="0" bIns="0" rtlCol="0" anchor="t">
            <a:noAutofit/>
          </a:bodyPr>
          <a:lstStyle/>
          <a:p>
            <a:pPr algn="ctr"/>
            <a:r>
              <a:rPr lang="en-US" sz="960" dirty="0">
                <a:latin typeface="Amazon Ember Regular"/>
              </a:rPr>
              <a:t>Amazon </a:t>
            </a:r>
          </a:p>
          <a:p>
            <a:pPr algn="ctr"/>
            <a:r>
              <a:rPr lang="en-US" sz="960" dirty="0">
                <a:latin typeface="Amazon Ember Regular"/>
              </a:rPr>
              <a:t>WorkSpaces</a:t>
            </a:r>
          </a:p>
        </p:txBody>
      </p:sp>
      <p:sp>
        <p:nvSpPr>
          <p:cNvPr id="68" name="Rectangle 67">
            <a:extLst>
              <a:ext uri="{FF2B5EF4-FFF2-40B4-BE49-F238E27FC236}">
                <a16:creationId xmlns:a16="http://schemas.microsoft.com/office/drawing/2014/main" id="{3E2894C0-D05A-CA42-B319-F6139A7FE393}"/>
              </a:ext>
            </a:extLst>
          </p:cNvPr>
          <p:cNvSpPr/>
          <p:nvPr/>
        </p:nvSpPr>
        <p:spPr bwMode="auto">
          <a:xfrm>
            <a:off x="10710530" y="603114"/>
            <a:ext cx="3335867" cy="9144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Validate SNS Scoped app is in scope</a:t>
            </a:r>
          </a:p>
        </p:txBody>
      </p:sp>
    </p:spTree>
    <p:extLst>
      <p:ext uri="{BB962C8B-B14F-4D97-AF65-F5344CB8AC3E}">
        <p14:creationId xmlns:p14="http://schemas.microsoft.com/office/powerpoint/2010/main" val="4009145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25C26-6568-FC4E-B7EE-BBD442736332}"/>
              </a:ext>
            </a:extLst>
          </p:cNvPr>
          <p:cNvSpPr>
            <a:spLocks noGrp="1"/>
          </p:cNvSpPr>
          <p:nvPr>
            <p:ph type="title"/>
          </p:nvPr>
        </p:nvSpPr>
        <p:spPr>
          <a:xfrm>
            <a:off x="540627" y="216005"/>
            <a:ext cx="13125067" cy="872959"/>
          </a:xfrm>
        </p:spPr>
        <p:txBody>
          <a:bodyPr/>
          <a:lstStyle/>
          <a:p>
            <a:r>
              <a:rPr lang="en-US" sz="4320" dirty="0">
                <a:latin typeface="Amazon Ember" panose="020B0603020204020204" pitchFamily="34" charset="0"/>
                <a:ea typeface="Amazon Ember" panose="020B0603020204020204" pitchFamily="34" charset="0"/>
                <a:cs typeface="Amazon Ember" panose="020B0603020204020204" pitchFamily="34" charset="0"/>
              </a:rPr>
              <a:t>Benefits </a:t>
            </a:r>
          </a:p>
        </p:txBody>
      </p:sp>
      <p:pic>
        <p:nvPicPr>
          <p:cNvPr id="5" name="Picture 4">
            <a:extLst>
              <a:ext uri="{FF2B5EF4-FFF2-40B4-BE49-F238E27FC236}">
                <a16:creationId xmlns:a16="http://schemas.microsoft.com/office/drawing/2014/main" id="{DC3D2FF8-D10F-F647-8CEC-DF184C0B9025}"/>
              </a:ext>
            </a:extLst>
          </p:cNvPr>
          <p:cNvPicPr>
            <a:picLocks noChangeAspect="1"/>
          </p:cNvPicPr>
          <p:nvPr/>
        </p:nvPicPr>
        <p:blipFill>
          <a:blip r:embed="rId3"/>
          <a:stretch>
            <a:fillRect/>
          </a:stretch>
        </p:blipFill>
        <p:spPr>
          <a:xfrm>
            <a:off x="4827539" y="2400345"/>
            <a:ext cx="1949910" cy="1782952"/>
          </a:xfrm>
          <a:prstGeom prst="rect">
            <a:avLst/>
          </a:prstGeom>
        </p:spPr>
      </p:pic>
      <p:pic>
        <p:nvPicPr>
          <p:cNvPr id="11" name="Picture 10">
            <a:extLst>
              <a:ext uri="{FF2B5EF4-FFF2-40B4-BE49-F238E27FC236}">
                <a16:creationId xmlns:a16="http://schemas.microsoft.com/office/drawing/2014/main" id="{88633F48-B31F-F74F-B757-82321F234752}"/>
              </a:ext>
            </a:extLst>
          </p:cNvPr>
          <p:cNvPicPr>
            <a:picLocks noChangeAspect="1"/>
          </p:cNvPicPr>
          <p:nvPr/>
        </p:nvPicPr>
        <p:blipFill>
          <a:blip r:embed="rId4"/>
          <a:stretch>
            <a:fillRect/>
          </a:stretch>
        </p:blipFill>
        <p:spPr>
          <a:xfrm>
            <a:off x="11574304" y="2731990"/>
            <a:ext cx="1798574" cy="1348706"/>
          </a:xfrm>
          <a:prstGeom prst="rect">
            <a:avLst/>
          </a:prstGeom>
        </p:spPr>
      </p:pic>
      <p:sp>
        <p:nvSpPr>
          <p:cNvPr id="16" name="TextBox 15">
            <a:extLst>
              <a:ext uri="{FF2B5EF4-FFF2-40B4-BE49-F238E27FC236}">
                <a16:creationId xmlns:a16="http://schemas.microsoft.com/office/drawing/2014/main" id="{0B48E802-60CB-2C4C-B4AB-6D4230E19681}"/>
              </a:ext>
            </a:extLst>
          </p:cNvPr>
          <p:cNvSpPr txBox="1"/>
          <p:nvPr/>
        </p:nvSpPr>
        <p:spPr>
          <a:xfrm>
            <a:off x="4315173" y="4321292"/>
            <a:ext cx="2974642" cy="424732"/>
          </a:xfrm>
          <a:prstGeom prst="rect">
            <a:avLst/>
          </a:prstGeom>
          <a:noFill/>
        </p:spPr>
        <p:txBody>
          <a:bodyPr wrap="square" rtlCol="0">
            <a:spAutoFit/>
          </a:bodyPr>
          <a:lstStyle/>
          <a:p>
            <a:r>
              <a:rPr lang="en-US" sz="2160" b="1" dirty="0">
                <a:solidFill>
                  <a:schemeClr val="bg2">
                    <a:lumMod val="10000"/>
                  </a:schemeClr>
                </a:solidFill>
                <a:latin typeface="Calibri" panose="020F0502020204030204" pitchFamily="34" charset="0"/>
                <a:cs typeface="Calibri" panose="020F0502020204030204" pitchFamily="34" charset="0"/>
              </a:rPr>
              <a:t>Streamline Provisioning</a:t>
            </a:r>
            <a:endParaRPr lang="en-US" sz="2400" dirty="0">
              <a:solidFill>
                <a:schemeClr val="bg2">
                  <a:lumMod val="10000"/>
                </a:schemeClr>
              </a:solidFill>
              <a:latin typeface="Calibri" panose="020F0502020204030204" pitchFamily="34" charset="0"/>
              <a:cs typeface="Calibri" panose="020F0502020204030204" pitchFamily="34" charset="0"/>
            </a:endParaRPr>
          </a:p>
        </p:txBody>
      </p:sp>
      <p:sp>
        <p:nvSpPr>
          <p:cNvPr id="14" name="Freeform 9">
            <a:extLst>
              <a:ext uri="{FF2B5EF4-FFF2-40B4-BE49-F238E27FC236}">
                <a16:creationId xmlns:a16="http://schemas.microsoft.com/office/drawing/2014/main" id="{6954E9F2-A880-1842-8513-461D720E55AC}"/>
              </a:ext>
            </a:extLst>
          </p:cNvPr>
          <p:cNvSpPr>
            <a:spLocks noEditPoints="1"/>
          </p:cNvSpPr>
          <p:nvPr/>
        </p:nvSpPr>
        <p:spPr bwMode="auto">
          <a:xfrm>
            <a:off x="1242728" y="2886484"/>
            <a:ext cx="1556556" cy="1095809"/>
          </a:xfrm>
          <a:custGeom>
            <a:avLst/>
            <a:gdLst>
              <a:gd name="T0" fmla="*/ 0 w 96"/>
              <a:gd name="T1" fmla="*/ 48 h 68"/>
              <a:gd name="T2" fmla="*/ 2 w 96"/>
              <a:gd name="T3" fmla="*/ 68 h 68"/>
              <a:gd name="T4" fmla="*/ 96 w 96"/>
              <a:gd name="T5" fmla="*/ 66 h 68"/>
              <a:gd name="T6" fmla="*/ 48 w 96"/>
              <a:gd name="T7" fmla="*/ 0 h 68"/>
              <a:gd name="T8" fmla="*/ 61 w 96"/>
              <a:gd name="T9" fmla="*/ 12 h 68"/>
              <a:gd name="T10" fmla="*/ 64 w 96"/>
              <a:gd name="T11" fmla="*/ 14 h 68"/>
              <a:gd name="T12" fmla="*/ 59 w 96"/>
              <a:gd name="T13" fmla="*/ 22 h 68"/>
              <a:gd name="T14" fmla="*/ 46 w 96"/>
              <a:gd name="T15" fmla="*/ 10 h 68"/>
              <a:gd name="T16" fmla="*/ 50 w 96"/>
              <a:gd name="T17" fmla="*/ 10 h 68"/>
              <a:gd name="T18" fmla="*/ 48 w 96"/>
              <a:gd name="T19" fmla="*/ 20 h 68"/>
              <a:gd name="T20" fmla="*/ 46 w 96"/>
              <a:gd name="T21" fmla="*/ 10 h 68"/>
              <a:gd name="T22" fmla="*/ 10 w 96"/>
              <a:gd name="T23" fmla="*/ 52 h 68"/>
              <a:gd name="T24" fmla="*/ 10 w 96"/>
              <a:gd name="T25" fmla="*/ 48 h 68"/>
              <a:gd name="T26" fmla="*/ 20 w 96"/>
              <a:gd name="T27" fmla="*/ 50 h 68"/>
              <a:gd name="T28" fmla="*/ 22 w 96"/>
              <a:gd name="T29" fmla="*/ 37 h 68"/>
              <a:gd name="T30" fmla="*/ 12 w 96"/>
              <a:gd name="T31" fmla="*/ 35 h 68"/>
              <a:gd name="T32" fmla="*/ 14 w 96"/>
              <a:gd name="T33" fmla="*/ 32 h 68"/>
              <a:gd name="T34" fmla="*/ 22 w 96"/>
              <a:gd name="T35" fmla="*/ 37 h 68"/>
              <a:gd name="T36" fmla="*/ 28 w 96"/>
              <a:gd name="T37" fmla="*/ 28 h 68"/>
              <a:gd name="T38" fmla="*/ 20 w 96"/>
              <a:gd name="T39" fmla="*/ 23 h 68"/>
              <a:gd name="T40" fmla="*/ 20 w 96"/>
              <a:gd name="T41" fmla="*/ 20 h 68"/>
              <a:gd name="T42" fmla="*/ 28 w 96"/>
              <a:gd name="T43" fmla="*/ 25 h 68"/>
              <a:gd name="T44" fmla="*/ 37 w 96"/>
              <a:gd name="T45" fmla="*/ 22 h 68"/>
              <a:gd name="T46" fmla="*/ 32 w 96"/>
              <a:gd name="T47" fmla="*/ 14 h 68"/>
              <a:gd name="T48" fmla="*/ 35 w 96"/>
              <a:gd name="T49" fmla="*/ 12 h 68"/>
              <a:gd name="T50" fmla="*/ 37 w 96"/>
              <a:gd name="T51" fmla="*/ 22 h 68"/>
              <a:gd name="T52" fmla="*/ 42 w 96"/>
              <a:gd name="T53" fmla="*/ 54 h 68"/>
              <a:gd name="T54" fmla="*/ 52 w 96"/>
              <a:gd name="T55" fmla="*/ 41 h 68"/>
              <a:gd name="T56" fmla="*/ 73 w 96"/>
              <a:gd name="T57" fmla="*/ 23 h 68"/>
              <a:gd name="T58" fmla="*/ 55 w 96"/>
              <a:gd name="T59" fmla="*/ 44 h 68"/>
              <a:gd name="T60" fmla="*/ 74 w 96"/>
              <a:gd name="T61" fmla="*/ 37 h 68"/>
              <a:gd name="T62" fmla="*/ 82 w 96"/>
              <a:gd name="T63" fmla="*/ 32 h 68"/>
              <a:gd name="T64" fmla="*/ 84 w 96"/>
              <a:gd name="T65" fmla="*/ 35 h 68"/>
              <a:gd name="T66" fmla="*/ 74 w 96"/>
              <a:gd name="T67" fmla="*/ 37 h 68"/>
              <a:gd name="T68" fmla="*/ 78 w 96"/>
              <a:gd name="T69" fmla="*/ 52 h 68"/>
              <a:gd name="T70" fmla="*/ 78 w 96"/>
              <a:gd name="T71" fmla="*/ 48 h 68"/>
              <a:gd name="T72" fmla="*/ 88 w 96"/>
              <a:gd name="T73"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6" h="68">
                <a:moveTo>
                  <a:pt x="48" y="0"/>
                </a:moveTo>
                <a:cubicBezTo>
                  <a:pt x="22" y="0"/>
                  <a:pt x="0" y="22"/>
                  <a:pt x="0" y="48"/>
                </a:cubicBezTo>
                <a:cubicBezTo>
                  <a:pt x="0" y="66"/>
                  <a:pt x="0" y="66"/>
                  <a:pt x="0" y="66"/>
                </a:cubicBezTo>
                <a:cubicBezTo>
                  <a:pt x="0" y="67"/>
                  <a:pt x="1" y="68"/>
                  <a:pt x="2" y="68"/>
                </a:cubicBezTo>
                <a:cubicBezTo>
                  <a:pt x="94" y="68"/>
                  <a:pt x="94" y="68"/>
                  <a:pt x="94" y="68"/>
                </a:cubicBezTo>
                <a:cubicBezTo>
                  <a:pt x="95" y="68"/>
                  <a:pt x="96" y="67"/>
                  <a:pt x="96" y="66"/>
                </a:cubicBezTo>
                <a:cubicBezTo>
                  <a:pt x="96" y="48"/>
                  <a:pt x="96" y="48"/>
                  <a:pt x="96" y="48"/>
                </a:cubicBezTo>
                <a:cubicBezTo>
                  <a:pt x="96" y="22"/>
                  <a:pt x="74" y="0"/>
                  <a:pt x="48" y="0"/>
                </a:cubicBezTo>
                <a:close/>
                <a:moveTo>
                  <a:pt x="58" y="20"/>
                </a:moveTo>
                <a:cubicBezTo>
                  <a:pt x="61" y="12"/>
                  <a:pt x="61" y="12"/>
                  <a:pt x="61" y="12"/>
                </a:cubicBezTo>
                <a:cubicBezTo>
                  <a:pt x="61" y="11"/>
                  <a:pt x="62" y="11"/>
                  <a:pt x="63" y="11"/>
                </a:cubicBezTo>
                <a:cubicBezTo>
                  <a:pt x="64" y="11"/>
                  <a:pt x="65" y="13"/>
                  <a:pt x="64" y="14"/>
                </a:cubicBezTo>
                <a:cubicBezTo>
                  <a:pt x="61" y="21"/>
                  <a:pt x="61" y="21"/>
                  <a:pt x="61" y="21"/>
                </a:cubicBezTo>
                <a:cubicBezTo>
                  <a:pt x="61" y="22"/>
                  <a:pt x="60" y="23"/>
                  <a:pt x="59" y="22"/>
                </a:cubicBezTo>
                <a:cubicBezTo>
                  <a:pt x="58" y="22"/>
                  <a:pt x="57" y="21"/>
                  <a:pt x="58" y="20"/>
                </a:cubicBezTo>
                <a:close/>
                <a:moveTo>
                  <a:pt x="46" y="10"/>
                </a:moveTo>
                <a:cubicBezTo>
                  <a:pt x="46" y="9"/>
                  <a:pt x="47" y="8"/>
                  <a:pt x="48" y="8"/>
                </a:cubicBezTo>
                <a:cubicBezTo>
                  <a:pt x="49" y="8"/>
                  <a:pt x="50" y="9"/>
                  <a:pt x="50" y="10"/>
                </a:cubicBezTo>
                <a:cubicBezTo>
                  <a:pt x="50" y="18"/>
                  <a:pt x="50" y="18"/>
                  <a:pt x="50" y="18"/>
                </a:cubicBezTo>
                <a:cubicBezTo>
                  <a:pt x="50" y="19"/>
                  <a:pt x="49" y="20"/>
                  <a:pt x="48" y="20"/>
                </a:cubicBezTo>
                <a:cubicBezTo>
                  <a:pt x="47" y="20"/>
                  <a:pt x="46" y="19"/>
                  <a:pt x="46" y="18"/>
                </a:cubicBezTo>
                <a:lnTo>
                  <a:pt x="46" y="10"/>
                </a:lnTo>
                <a:close/>
                <a:moveTo>
                  <a:pt x="18" y="52"/>
                </a:moveTo>
                <a:cubicBezTo>
                  <a:pt x="10" y="52"/>
                  <a:pt x="10" y="52"/>
                  <a:pt x="10" y="52"/>
                </a:cubicBezTo>
                <a:cubicBezTo>
                  <a:pt x="9" y="52"/>
                  <a:pt x="8" y="51"/>
                  <a:pt x="8" y="50"/>
                </a:cubicBezTo>
                <a:cubicBezTo>
                  <a:pt x="8" y="49"/>
                  <a:pt x="9" y="48"/>
                  <a:pt x="10" y="48"/>
                </a:cubicBezTo>
                <a:cubicBezTo>
                  <a:pt x="18" y="48"/>
                  <a:pt x="18" y="48"/>
                  <a:pt x="18" y="48"/>
                </a:cubicBezTo>
                <a:cubicBezTo>
                  <a:pt x="19" y="48"/>
                  <a:pt x="20" y="49"/>
                  <a:pt x="20" y="50"/>
                </a:cubicBezTo>
                <a:cubicBezTo>
                  <a:pt x="20" y="51"/>
                  <a:pt x="19" y="52"/>
                  <a:pt x="18" y="52"/>
                </a:cubicBezTo>
                <a:close/>
                <a:moveTo>
                  <a:pt x="22" y="37"/>
                </a:moveTo>
                <a:cubicBezTo>
                  <a:pt x="22" y="38"/>
                  <a:pt x="21" y="39"/>
                  <a:pt x="20" y="38"/>
                </a:cubicBezTo>
                <a:cubicBezTo>
                  <a:pt x="12" y="35"/>
                  <a:pt x="12" y="35"/>
                  <a:pt x="12" y="35"/>
                </a:cubicBezTo>
                <a:cubicBezTo>
                  <a:pt x="11" y="35"/>
                  <a:pt x="11" y="34"/>
                  <a:pt x="11" y="33"/>
                </a:cubicBezTo>
                <a:cubicBezTo>
                  <a:pt x="11" y="32"/>
                  <a:pt x="13" y="31"/>
                  <a:pt x="14" y="32"/>
                </a:cubicBezTo>
                <a:cubicBezTo>
                  <a:pt x="21" y="35"/>
                  <a:pt x="21" y="35"/>
                  <a:pt x="21" y="35"/>
                </a:cubicBezTo>
                <a:cubicBezTo>
                  <a:pt x="22" y="35"/>
                  <a:pt x="23" y="36"/>
                  <a:pt x="22" y="37"/>
                </a:cubicBezTo>
                <a:close/>
                <a:moveTo>
                  <a:pt x="28" y="28"/>
                </a:moveTo>
                <a:cubicBezTo>
                  <a:pt x="28" y="28"/>
                  <a:pt x="28" y="28"/>
                  <a:pt x="28" y="28"/>
                </a:cubicBezTo>
                <a:cubicBezTo>
                  <a:pt x="27" y="29"/>
                  <a:pt x="26" y="29"/>
                  <a:pt x="25" y="28"/>
                </a:cubicBezTo>
                <a:cubicBezTo>
                  <a:pt x="20" y="23"/>
                  <a:pt x="20" y="23"/>
                  <a:pt x="20" y="23"/>
                </a:cubicBezTo>
                <a:cubicBezTo>
                  <a:pt x="19" y="22"/>
                  <a:pt x="19" y="20"/>
                  <a:pt x="20" y="20"/>
                </a:cubicBezTo>
                <a:cubicBezTo>
                  <a:pt x="20" y="20"/>
                  <a:pt x="20" y="20"/>
                  <a:pt x="20" y="20"/>
                </a:cubicBezTo>
                <a:cubicBezTo>
                  <a:pt x="21" y="19"/>
                  <a:pt x="22" y="19"/>
                  <a:pt x="23" y="20"/>
                </a:cubicBezTo>
                <a:cubicBezTo>
                  <a:pt x="28" y="25"/>
                  <a:pt x="28" y="25"/>
                  <a:pt x="28" y="25"/>
                </a:cubicBezTo>
                <a:cubicBezTo>
                  <a:pt x="29" y="26"/>
                  <a:pt x="29" y="27"/>
                  <a:pt x="28" y="28"/>
                </a:cubicBezTo>
                <a:close/>
                <a:moveTo>
                  <a:pt x="37" y="22"/>
                </a:moveTo>
                <a:cubicBezTo>
                  <a:pt x="36" y="23"/>
                  <a:pt x="35" y="22"/>
                  <a:pt x="35" y="21"/>
                </a:cubicBezTo>
                <a:cubicBezTo>
                  <a:pt x="32" y="14"/>
                  <a:pt x="32" y="14"/>
                  <a:pt x="32" y="14"/>
                </a:cubicBezTo>
                <a:cubicBezTo>
                  <a:pt x="31" y="13"/>
                  <a:pt x="32" y="11"/>
                  <a:pt x="33" y="11"/>
                </a:cubicBezTo>
                <a:cubicBezTo>
                  <a:pt x="34" y="11"/>
                  <a:pt x="35" y="11"/>
                  <a:pt x="35" y="12"/>
                </a:cubicBezTo>
                <a:cubicBezTo>
                  <a:pt x="38" y="20"/>
                  <a:pt x="38" y="20"/>
                  <a:pt x="38" y="20"/>
                </a:cubicBezTo>
                <a:cubicBezTo>
                  <a:pt x="39" y="21"/>
                  <a:pt x="38" y="22"/>
                  <a:pt x="37" y="22"/>
                </a:cubicBezTo>
                <a:close/>
                <a:moveTo>
                  <a:pt x="54" y="54"/>
                </a:moveTo>
                <a:cubicBezTo>
                  <a:pt x="51" y="57"/>
                  <a:pt x="45" y="57"/>
                  <a:pt x="42" y="54"/>
                </a:cubicBezTo>
                <a:cubicBezTo>
                  <a:pt x="39" y="51"/>
                  <a:pt x="39" y="45"/>
                  <a:pt x="42" y="42"/>
                </a:cubicBezTo>
                <a:cubicBezTo>
                  <a:pt x="45" y="40"/>
                  <a:pt x="49" y="39"/>
                  <a:pt x="52" y="41"/>
                </a:cubicBezTo>
                <a:cubicBezTo>
                  <a:pt x="71" y="23"/>
                  <a:pt x="71" y="23"/>
                  <a:pt x="71" y="23"/>
                </a:cubicBezTo>
                <a:cubicBezTo>
                  <a:pt x="71" y="22"/>
                  <a:pt x="73" y="22"/>
                  <a:pt x="73" y="23"/>
                </a:cubicBezTo>
                <a:cubicBezTo>
                  <a:pt x="74" y="23"/>
                  <a:pt x="74" y="25"/>
                  <a:pt x="73" y="25"/>
                </a:cubicBezTo>
                <a:cubicBezTo>
                  <a:pt x="55" y="44"/>
                  <a:pt x="55" y="44"/>
                  <a:pt x="55" y="44"/>
                </a:cubicBezTo>
                <a:cubicBezTo>
                  <a:pt x="57" y="47"/>
                  <a:pt x="56" y="51"/>
                  <a:pt x="54" y="54"/>
                </a:cubicBezTo>
                <a:close/>
                <a:moveTo>
                  <a:pt x="74" y="37"/>
                </a:moveTo>
                <a:cubicBezTo>
                  <a:pt x="73" y="36"/>
                  <a:pt x="74" y="35"/>
                  <a:pt x="75" y="35"/>
                </a:cubicBezTo>
                <a:cubicBezTo>
                  <a:pt x="82" y="32"/>
                  <a:pt x="82" y="32"/>
                  <a:pt x="82" y="32"/>
                </a:cubicBezTo>
                <a:cubicBezTo>
                  <a:pt x="83" y="31"/>
                  <a:pt x="85" y="32"/>
                  <a:pt x="85" y="33"/>
                </a:cubicBezTo>
                <a:cubicBezTo>
                  <a:pt x="85" y="34"/>
                  <a:pt x="85" y="35"/>
                  <a:pt x="84" y="35"/>
                </a:cubicBezTo>
                <a:cubicBezTo>
                  <a:pt x="76" y="38"/>
                  <a:pt x="76" y="38"/>
                  <a:pt x="76" y="38"/>
                </a:cubicBezTo>
                <a:cubicBezTo>
                  <a:pt x="75" y="39"/>
                  <a:pt x="74" y="38"/>
                  <a:pt x="74" y="37"/>
                </a:cubicBezTo>
                <a:close/>
                <a:moveTo>
                  <a:pt x="86" y="52"/>
                </a:moveTo>
                <a:cubicBezTo>
                  <a:pt x="78" y="52"/>
                  <a:pt x="78" y="52"/>
                  <a:pt x="78" y="52"/>
                </a:cubicBezTo>
                <a:cubicBezTo>
                  <a:pt x="77" y="52"/>
                  <a:pt x="76" y="51"/>
                  <a:pt x="76" y="50"/>
                </a:cubicBezTo>
                <a:cubicBezTo>
                  <a:pt x="76" y="49"/>
                  <a:pt x="77" y="48"/>
                  <a:pt x="78" y="48"/>
                </a:cubicBezTo>
                <a:cubicBezTo>
                  <a:pt x="86" y="48"/>
                  <a:pt x="86" y="48"/>
                  <a:pt x="86" y="48"/>
                </a:cubicBezTo>
                <a:cubicBezTo>
                  <a:pt x="87" y="48"/>
                  <a:pt x="88" y="49"/>
                  <a:pt x="88" y="50"/>
                </a:cubicBezTo>
                <a:cubicBezTo>
                  <a:pt x="88" y="51"/>
                  <a:pt x="87" y="52"/>
                  <a:pt x="86" y="52"/>
                </a:cubicBezTo>
                <a:close/>
              </a:path>
            </a:pathLst>
          </a:custGeom>
          <a:solidFill>
            <a:schemeClr val="accent2"/>
          </a:solidFill>
          <a:ln>
            <a:noFill/>
          </a:ln>
        </p:spPr>
        <p:txBody>
          <a:bodyPr vert="horz" wrap="square" lIns="146266" tIns="73133" rIns="146266" bIns="73133" numCol="1" anchor="t" anchorCtr="0" compatLnSpc="1">
            <a:prstTxWarp prst="textNoShape">
              <a:avLst/>
            </a:prstTxWarp>
          </a:bodyPr>
          <a:lstStyle/>
          <a:p>
            <a:endParaRPr lang="en-US" sz="2879" dirty="0"/>
          </a:p>
        </p:txBody>
      </p:sp>
      <p:sp>
        <p:nvSpPr>
          <p:cNvPr id="3" name="Rectangle 2">
            <a:extLst>
              <a:ext uri="{FF2B5EF4-FFF2-40B4-BE49-F238E27FC236}">
                <a16:creationId xmlns:a16="http://schemas.microsoft.com/office/drawing/2014/main" id="{82B8404A-8B7A-854F-929C-57053B8B0F67}"/>
              </a:ext>
            </a:extLst>
          </p:cNvPr>
          <p:cNvSpPr/>
          <p:nvPr/>
        </p:nvSpPr>
        <p:spPr>
          <a:xfrm>
            <a:off x="8268522" y="4321292"/>
            <a:ext cx="2280444" cy="424732"/>
          </a:xfrm>
          <a:prstGeom prst="rect">
            <a:avLst/>
          </a:prstGeom>
        </p:spPr>
        <p:txBody>
          <a:bodyPr wrap="square">
            <a:spAutoFit/>
          </a:bodyPr>
          <a:lstStyle/>
          <a:p>
            <a:r>
              <a:rPr lang="en-US" sz="2160" b="1" dirty="0">
                <a:solidFill>
                  <a:srgbClr val="323133"/>
                </a:solidFill>
                <a:latin typeface="Calibri" panose="020F0502020204030204" pitchFamily="34" charset="0"/>
                <a:ea typeface="Calibri" panose="020F0502020204030204" pitchFamily="34" charset="0"/>
                <a:cs typeface="Calibri" panose="020F0502020204030204" pitchFamily="34" charset="0"/>
              </a:rPr>
              <a:t>Agile Governance</a:t>
            </a:r>
            <a:endParaRPr lang="en-US" sz="2160" dirty="0"/>
          </a:p>
        </p:txBody>
      </p:sp>
      <p:sp>
        <p:nvSpPr>
          <p:cNvPr id="8" name="Rectangle 7">
            <a:extLst>
              <a:ext uri="{FF2B5EF4-FFF2-40B4-BE49-F238E27FC236}">
                <a16:creationId xmlns:a16="http://schemas.microsoft.com/office/drawing/2014/main" id="{E78A1E1F-8EE5-544C-8FD7-3D15D5577E5D}"/>
              </a:ext>
            </a:extLst>
          </p:cNvPr>
          <p:cNvSpPr/>
          <p:nvPr/>
        </p:nvSpPr>
        <p:spPr>
          <a:xfrm>
            <a:off x="11574304" y="4321293"/>
            <a:ext cx="1922149" cy="424732"/>
          </a:xfrm>
          <a:prstGeom prst="rect">
            <a:avLst/>
          </a:prstGeom>
        </p:spPr>
        <p:txBody>
          <a:bodyPr wrap="square">
            <a:spAutoFit/>
          </a:bodyPr>
          <a:lstStyle/>
          <a:p>
            <a:r>
              <a:rPr lang="en-US" sz="2160" b="1" dirty="0">
                <a:solidFill>
                  <a:srgbClr val="323133"/>
                </a:solidFill>
                <a:latin typeface="Calibri" panose="020F0502020204030204" pitchFamily="34" charset="0"/>
                <a:ea typeface="Calibri" panose="020F0502020204030204" pitchFamily="34" charset="0"/>
                <a:cs typeface="Calibri" panose="020F0502020204030204" pitchFamily="34" charset="0"/>
              </a:rPr>
              <a:t>Limit Access</a:t>
            </a:r>
            <a:endParaRPr lang="en-US" sz="2160" dirty="0"/>
          </a:p>
        </p:txBody>
      </p:sp>
      <p:sp>
        <p:nvSpPr>
          <p:cNvPr id="12" name="Rectangle 11">
            <a:extLst>
              <a:ext uri="{FF2B5EF4-FFF2-40B4-BE49-F238E27FC236}">
                <a16:creationId xmlns:a16="http://schemas.microsoft.com/office/drawing/2014/main" id="{E421BBC1-52ED-C643-BE5D-1F92D58C12B5}"/>
              </a:ext>
            </a:extLst>
          </p:cNvPr>
          <p:cNvSpPr/>
          <p:nvPr/>
        </p:nvSpPr>
        <p:spPr>
          <a:xfrm>
            <a:off x="365736" y="4310984"/>
            <a:ext cx="3310543" cy="424732"/>
          </a:xfrm>
          <a:prstGeom prst="rect">
            <a:avLst/>
          </a:prstGeom>
        </p:spPr>
        <p:txBody>
          <a:bodyPr wrap="square">
            <a:spAutoFit/>
          </a:bodyPr>
          <a:lstStyle/>
          <a:p>
            <a:r>
              <a:rPr lang="en-US" sz="2160" b="1" dirty="0">
                <a:solidFill>
                  <a:srgbClr val="000000"/>
                </a:solidFill>
                <a:latin typeface="Calibri" panose="020F0502020204030204" pitchFamily="34" charset="0"/>
                <a:ea typeface="Calibri" panose="020F0502020204030204" pitchFamily="34" charset="0"/>
                <a:cs typeface="Calibri" panose="020F0502020204030204" pitchFamily="34" charset="0"/>
              </a:rPr>
              <a:t>Accelerate AWS Adoption</a:t>
            </a:r>
            <a:endParaRPr lang="en-US" sz="2160" dirty="0"/>
          </a:p>
        </p:txBody>
      </p:sp>
      <p:sp>
        <p:nvSpPr>
          <p:cNvPr id="26" name="Freeform 17">
            <a:extLst>
              <a:ext uri="{FF2B5EF4-FFF2-40B4-BE49-F238E27FC236}">
                <a16:creationId xmlns:a16="http://schemas.microsoft.com/office/drawing/2014/main" id="{43A28560-B8F5-8740-9BD9-073AC459489E}"/>
              </a:ext>
            </a:extLst>
          </p:cNvPr>
          <p:cNvSpPr>
            <a:spLocks noEditPoints="1"/>
          </p:cNvSpPr>
          <p:nvPr/>
        </p:nvSpPr>
        <p:spPr bwMode="auto">
          <a:xfrm>
            <a:off x="8805704" y="2731990"/>
            <a:ext cx="1206080" cy="1250303"/>
          </a:xfrm>
          <a:custGeom>
            <a:avLst/>
            <a:gdLst>
              <a:gd name="T0" fmla="*/ 80 w 88"/>
              <a:gd name="T1" fmla="*/ 0 h 88"/>
              <a:gd name="T2" fmla="*/ 74 w 88"/>
              <a:gd name="T3" fmla="*/ 18 h 88"/>
              <a:gd name="T4" fmla="*/ 68 w 88"/>
              <a:gd name="T5" fmla="*/ 0 h 88"/>
              <a:gd name="T6" fmla="*/ 60 w 88"/>
              <a:gd name="T7" fmla="*/ 12 h 88"/>
              <a:gd name="T8" fmla="*/ 48 w 88"/>
              <a:gd name="T9" fmla="*/ 12 h 88"/>
              <a:gd name="T10" fmla="*/ 40 w 88"/>
              <a:gd name="T11" fmla="*/ 0 h 88"/>
              <a:gd name="T12" fmla="*/ 34 w 88"/>
              <a:gd name="T13" fmla="*/ 18 h 88"/>
              <a:gd name="T14" fmla="*/ 28 w 88"/>
              <a:gd name="T15" fmla="*/ 0 h 88"/>
              <a:gd name="T16" fmla="*/ 20 w 88"/>
              <a:gd name="T17" fmla="*/ 12 h 88"/>
              <a:gd name="T18" fmla="*/ 8 w 88"/>
              <a:gd name="T19" fmla="*/ 12 h 88"/>
              <a:gd name="T20" fmla="*/ 2 w 88"/>
              <a:gd name="T21" fmla="*/ 0 h 88"/>
              <a:gd name="T22" fmla="*/ 0 w 88"/>
              <a:gd name="T23" fmla="*/ 86 h 88"/>
              <a:gd name="T24" fmla="*/ 62 w 88"/>
              <a:gd name="T25" fmla="*/ 88 h 88"/>
              <a:gd name="T26" fmla="*/ 87 w 88"/>
              <a:gd name="T27" fmla="*/ 63 h 88"/>
              <a:gd name="T28" fmla="*/ 88 w 88"/>
              <a:gd name="T29" fmla="*/ 2 h 88"/>
              <a:gd name="T30" fmla="*/ 35 w 88"/>
              <a:gd name="T31" fmla="*/ 49 h 88"/>
              <a:gd name="T32" fmla="*/ 21 w 88"/>
              <a:gd name="T33" fmla="*/ 61 h 88"/>
              <a:gd name="T34" fmla="*/ 15 w 88"/>
              <a:gd name="T35" fmla="*/ 53 h 88"/>
              <a:gd name="T36" fmla="*/ 22 w 88"/>
              <a:gd name="T37" fmla="*/ 57 h 88"/>
              <a:gd name="T38" fmla="*/ 35 w 88"/>
              <a:gd name="T39" fmla="*/ 47 h 88"/>
              <a:gd name="T40" fmla="*/ 35 w 88"/>
              <a:gd name="T41" fmla="*/ 27 h 88"/>
              <a:gd name="T42" fmla="*/ 21 w 88"/>
              <a:gd name="T43" fmla="*/ 39 h 88"/>
              <a:gd name="T44" fmla="*/ 15 w 88"/>
              <a:gd name="T45" fmla="*/ 31 h 88"/>
              <a:gd name="T46" fmla="*/ 22 w 88"/>
              <a:gd name="T47" fmla="*/ 35 h 88"/>
              <a:gd name="T48" fmla="*/ 35 w 88"/>
              <a:gd name="T49" fmla="*/ 25 h 88"/>
              <a:gd name="T50" fmla="*/ 42 w 88"/>
              <a:gd name="T51" fmla="*/ 32 h 88"/>
              <a:gd name="T52" fmla="*/ 70 w 88"/>
              <a:gd name="T53" fmla="*/ 34 h 88"/>
              <a:gd name="T54" fmla="*/ 42 w 88"/>
              <a:gd name="T55" fmla="*/ 36 h 88"/>
              <a:gd name="T56" fmla="*/ 42 w 88"/>
              <a:gd name="T57" fmla="*/ 32 h 88"/>
              <a:gd name="T58" fmla="*/ 40 w 88"/>
              <a:gd name="T59" fmla="*/ 54 h 88"/>
              <a:gd name="T60" fmla="*/ 68 w 88"/>
              <a:gd name="T61" fmla="*/ 52 h 88"/>
              <a:gd name="T62" fmla="*/ 68 w 88"/>
              <a:gd name="T63" fmla="*/ 56 h 88"/>
              <a:gd name="T64" fmla="*/ 64 w 88"/>
              <a:gd name="T65" fmla="*/ 81 h 88"/>
              <a:gd name="T66" fmla="*/ 81 w 88"/>
              <a:gd name="T67" fmla="*/ 6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8">
                <a:moveTo>
                  <a:pt x="86" y="0"/>
                </a:moveTo>
                <a:cubicBezTo>
                  <a:pt x="80" y="0"/>
                  <a:pt x="80" y="0"/>
                  <a:pt x="80" y="0"/>
                </a:cubicBezTo>
                <a:cubicBezTo>
                  <a:pt x="80" y="12"/>
                  <a:pt x="80" y="12"/>
                  <a:pt x="80" y="12"/>
                </a:cubicBezTo>
                <a:cubicBezTo>
                  <a:pt x="80" y="15"/>
                  <a:pt x="77" y="18"/>
                  <a:pt x="74" y="18"/>
                </a:cubicBezTo>
                <a:cubicBezTo>
                  <a:pt x="71" y="18"/>
                  <a:pt x="68" y="15"/>
                  <a:pt x="68" y="12"/>
                </a:cubicBezTo>
                <a:cubicBezTo>
                  <a:pt x="68" y="0"/>
                  <a:pt x="68" y="0"/>
                  <a:pt x="68" y="0"/>
                </a:cubicBezTo>
                <a:cubicBezTo>
                  <a:pt x="60" y="0"/>
                  <a:pt x="60" y="0"/>
                  <a:pt x="60" y="0"/>
                </a:cubicBezTo>
                <a:cubicBezTo>
                  <a:pt x="60" y="12"/>
                  <a:pt x="60" y="12"/>
                  <a:pt x="60" y="12"/>
                </a:cubicBezTo>
                <a:cubicBezTo>
                  <a:pt x="60" y="15"/>
                  <a:pt x="57" y="18"/>
                  <a:pt x="54" y="18"/>
                </a:cubicBezTo>
                <a:cubicBezTo>
                  <a:pt x="51" y="18"/>
                  <a:pt x="48" y="15"/>
                  <a:pt x="48" y="12"/>
                </a:cubicBezTo>
                <a:cubicBezTo>
                  <a:pt x="48" y="0"/>
                  <a:pt x="48" y="0"/>
                  <a:pt x="48" y="0"/>
                </a:cubicBezTo>
                <a:cubicBezTo>
                  <a:pt x="40" y="0"/>
                  <a:pt x="40" y="0"/>
                  <a:pt x="40" y="0"/>
                </a:cubicBezTo>
                <a:cubicBezTo>
                  <a:pt x="40" y="12"/>
                  <a:pt x="40" y="12"/>
                  <a:pt x="40" y="12"/>
                </a:cubicBezTo>
                <a:cubicBezTo>
                  <a:pt x="40" y="15"/>
                  <a:pt x="37" y="18"/>
                  <a:pt x="34" y="18"/>
                </a:cubicBezTo>
                <a:cubicBezTo>
                  <a:pt x="31" y="18"/>
                  <a:pt x="28" y="15"/>
                  <a:pt x="28" y="12"/>
                </a:cubicBezTo>
                <a:cubicBezTo>
                  <a:pt x="28" y="0"/>
                  <a:pt x="28" y="0"/>
                  <a:pt x="28" y="0"/>
                </a:cubicBezTo>
                <a:cubicBezTo>
                  <a:pt x="20" y="0"/>
                  <a:pt x="20" y="0"/>
                  <a:pt x="20" y="0"/>
                </a:cubicBezTo>
                <a:cubicBezTo>
                  <a:pt x="20" y="12"/>
                  <a:pt x="20" y="12"/>
                  <a:pt x="20" y="12"/>
                </a:cubicBezTo>
                <a:cubicBezTo>
                  <a:pt x="20" y="15"/>
                  <a:pt x="17" y="18"/>
                  <a:pt x="14" y="18"/>
                </a:cubicBezTo>
                <a:cubicBezTo>
                  <a:pt x="11" y="18"/>
                  <a:pt x="8" y="15"/>
                  <a:pt x="8" y="12"/>
                </a:cubicBezTo>
                <a:cubicBezTo>
                  <a:pt x="8" y="0"/>
                  <a:pt x="8" y="0"/>
                  <a:pt x="8" y="0"/>
                </a:cubicBezTo>
                <a:cubicBezTo>
                  <a:pt x="2" y="0"/>
                  <a:pt x="2" y="0"/>
                  <a:pt x="2" y="0"/>
                </a:cubicBezTo>
                <a:cubicBezTo>
                  <a:pt x="1" y="0"/>
                  <a:pt x="0" y="1"/>
                  <a:pt x="0" y="2"/>
                </a:cubicBezTo>
                <a:cubicBezTo>
                  <a:pt x="0" y="86"/>
                  <a:pt x="0" y="86"/>
                  <a:pt x="0" y="86"/>
                </a:cubicBezTo>
                <a:cubicBezTo>
                  <a:pt x="0" y="87"/>
                  <a:pt x="1" y="88"/>
                  <a:pt x="2" y="88"/>
                </a:cubicBezTo>
                <a:cubicBezTo>
                  <a:pt x="62" y="88"/>
                  <a:pt x="62" y="88"/>
                  <a:pt x="62" y="88"/>
                </a:cubicBezTo>
                <a:cubicBezTo>
                  <a:pt x="63" y="88"/>
                  <a:pt x="63" y="88"/>
                  <a:pt x="63" y="87"/>
                </a:cubicBezTo>
                <a:cubicBezTo>
                  <a:pt x="87" y="63"/>
                  <a:pt x="87" y="63"/>
                  <a:pt x="87" y="63"/>
                </a:cubicBezTo>
                <a:cubicBezTo>
                  <a:pt x="88" y="63"/>
                  <a:pt x="88" y="63"/>
                  <a:pt x="88" y="62"/>
                </a:cubicBezTo>
                <a:cubicBezTo>
                  <a:pt x="88" y="2"/>
                  <a:pt x="88" y="2"/>
                  <a:pt x="88" y="2"/>
                </a:cubicBezTo>
                <a:cubicBezTo>
                  <a:pt x="88" y="1"/>
                  <a:pt x="87" y="0"/>
                  <a:pt x="86" y="0"/>
                </a:cubicBezTo>
                <a:close/>
                <a:moveTo>
                  <a:pt x="35" y="49"/>
                </a:moveTo>
                <a:cubicBezTo>
                  <a:pt x="23" y="61"/>
                  <a:pt x="23" y="61"/>
                  <a:pt x="23" y="61"/>
                </a:cubicBezTo>
                <a:cubicBezTo>
                  <a:pt x="23" y="62"/>
                  <a:pt x="21" y="62"/>
                  <a:pt x="21" y="61"/>
                </a:cubicBezTo>
                <a:cubicBezTo>
                  <a:pt x="15" y="55"/>
                  <a:pt x="15" y="55"/>
                  <a:pt x="15" y="55"/>
                </a:cubicBezTo>
                <a:cubicBezTo>
                  <a:pt x="14" y="55"/>
                  <a:pt x="14" y="53"/>
                  <a:pt x="15" y="53"/>
                </a:cubicBezTo>
                <a:cubicBezTo>
                  <a:pt x="15" y="52"/>
                  <a:pt x="17" y="52"/>
                  <a:pt x="17" y="53"/>
                </a:cubicBezTo>
                <a:cubicBezTo>
                  <a:pt x="22" y="57"/>
                  <a:pt x="22" y="57"/>
                  <a:pt x="22" y="57"/>
                </a:cubicBezTo>
                <a:cubicBezTo>
                  <a:pt x="33" y="47"/>
                  <a:pt x="33" y="47"/>
                  <a:pt x="33" y="47"/>
                </a:cubicBezTo>
                <a:cubicBezTo>
                  <a:pt x="33" y="46"/>
                  <a:pt x="35" y="46"/>
                  <a:pt x="35" y="47"/>
                </a:cubicBezTo>
                <a:cubicBezTo>
                  <a:pt x="36" y="47"/>
                  <a:pt x="36" y="49"/>
                  <a:pt x="35" y="49"/>
                </a:cubicBezTo>
                <a:close/>
                <a:moveTo>
                  <a:pt x="35" y="27"/>
                </a:moveTo>
                <a:cubicBezTo>
                  <a:pt x="23" y="39"/>
                  <a:pt x="23" y="39"/>
                  <a:pt x="23" y="39"/>
                </a:cubicBezTo>
                <a:cubicBezTo>
                  <a:pt x="23" y="40"/>
                  <a:pt x="21" y="40"/>
                  <a:pt x="21" y="39"/>
                </a:cubicBezTo>
                <a:cubicBezTo>
                  <a:pt x="15" y="33"/>
                  <a:pt x="15" y="33"/>
                  <a:pt x="15" y="33"/>
                </a:cubicBezTo>
                <a:cubicBezTo>
                  <a:pt x="14" y="33"/>
                  <a:pt x="14" y="31"/>
                  <a:pt x="15" y="31"/>
                </a:cubicBezTo>
                <a:cubicBezTo>
                  <a:pt x="15" y="30"/>
                  <a:pt x="17" y="30"/>
                  <a:pt x="17" y="31"/>
                </a:cubicBezTo>
                <a:cubicBezTo>
                  <a:pt x="22" y="35"/>
                  <a:pt x="22" y="35"/>
                  <a:pt x="22" y="35"/>
                </a:cubicBezTo>
                <a:cubicBezTo>
                  <a:pt x="33" y="25"/>
                  <a:pt x="33" y="25"/>
                  <a:pt x="33" y="25"/>
                </a:cubicBezTo>
                <a:cubicBezTo>
                  <a:pt x="33" y="24"/>
                  <a:pt x="35" y="24"/>
                  <a:pt x="35" y="25"/>
                </a:cubicBezTo>
                <a:cubicBezTo>
                  <a:pt x="36" y="25"/>
                  <a:pt x="36" y="27"/>
                  <a:pt x="35" y="27"/>
                </a:cubicBezTo>
                <a:close/>
                <a:moveTo>
                  <a:pt x="42" y="32"/>
                </a:moveTo>
                <a:cubicBezTo>
                  <a:pt x="68" y="32"/>
                  <a:pt x="68" y="32"/>
                  <a:pt x="68" y="32"/>
                </a:cubicBezTo>
                <a:cubicBezTo>
                  <a:pt x="69" y="32"/>
                  <a:pt x="70" y="33"/>
                  <a:pt x="70" y="34"/>
                </a:cubicBezTo>
                <a:cubicBezTo>
                  <a:pt x="70" y="35"/>
                  <a:pt x="69" y="36"/>
                  <a:pt x="68" y="36"/>
                </a:cubicBezTo>
                <a:cubicBezTo>
                  <a:pt x="42" y="36"/>
                  <a:pt x="42" y="36"/>
                  <a:pt x="42" y="36"/>
                </a:cubicBezTo>
                <a:cubicBezTo>
                  <a:pt x="41" y="36"/>
                  <a:pt x="40" y="35"/>
                  <a:pt x="40" y="34"/>
                </a:cubicBezTo>
                <a:cubicBezTo>
                  <a:pt x="40" y="33"/>
                  <a:pt x="41" y="32"/>
                  <a:pt x="42" y="32"/>
                </a:cubicBezTo>
                <a:close/>
                <a:moveTo>
                  <a:pt x="42" y="56"/>
                </a:moveTo>
                <a:cubicBezTo>
                  <a:pt x="41" y="56"/>
                  <a:pt x="40" y="55"/>
                  <a:pt x="40" y="54"/>
                </a:cubicBezTo>
                <a:cubicBezTo>
                  <a:pt x="40" y="53"/>
                  <a:pt x="41" y="52"/>
                  <a:pt x="42" y="52"/>
                </a:cubicBezTo>
                <a:cubicBezTo>
                  <a:pt x="68" y="52"/>
                  <a:pt x="68" y="52"/>
                  <a:pt x="68" y="52"/>
                </a:cubicBezTo>
                <a:cubicBezTo>
                  <a:pt x="69" y="52"/>
                  <a:pt x="70" y="53"/>
                  <a:pt x="70" y="54"/>
                </a:cubicBezTo>
                <a:cubicBezTo>
                  <a:pt x="70" y="55"/>
                  <a:pt x="69" y="56"/>
                  <a:pt x="68" y="56"/>
                </a:cubicBezTo>
                <a:lnTo>
                  <a:pt x="42" y="56"/>
                </a:lnTo>
                <a:close/>
                <a:moveTo>
                  <a:pt x="64" y="81"/>
                </a:moveTo>
                <a:cubicBezTo>
                  <a:pt x="64" y="64"/>
                  <a:pt x="64" y="64"/>
                  <a:pt x="64" y="64"/>
                </a:cubicBezTo>
                <a:cubicBezTo>
                  <a:pt x="81" y="64"/>
                  <a:pt x="81" y="64"/>
                  <a:pt x="81" y="64"/>
                </a:cubicBezTo>
                <a:lnTo>
                  <a:pt x="64" y="8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266" tIns="73133" rIns="146266" bIns="73133" numCol="1" anchor="t" anchorCtr="0" compatLnSpc="1">
            <a:prstTxWarp prst="textNoShape">
              <a:avLst/>
            </a:prstTxWarp>
          </a:bodyPr>
          <a:lstStyle/>
          <a:p>
            <a:endParaRPr lang="en-US" sz="2879" dirty="0"/>
          </a:p>
        </p:txBody>
      </p:sp>
      <p:sp>
        <p:nvSpPr>
          <p:cNvPr id="27" name="Rectangle 26">
            <a:extLst>
              <a:ext uri="{FF2B5EF4-FFF2-40B4-BE49-F238E27FC236}">
                <a16:creationId xmlns:a16="http://schemas.microsoft.com/office/drawing/2014/main" id="{992B3BB8-2023-2F48-A428-7961F5939F42}"/>
              </a:ext>
            </a:extLst>
          </p:cNvPr>
          <p:cNvSpPr/>
          <p:nvPr/>
        </p:nvSpPr>
        <p:spPr>
          <a:xfrm>
            <a:off x="2021007" y="6456561"/>
            <a:ext cx="11868620" cy="424412"/>
          </a:xfrm>
          <a:prstGeom prst="rect">
            <a:avLst/>
          </a:prstGeom>
        </p:spPr>
        <p:txBody>
          <a:bodyPr wrap="square">
            <a:spAutoFit/>
          </a:bodyPr>
          <a:lstStyle/>
          <a:p>
            <a:r>
              <a:rPr lang="en-US" sz="2158" i="1" dirty="0">
                <a:solidFill>
                  <a:srgbClr val="323133"/>
                </a:solidFill>
                <a:latin typeface="Calibri" panose="020F0502020204030204" pitchFamily="34" charset="0"/>
                <a:ea typeface="Calibri" panose="020F0502020204030204" pitchFamily="34" charset="0"/>
                <a:cs typeface="Calibri" panose="020F0502020204030204" pitchFamily="34" charset="0"/>
              </a:rPr>
              <a:t>Connector Supported on Multiple ServiceNow Releases: Madrid, London, &amp; Kingston </a:t>
            </a:r>
            <a:endParaRPr lang="en-US" sz="2158" i="1" dirty="0"/>
          </a:p>
        </p:txBody>
      </p:sp>
    </p:spTree>
    <p:extLst>
      <p:ext uri="{BB962C8B-B14F-4D97-AF65-F5344CB8AC3E}">
        <p14:creationId xmlns:p14="http://schemas.microsoft.com/office/powerpoint/2010/main" val="2427690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End-to-End IT Lifecycle Management on AWS</a:t>
            </a:r>
          </a:p>
        </p:txBody>
      </p:sp>
      <p:sp>
        <p:nvSpPr>
          <p:cNvPr id="5" name="Text Placeholder 4"/>
          <p:cNvSpPr>
            <a:spLocks noGrp="1"/>
          </p:cNvSpPr>
          <p:nvPr>
            <p:ph type="body" sz="quarter" idx="14"/>
          </p:nvPr>
        </p:nvSpPr>
        <p:spPr>
          <a:xfrm>
            <a:off x="323851" y="4534344"/>
            <a:ext cx="5602816" cy="1380399"/>
          </a:xfrm>
        </p:spPr>
        <p:txBody>
          <a:bodyPr/>
          <a:lstStyle/>
          <a:p>
            <a:r>
              <a:rPr lang="en-US" dirty="0"/>
              <a:t>MaSonya Scott</a:t>
            </a:r>
          </a:p>
          <a:p>
            <a:r>
              <a:rPr lang="en-US" dirty="0"/>
              <a:t>Principal Business Development Mgr.</a:t>
            </a:r>
          </a:p>
          <a:p>
            <a:r>
              <a:rPr lang="en-US" dirty="0"/>
              <a:t>AWS</a:t>
            </a:r>
          </a:p>
        </p:txBody>
      </p:sp>
      <p:sp>
        <p:nvSpPr>
          <p:cNvPr id="7" name="Text Placeholder 6"/>
          <p:cNvSpPr>
            <a:spLocks noGrp="1"/>
          </p:cNvSpPr>
          <p:nvPr>
            <p:ph type="body" sz="quarter" idx="15"/>
          </p:nvPr>
        </p:nvSpPr>
        <p:spPr/>
        <p:txBody>
          <a:bodyPr/>
          <a:lstStyle/>
          <a:p>
            <a:r>
              <a:rPr lang="en-US" dirty="0"/>
              <a:t>FND301</a:t>
            </a:r>
          </a:p>
        </p:txBody>
      </p:sp>
      <p:sp>
        <p:nvSpPr>
          <p:cNvPr id="9" name="Text Placeholder 8">
            <a:extLst>
              <a:ext uri="{FF2B5EF4-FFF2-40B4-BE49-F238E27FC236}">
                <a16:creationId xmlns:a16="http://schemas.microsoft.com/office/drawing/2014/main" id="{F5079C9D-DFB0-4B73-A9A3-7E8F640DFA8E}"/>
              </a:ext>
            </a:extLst>
          </p:cNvPr>
          <p:cNvSpPr>
            <a:spLocks noGrp="1"/>
          </p:cNvSpPr>
          <p:nvPr>
            <p:ph type="body" sz="quarter" idx="18"/>
          </p:nvPr>
        </p:nvSpPr>
        <p:spPr>
          <a:xfrm>
            <a:off x="5926667" y="4534343"/>
            <a:ext cx="5219697" cy="1380399"/>
          </a:xfrm>
        </p:spPr>
        <p:txBody>
          <a:bodyPr/>
          <a:lstStyle/>
          <a:p>
            <a:r>
              <a:rPr lang="en-US" dirty="0" err="1"/>
              <a:t>Sagar</a:t>
            </a:r>
            <a:r>
              <a:rPr lang="en-US" dirty="0"/>
              <a:t> Khasnis</a:t>
            </a:r>
          </a:p>
          <a:p>
            <a:r>
              <a:rPr lang="en-US" dirty="0"/>
              <a:t>Solutions Architect</a:t>
            </a:r>
          </a:p>
          <a:p>
            <a:r>
              <a:rPr lang="en-US" dirty="0"/>
              <a:t>AWS</a:t>
            </a:r>
          </a:p>
        </p:txBody>
      </p:sp>
    </p:spTree>
    <p:extLst>
      <p:ext uri="{BB962C8B-B14F-4D97-AF65-F5344CB8AC3E}">
        <p14:creationId xmlns:p14="http://schemas.microsoft.com/office/powerpoint/2010/main" val="292457806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Lifecycle Workshop</a:t>
            </a:r>
          </a:p>
        </p:txBody>
      </p:sp>
    </p:spTree>
    <p:extLst>
      <p:ext uri="{BB962C8B-B14F-4D97-AF65-F5344CB8AC3E}">
        <p14:creationId xmlns:p14="http://schemas.microsoft.com/office/powerpoint/2010/main" val="187941424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BDE3B-76A5-4A4B-86EB-4CC122D81C53}"/>
              </a:ext>
            </a:extLst>
          </p:cNvPr>
          <p:cNvSpPr>
            <a:spLocks noGrp="1"/>
          </p:cNvSpPr>
          <p:nvPr>
            <p:ph type="title"/>
          </p:nvPr>
        </p:nvSpPr>
        <p:spPr>
          <a:xfrm>
            <a:off x="345390" y="512546"/>
            <a:ext cx="13987008" cy="1079598"/>
          </a:xfrm>
        </p:spPr>
        <p:txBody>
          <a:bodyPr/>
          <a:lstStyle/>
          <a:p>
            <a:r>
              <a:rPr lang="en-US" dirty="0"/>
              <a:t>IT Lifecycle Workshop Tasks</a:t>
            </a:r>
          </a:p>
        </p:txBody>
      </p:sp>
      <p:pic>
        <p:nvPicPr>
          <p:cNvPr id="5" name="Picture 4">
            <a:extLst>
              <a:ext uri="{FF2B5EF4-FFF2-40B4-BE49-F238E27FC236}">
                <a16:creationId xmlns:a16="http://schemas.microsoft.com/office/drawing/2014/main" id="{BD3A654F-592A-2048-8F6C-20B012ABDBE1}"/>
              </a:ext>
            </a:extLst>
          </p:cNvPr>
          <p:cNvPicPr>
            <a:picLocks noChangeAspect="1"/>
          </p:cNvPicPr>
          <p:nvPr/>
        </p:nvPicPr>
        <p:blipFill>
          <a:blip r:embed="rId2"/>
          <a:stretch>
            <a:fillRect/>
          </a:stretch>
        </p:blipFill>
        <p:spPr>
          <a:xfrm>
            <a:off x="1200347" y="2605475"/>
            <a:ext cx="1737245" cy="1737245"/>
          </a:xfrm>
          <a:prstGeom prst="rect">
            <a:avLst/>
          </a:prstGeom>
        </p:spPr>
      </p:pic>
      <p:pic>
        <p:nvPicPr>
          <p:cNvPr id="6" name="Picture 5">
            <a:extLst>
              <a:ext uri="{FF2B5EF4-FFF2-40B4-BE49-F238E27FC236}">
                <a16:creationId xmlns:a16="http://schemas.microsoft.com/office/drawing/2014/main" id="{66FC2419-77A3-4340-B261-366B2C8C3912}"/>
              </a:ext>
            </a:extLst>
          </p:cNvPr>
          <p:cNvPicPr>
            <a:picLocks noChangeAspect="1"/>
          </p:cNvPicPr>
          <p:nvPr/>
        </p:nvPicPr>
        <p:blipFill>
          <a:blip r:embed="rId3"/>
          <a:stretch>
            <a:fillRect/>
          </a:stretch>
        </p:blipFill>
        <p:spPr>
          <a:xfrm>
            <a:off x="4590274" y="2976246"/>
            <a:ext cx="1713595" cy="1414374"/>
          </a:xfrm>
          <a:prstGeom prst="rect">
            <a:avLst/>
          </a:prstGeom>
        </p:spPr>
      </p:pic>
      <p:sp>
        <p:nvSpPr>
          <p:cNvPr id="7" name="Freeform 65">
            <a:extLst>
              <a:ext uri="{FF2B5EF4-FFF2-40B4-BE49-F238E27FC236}">
                <a16:creationId xmlns:a16="http://schemas.microsoft.com/office/drawing/2014/main" id="{3296F5DD-B692-3347-97E0-28E2310EE2A0}"/>
              </a:ext>
            </a:extLst>
          </p:cNvPr>
          <p:cNvSpPr>
            <a:spLocks noChangeAspect="1" noEditPoints="1"/>
          </p:cNvSpPr>
          <p:nvPr/>
        </p:nvSpPr>
        <p:spPr bwMode="auto">
          <a:xfrm>
            <a:off x="8139869" y="2936725"/>
            <a:ext cx="1387067" cy="1414374"/>
          </a:xfrm>
          <a:custGeom>
            <a:avLst/>
            <a:gdLst>
              <a:gd name="T0" fmla="*/ 208 w 212"/>
              <a:gd name="T1" fmla="*/ 176 h 216"/>
              <a:gd name="T2" fmla="*/ 32 w 212"/>
              <a:gd name="T3" fmla="*/ 176 h 216"/>
              <a:gd name="T4" fmla="*/ 32 w 212"/>
              <a:gd name="T5" fmla="*/ 150 h 216"/>
              <a:gd name="T6" fmla="*/ 197 w 212"/>
              <a:gd name="T7" fmla="*/ 109 h 216"/>
              <a:gd name="T8" fmla="*/ 200 w 212"/>
              <a:gd name="T9" fmla="*/ 105 h 216"/>
              <a:gd name="T10" fmla="*/ 200 w 212"/>
              <a:gd name="T11" fmla="*/ 104 h 216"/>
              <a:gd name="T12" fmla="*/ 200 w 212"/>
              <a:gd name="T13" fmla="*/ 40 h 216"/>
              <a:gd name="T14" fmla="*/ 196 w 212"/>
              <a:gd name="T15" fmla="*/ 36 h 216"/>
              <a:gd name="T16" fmla="*/ 32 w 212"/>
              <a:gd name="T17" fmla="*/ 36 h 216"/>
              <a:gd name="T18" fmla="*/ 32 w 212"/>
              <a:gd name="T19" fmla="*/ 4 h 216"/>
              <a:gd name="T20" fmla="*/ 28 w 212"/>
              <a:gd name="T21" fmla="*/ 0 h 216"/>
              <a:gd name="T22" fmla="*/ 4 w 212"/>
              <a:gd name="T23" fmla="*/ 0 h 216"/>
              <a:gd name="T24" fmla="*/ 0 w 212"/>
              <a:gd name="T25" fmla="*/ 4 h 216"/>
              <a:gd name="T26" fmla="*/ 4 w 212"/>
              <a:gd name="T27" fmla="*/ 8 h 216"/>
              <a:gd name="T28" fmla="*/ 24 w 212"/>
              <a:gd name="T29" fmla="*/ 8 h 216"/>
              <a:gd name="T30" fmla="*/ 24 w 212"/>
              <a:gd name="T31" fmla="*/ 180 h 216"/>
              <a:gd name="T32" fmla="*/ 28 w 212"/>
              <a:gd name="T33" fmla="*/ 184 h 216"/>
              <a:gd name="T34" fmla="*/ 208 w 212"/>
              <a:gd name="T35" fmla="*/ 184 h 216"/>
              <a:gd name="T36" fmla="*/ 212 w 212"/>
              <a:gd name="T37" fmla="*/ 180 h 216"/>
              <a:gd name="T38" fmla="*/ 208 w 212"/>
              <a:gd name="T39" fmla="*/ 176 h 216"/>
              <a:gd name="T40" fmla="*/ 32 w 212"/>
              <a:gd name="T41" fmla="*/ 44 h 216"/>
              <a:gd name="T42" fmla="*/ 192 w 212"/>
              <a:gd name="T43" fmla="*/ 44 h 216"/>
              <a:gd name="T44" fmla="*/ 192 w 212"/>
              <a:gd name="T45" fmla="*/ 102 h 216"/>
              <a:gd name="T46" fmla="*/ 32 w 212"/>
              <a:gd name="T47" fmla="*/ 142 h 216"/>
              <a:gd name="T48" fmla="*/ 32 w 212"/>
              <a:gd name="T49" fmla="*/ 44 h 216"/>
              <a:gd name="T50" fmla="*/ 54 w 212"/>
              <a:gd name="T51" fmla="*/ 188 h 216"/>
              <a:gd name="T52" fmla="*/ 40 w 212"/>
              <a:gd name="T53" fmla="*/ 202 h 216"/>
              <a:gd name="T54" fmla="*/ 54 w 212"/>
              <a:gd name="T55" fmla="*/ 216 h 216"/>
              <a:gd name="T56" fmla="*/ 68 w 212"/>
              <a:gd name="T57" fmla="*/ 202 h 216"/>
              <a:gd name="T58" fmla="*/ 54 w 212"/>
              <a:gd name="T59" fmla="*/ 188 h 216"/>
              <a:gd name="T60" fmla="*/ 54 w 212"/>
              <a:gd name="T61" fmla="*/ 208 h 216"/>
              <a:gd name="T62" fmla="*/ 48 w 212"/>
              <a:gd name="T63" fmla="*/ 202 h 216"/>
              <a:gd name="T64" fmla="*/ 54 w 212"/>
              <a:gd name="T65" fmla="*/ 196 h 216"/>
              <a:gd name="T66" fmla="*/ 60 w 212"/>
              <a:gd name="T67" fmla="*/ 202 h 216"/>
              <a:gd name="T68" fmla="*/ 54 w 212"/>
              <a:gd name="T69" fmla="*/ 208 h 216"/>
              <a:gd name="T70" fmla="*/ 186 w 212"/>
              <a:gd name="T71" fmla="*/ 188 h 216"/>
              <a:gd name="T72" fmla="*/ 172 w 212"/>
              <a:gd name="T73" fmla="*/ 202 h 216"/>
              <a:gd name="T74" fmla="*/ 186 w 212"/>
              <a:gd name="T75" fmla="*/ 216 h 216"/>
              <a:gd name="T76" fmla="*/ 200 w 212"/>
              <a:gd name="T77" fmla="*/ 202 h 216"/>
              <a:gd name="T78" fmla="*/ 186 w 212"/>
              <a:gd name="T79" fmla="*/ 188 h 216"/>
              <a:gd name="T80" fmla="*/ 186 w 212"/>
              <a:gd name="T81" fmla="*/ 208 h 216"/>
              <a:gd name="T82" fmla="*/ 180 w 212"/>
              <a:gd name="T83" fmla="*/ 202 h 216"/>
              <a:gd name="T84" fmla="*/ 186 w 212"/>
              <a:gd name="T85" fmla="*/ 196 h 216"/>
              <a:gd name="T86" fmla="*/ 192 w 212"/>
              <a:gd name="T87" fmla="*/ 202 h 216"/>
              <a:gd name="T88" fmla="*/ 186 w 212"/>
              <a:gd name="T89" fmla="*/ 20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2" h="216">
                <a:moveTo>
                  <a:pt x="208" y="176"/>
                </a:moveTo>
                <a:cubicBezTo>
                  <a:pt x="32" y="176"/>
                  <a:pt x="32" y="176"/>
                  <a:pt x="32" y="176"/>
                </a:cubicBezTo>
                <a:cubicBezTo>
                  <a:pt x="32" y="150"/>
                  <a:pt x="32" y="150"/>
                  <a:pt x="32" y="150"/>
                </a:cubicBezTo>
                <a:cubicBezTo>
                  <a:pt x="197" y="109"/>
                  <a:pt x="197" y="109"/>
                  <a:pt x="197" y="109"/>
                </a:cubicBezTo>
                <a:cubicBezTo>
                  <a:pt x="199" y="109"/>
                  <a:pt x="200" y="107"/>
                  <a:pt x="200" y="105"/>
                </a:cubicBezTo>
                <a:cubicBezTo>
                  <a:pt x="200" y="104"/>
                  <a:pt x="200" y="104"/>
                  <a:pt x="200" y="104"/>
                </a:cubicBezTo>
                <a:cubicBezTo>
                  <a:pt x="200" y="40"/>
                  <a:pt x="200" y="40"/>
                  <a:pt x="200" y="40"/>
                </a:cubicBezTo>
                <a:cubicBezTo>
                  <a:pt x="200" y="38"/>
                  <a:pt x="198" y="36"/>
                  <a:pt x="196" y="36"/>
                </a:cubicBezTo>
                <a:cubicBezTo>
                  <a:pt x="32" y="36"/>
                  <a:pt x="32" y="36"/>
                  <a:pt x="32" y="36"/>
                </a:cubicBezTo>
                <a:cubicBezTo>
                  <a:pt x="32" y="4"/>
                  <a:pt x="32" y="4"/>
                  <a:pt x="32" y="4"/>
                </a:cubicBezTo>
                <a:cubicBezTo>
                  <a:pt x="32" y="2"/>
                  <a:pt x="30" y="0"/>
                  <a:pt x="28" y="0"/>
                </a:cubicBezTo>
                <a:cubicBezTo>
                  <a:pt x="4" y="0"/>
                  <a:pt x="4" y="0"/>
                  <a:pt x="4" y="0"/>
                </a:cubicBezTo>
                <a:cubicBezTo>
                  <a:pt x="2" y="0"/>
                  <a:pt x="0" y="2"/>
                  <a:pt x="0" y="4"/>
                </a:cubicBezTo>
                <a:cubicBezTo>
                  <a:pt x="0" y="6"/>
                  <a:pt x="2" y="8"/>
                  <a:pt x="4" y="8"/>
                </a:cubicBezTo>
                <a:cubicBezTo>
                  <a:pt x="24" y="8"/>
                  <a:pt x="24" y="8"/>
                  <a:pt x="24" y="8"/>
                </a:cubicBezTo>
                <a:cubicBezTo>
                  <a:pt x="24" y="180"/>
                  <a:pt x="24" y="180"/>
                  <a:pt x="24" y="180"/>
                </a:cubicBezTo>
                <a:cubicBezTo>
                  <a:pt x="24" y="182"/>
                  <a:pt x="26" y="184"/>
                  <a:pt x="28" y="184"/>
                </a:cubicBezTo>
                <a:cubicBezTo>
                  <a:pt x="208" y="184"/>
                  <a:pt x="208" y="184"/>
                  <a:pt x="208" y="184"/>
                </a:cubicBezTo>
                <a:cubicBezTo>
                  <a:pt x="210" y="184"/>
                  <a:pt x="212" y="182"/>
                  <a:pt x="212" y="180"/>
                </a:cubicBezTo>
                <a:cubicBezTo>
                  <a:pt x="212" y="178"/>
                  <a:pt x="210" y="176"/>
                  <a:pt x="208" y="176"/>
                </a:cubicBezTo>
                <a:close/>
                <a:moveTo>
                  <a:pt x="32" y="44"/>
                </a:moveTo>
                <a:cubicBezTo>
                  <a:pt x="192" y="44"/>
                  <a:pt x="192" y="44"/>
                  <a:pt x="192" y="44"/>
                </a:cubicBezTo>
                <a:cubicBezTo>
                  <a:pt x="192" y="102"/>
                  <a:pt x="192" y="102"/>
                  <a:pt x="192" y="102"/>
                </a:cubicBezTo>
                <a:cubicBezTo>
                  <a:pt x="32" y="142"/>
                  <a:pt x="32" y="142"/>
                  <a:pt x="32" y="142"/>
                </a:cubicBezTo>
                <a:lnTo>
                  <a:pt x="32" y="44"/>
                </a:lnTo>
                <a:close/>
                <a:moveTo>
                  <a:pt x="54" y="188"/>
                </a:moveTo>
                <a:cubicBezTo>
                  <a:pt x="46" y="188"/>
                  <a:pt x="40" y="194"/>
                  <a:pt x="40" y="202"/>
                </a:cubicBezTo>
                <a:cubicBezTo>
                  <a:pt x="40" y="210"/>
                  <a:pt x="46" y="216"/>
                  <a:pt x="54" y="216"/>
                </a:cubicBezTo>
                <a:cubicBezTo>
                  <a:pt x="62" y="216"/>
                  <a:pt x="68" y="210"/>
                  <a:pt x="68" y="202"/>
                </a:cubicBezTo>
                <a:cubicBezTo>
                  <a:pt x="68" y="194"/>
                  <a:pt x="62" y="188"/>
                  <a:pt x="54" y="188"/>
                </a:cubicBezTo>
                <a:close/>
                <a:moveTo>
                  <a:pt x="54" y="208"/>
                </a:moveTo>
                <a:cubicBezTo>
                  <a:pt x="51" y="208"/>
                  <a:pt x="48" y="205"/>
                  <a:pt x="48" y="202"/>
                </a:cubicBezTo>
                <a:cubicBezTo>
                  <a:pt x="48" y="199"/>
                  <a:pt x="51" y="196"/>
                  <a:pt x="54" y="196"/>
                </a:cubicBezTo>
                <a:cubicBezTo>
                  <a:pt x="57" y="196"/>
                  <a:pt x="60" y="199"/>
                  <a:pt x="60" y="202"/>
                </a:cubicBezTo>
                <a:cubicBezTo>
                  <a:pt x="60" y="205"/>
                  <a:pt x="57" y="208"/>
                  <a:pt x="54" y="208"/>
                </a:cubicBezTo>
                <a:close/>
                <a:moveTo>
                  <a:pt x="186" y="188"/>
                </a:moveTo>
                <a:cubicBezTo>
                  <a:pt x="178" y="188"/>
                  <a:pt x="172" y="194"/>
                  <a:pt x="172" y="202"/>
                </a:cubicBezTo>
                <a:cubicBezTo>
                  <a:pt x="172" y="210"/>
                  <a:pt x="178" y="216"/>
                  <a:pt x="186" y="216"/>
                </a:cubicBezTo>
                <a:cubicBezTo>
                  <a:pt x="194" y="216"/>
                  <a:pt x="200" y="210"/>
                  <a:pt x="200" y="202"/>
                </a:cubicBezTo>
                <a:cubicBezTo>
                  <a:pt x="200" y="194"/>
                  <a:pt x="194" y="188"/>
                  <a:pt x="186" y="188"/>
                </a:cubicBezTo>
                <a:close/>
                <a:moveTo>
                  <a:pt x="186" y="208"/>
                </a:moveTo>
                <a:cubicBezTo>
                  <a:pt x="183" y="208"/>
                  <a:pt x="180" y="205"/>
                  <a:pt x="180" y="202"/>
                </a:cubicBezTo>
                <a:cubicBezTo>
                  <a:pt x="180" y="199"/>
                  <a:pt x="183" y="196"/>
                  <a:pt x="186" y="196"/>
                </a:cubicBezTo>
                <a:cubicBezTo>
                  <a:pt x="189" y="196"/>
                  <a:pt x="192" y="199"/>
                  <a:pt x="192" y="202"/>
                </a:cubicBezTo>
                <a:cubicBezTo>
                  <a:pt x="192" y="205"/>
                  <a:pt x="189" y="208"/>
                  <a:pt x="186" y="20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dirty="0"/>
          </a:p>
        </p:txBody>
      </p:sp>
      <p:pic>
        <p:nvPicPr>
          <p:cNvPr id="9" name="Picture 8">
            <a:extLst>
              <a:ext uri="{FF2B5EF4-FFF2-40B4-BE49-F238E27FC236}">
                <a16:creationId xmlns:a16="http://schemas.microsoft.com/office/drawing/2014/main" id="{6CCED5D0-A8E5-4441-87B8-ABF8C292EE1B}"/>
              </a:ext>
            </a:extLst>
          </p:cNvPr>
          <p:cNvPicPr>
            <a:picLocks noChangeAspect="1"/>
          </p:cNvPicPr>
          <p:nvPr/>
        </p:nvPicPr>
        <p:blipFill>
          <a:blip r:embed="rId4"/>
          <a:stretch>
            <a:fillRect/>
          </a:stretch>
        </p:blipFill>
        <p:spPr>
          <a:xfrm>
            <a:off x="11185110" y="2775290"/>
            <a:ext cx="1737245" cy="1737245"/>
          </a:xfrm>
          <a:prstGeom prst="rect">
            <a:avLst/>
          </a:prstGeom>
        </p:spPr>
      </p:pic>
      <p:sp>
        <p:nvSpPr>
          <p:cNvPr id="10" name="Rectangle 9">
            <a:extLst>
              <a:ext uri="{FF2B5EF4-FFF2-40B4-BE49-F238E27FC236}">
                <a16:creationId xmlns:a16="http://schemas.microsoft.com/office/drawing/2014/main" id="{DF0B0BB6-2181-1445-8CE7-F3D03868483C}"/>
              </a:ext>
            </a:extLst>
          </p:cNvPr>
          <p:cNvSpPr/>
          <p:nvPr/>
        </p:nvSpPr>
        <p:spPr>
          <a:xfrm>
            <a:off x="10775887" y="4509577"/>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4</a:t>
            </a:r>
          </a:p>
        </p:txBody>
      </p:sp>
      <p:sp>
        <p:nvSpPr>
          <p:cNvPr id="11" name="TextBox 10">
            <a:extLst>
              <a:ext uri="{FF2B5EF4-FFF2-40B4-BE49-F238E27FC236}">
                <a16:creationId xmlns:a16="http://schemas.microsoft.com/office/drawing/2014/main" id="{E772950F-7FF5-A04D-B949-BDBC34C68452}"/>
              </a:ext>
            </a:extLst>
          </p:cNvPr>
          <p:cNvSpPr txBox="1"/>
          <p:nvPr/>
        </p:nvSpPr>
        <p:spPr>
          <a:xfrm>
            <a:off x="11185110" y="4575458"/>
            <a:ext cx="3125948"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Incident Management</a:t>
            </a:r>
          </a:p>
        </p:txBody>
      </p:sp>
      <p:sp>
        <p:nvSpPr>
          <p:cNvPr id="12" name="Rectangle 11">
            <a:extLst>
              <a:ext uri="{FF2B5EF4-FFF2-40B4-BE49-F238E27FC236}">
                <a16:creationId xmlns:a16="http://schemas.microsoft.com/office/drawing/2014/main" id="{B30A4F8A-4706-3642-8B06-A513BBF42342}"/>
              </a:ext>
            </a:extLst>
          </p:cNvPr>
          <p:cNvSpPr/>
          <p:nvPr/>
        </p:nvSpPr>
        <p:spPr>
          <a:xfrm>
            <a:off x="687183" y="4509576"/>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1</a:t>
            </a:r>
          </a:p>
        </p:txBody>
      </p:sp>
      <p:sp>
        <p:nvSpPr>
          <p:cNvPr id="13" name="TextBox 12">
            <a:extLst>
              <a:ext uri="{FF2B5EF4-FFF2-40B4-BE49-F238E27FC236}">
                <a16:creationId xmlns:a16="http://schemas.microsoft.com/office/drawing/2014/main" id="{39CBC733-BC0E-9D4C-A4E0-E5F700A71AFE}"/>
              </a:ext>
            </a:extLst>
          </p:cNvPr>
          <p:cNvSpPr txBox="1"/>
          <p:nvPr/>
        </p:nvSpPr>
        <p:spPr>
          <a:xfrm>
            <a:off x="1033975" y="4509576"/>
            <a:ext cx="2083668"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Provisioning</a:t>
            </a:r>
          </a:p>
        </p:txBody>
      </p:sp>
      <p:sp>
        <p:nvSpPr>
          <p:cNvPr id="14" name="Rectangle 13">
            <a:extLst>
              <a:ext uri="{FF2B5EF4-FFF2-40B4-BE49-F238E27FC236}">
                <a16:creationId xmlns:a16="http://schemas.microsoft.com/office/drawing/2014/main" id="{C9E50447-D6DC-F54D-A9A1-D251489DD464}"/>
              </a:ext>
            </a:extLst>
          </p:cNvPr>
          <p:cNvSpPr/>
          <p:nvPr/>
        </p:nvSpPr>
        <p:spPr>
          <a:xfrm>
            <a:off x="3797818" y="4514059"/>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2</a:t>
            </a:r>
          </a:p>
        </p:txBody>
      </p:sp>
      <p:sp>
        <p:nvSpPr>
          <p:cNvPr id="15" name="TextBox 14">
            <a:extLst>
              <a:ext uri="{FF2B5EF4-FFF2-40B4-BE49-F238E27FC236}">
                <a16:creationId xmlns:a16="http://schemas.microsoft.com/office/drawing/2014/main" id="{B4435C9F-AC7E-484D-AFE2-E9BE9F804C32}"/>
              </a:ext>
            </a:extLst>
          </p:cNvPr>
          <p:cNvSpPr txBox="1"/>
          <p:nvPr/>
        </p:nvSpPr>
        <p:spPr>
          <a:xfrm>
            <a:off x="4243539" y="4509576"/>
            <a:ext cx="2703226"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Operational Actions</a:t>
            </a:r>
          </a:p>
        </p:txBody>
      </p:sp>
      <p:sp>
        <p:nvSpPr>
          <p:cNvPr id="18" name="Rectangle 17">
            <a:extLst>
              <a:ext uri="{FF2B5EF4-FFF2-40B4-BE49-F238E27FC236}">
                <a16:creationId xmlns:a16="http://schemas.microsoft.com/office/drawing/2014/main" id="{464C88F6-2512-714F-A7FB-D16FA11329B8}"/>
              </a:ext>
            </a:extLst>
          </p:cNvPr>
          <p:cNvSpPr/>
          <p:nvPr/>
        </p:nvSpPr>
        <p:spPr>
          <a:xfrm>
            <a:off x="7665252" y="4578916"/>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3</a:t>
            </a:r>
          </a:p>
        </p:txBody>
      </p:sp>
      <p:sp>
        <p:nvSpPr>
          <p:cNvPr id="19" name="TextBox 18">
            <a:extLst>
              <a:ext uri="{FF2B5EF4-FFF2-40B4-BE49-F238E27FC236}">
                <a16:creationId xmlns:a16="http://schemas.microsoft.com/office/drawing/2014/main" id="{F009BA62-3A57-7349-9A14-523317447A69}"/>
              </a:ext>
            </a:extLst>
          </p:cNvPr>
          <p:cNvSpPr txBox="1"/>
          <p:nvPr/>
        </p:nvSpPr>
        <p:spPr>
          <a:xfrm>
            <a:off x="8218369" y="4575458"/>
            <a:ext cx="2083668"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Self-Service</a:t>
            </a:r>
          </a:p>
        </p:txBody>
      </p:sp>
      <p:cxnSp>
        <p:nvCxnSpPr>
          <p:cNvPr id="4" name="Elbow Connector 3">
            <a:extLst>
              <a:ext uri="{FF2B5EF4-FFF2-40B4-BE49-F238E27FC236}">
                <a16:creationId xmlns:a16="http://schemas.microsoft.com/office/drawing/2014/main" id="{35D59EF5-BF69-E64B-A5B0-03E95F9773C5}"/>
              </a:ext>
            </a:extLst>
          </p:cNvPr>
          <p:cNvCxnSpPr>
            <a:stCxn id="13" idx="2"/>
            <a:endCxn id="15" idx="2"/>
          </p:cNvCxnSpPr>
          <p:nvPr/>
        </p:nvCxnSpPr>
        <p:spPr>
          <a:xfrm rot="16200000" flipH="1">
            <a:off x="3835480" y="3322368"/>
            <a:ext cx="12700" cy="3519343"/>
          </a:xfrm>
          <a:prstGeom prst="bentConnector3">
            <a:avLst>
              <a:gd name="adj1" fmla="val 535070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A529A96-EB61-4C4D-8C6E-C4A1D3371042}"/>
              </a:ext>
            </a:extLst>
          </p:cNvPr>
          <p:cNvCxnSpPr/>
          <p:nvPr/>
        </p:nvCxnSpPr>
        <p:spPr>
          <a:xfrm rot="16200000" flipH="1">
            <a:off x="10769537" y="3451174"/>
            <a:ext cx="12700" cy="3519343"/>
          </a:xfrm>
          <a:prstGeom prst="bentConnector3">
            <a:avLst>
              <a:gd name="adj1" fmla="val 535070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1097367-29CE-1349-A06E-53C0EBDFF79F}"/>
              </a:ext>
            </a:extLst>
          </p:cNvPr>
          <p:cNvGrpSpPr/>
          <p:nvPr/>
        </p:nvGrpSpPr>
        <p:grpSpPr>
          <a:xfrm rot="5400000">
            <a:off x="10374518" y="5504357"/>
            <a:ext cx="802736" cy="1673133"/>
            <a:chOff x="3095937" y="1771714"/>
            <a:chExt cx="800506" cy="1916212"/>
          </a:xfrm>
        </p:grpSpPr>
        <p:sp>
          <p:nvSpPr>
            <p:cNvPr id="21" name="Rounded Rectangle 20">
              <a:extLst>
                <a:ext uri="{FF2B5EF4-FFF2-40B4-BE49-F238E27FC236}">
                  <a16:creationId xmlns:a16="http://schemas.microsoft.com/office/drawing/2014/main" id="{653DDA52-DFF7-4444-8352-2C3C775CF293}"/>
                </a:ext>
              </a:extLst>
            </p:cNvPr>
            <p:cNvSpPr/>
            <p:nvPr/>
          </p:nvSpPr>
          <p:spPr>
            <a:xfrm>
              <a:off x="3095937" y="1771714"/>
              <a:ext cx="800506" cy="1916212"/>
            </a:xfrm>
            <a:prstGeom prst="roundRect">
              <a:avLst/>
            </a:prstGeom>
            <a:solidFill>
              <a:srgbClr val="006666"/>
            </a:solidFill>
            <a:ln>
              <a:solidFill>
                <a:srgbClr val="2A99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grpSp>
          <p:nvGrpSpPr>
            <p:cNvPr id="22" name="Group 21">
              <a:extLst>
                <a:ext uri="{FF2B5EF4-FFF2-40B4-BE49-F238E27FC236}">
                  <a16:creationId xmlns:a16="http://schemas.microsoft.com/office/drawing/2014/main" id="{799272D7-432D-EA4A-8BF6-E61315B95A9F}"/>
                </a:ext>
              </a:extLst>
            </p:cNvPr>
            <p:cNvGrpSpPr/>
            <p:nvPr/>
          </p:nvGrpSpPr>
          <p:grpSpPr bwMode="gray">
            <a:xfrm rot="16200000">
              <a:off x="2771096" y="2620627"/>
              <a:ext cx="1392718" cy="218385"/>
              <a:chOff x="539750" y="1054100"/>
              <a:chExt cx="1498357" cy="234950"/>
            </a:xfrm>
          </p:grpSpPr>
          <p:sp>
            <p:nvSpPr>
              <p:cNvPr id="23" name="AutoShape 3">
                <a:extLst>
                  <a:ext uri="{FF2B5EF4-FFF2-40B4-BE49-F238E27FC236}">
                    <a16:creationId xmlns:a16="http://schemas.microsoft.com/office/drawing/2014/main" id="{17BEDA38-BCAF-5E49-AFEE-2014C3F708B1}"/>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4" name="Freeform 5">
                <a:extLst>
                  <a:ext uri="{FF2B5EF4-FFF2-40B4-BE49-F238E27FC236}">
                    <a16:creationId xmlns:a16="http://schemas.microsoft.com/office/drawing/2014/main" id="{FDE11D42-AB37-0045-9955-6C0749A5775C}"/>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5" name="Freeform 6">
                <a:extLst>
                  <a:ext uri="{FF2B5EF4-FFF2-40B4-BE49-F238E27FC236}">
                    <a16:creationId xmlns:a16="http://schemas.microsoft.com/office/drawing/2014/main" id="{230DF5FF-0A74-424E-AF79-E61816D4EAD3}"/>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6" name="Freeform 7">
                <a:extLst>
                  <a:ext uri="{FF2B5EF4-FFF2-40B4-BE49-F238E27FC236}">
                    <a16:creationId xmlns:a16="http://schemas.microsoft.com/office/drawing/2014/main" id="{92E31A76-6DF1-954B-9244-F4ED7CDCB4FE}"/>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7" name="Freeform 8">
                <a:extLst>
                  <a:ext uri="{FF2B5EF4-FFF2-40B4-BE49-F238E27FC236}">
                    <a16:creationId xmlns:a16="http://schemas.microsoft.com/office/drawing/2014/main" id="{E89E6787-ABDC-9E49-B147-98A96C0D4A68}"/>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8" name="Oval 9">
                <a:extLst>
                  <a:ext uri="{FF2B5EF4-FFF2-40B4-BE49-F238E27FC236}">
                    <a16:creationId xmlns:a16="http://schemas.microsoft.com/office/drawing/2014/main" id="{C108FDEF-49B3-534E-B3BF-8CA6C295306D}"/>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9" name="Rectangle 10">
                <a:extLst>
                  <a:ext uri="{FF2B5EF4-FFF2-40B4-BE49-F238E27FC236}">
                    <a16:creationId xmlns:a16="http://schemas.microsoft.com/office/drawing/2014/main" id="{539B0CF2-6624-9B4B-84A9-EAF907C0041A}"/>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0" name="Freeform 11">
                <a:extLst>
                  <a:ext uri="{FF2B5EF4-FFF2-40B4-BE49-F238E27FC236}">
                    <a16:creationId xmlns:a16="http://schemas.microsoft.com/office/drawing/2014/main" id="{96E10A55-F746-FC46-8CE1-697442A01EAF}"/>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1" name="Freeform 12">
                <a:extLst>
                  <a:ext uri="{FF2B5EF4-FFF2-40B4-BE49-F238E27FC236}">
                    <a16:creationId xmlns:a16="http://schemas.microsoft.com/office/drawing/2014/main" id="{A7CCA394-0076-CF4C-8C68-171A3759E374}"/>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2" name="Freeform 13">
                <a:extLst>
                  <a:ext uri="{FF2B5EF4-FFF2-40B4-BE49-F238E27FC236}">
                    <a16:creationId xmlns:a16="http://schemas.microsoft.com/office/drawing/2014/main" id="{CBB5F068-A4E8-3949-8E6E-C7DF05471D0F}"/>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3" name="Freeform 14">
                <a:extLst>
                  <a:ext uri="{FF2B5EF4-FFF2-40B4-BE49-F238E27FC236}">
                    <a16:creationId xmlns:a16="http://schemas.microsoft.com/office/drawing/2014/main" id="{4A154240-56D4-7F4D-BE53-33BB1019D898}"/>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4" name="Freeform 15">
                <a:extLst>
                  <a:ext uri="{FF2B5EF4-FFF2-40B4-BE49-F238E27FC236}">
                    <a16:creationId xmlns:a16="http://schemas.microsoft.com/office/drawing/2014/main" id="{2B525C16-E5A4-A343-B582-CD6F859DFC4C}"/>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grpSp>
            <p:nvGrpSpPr>
              <p:cNvPr id="35" name="Group 34">
                <a:extLst>
                  <a:ext uri="{FF2B5EF4-FFF2-40B4-BE49-F238E27FC236}">
                    <a16:creationId xmlns:a16="http://schemas.microsoft.com/office/drawing/2014/main" id="{4D7F369D-7351-154B-9F59-77F3E46D7D98}"/>
                  </a:ext>
                </a:extLst>
              </p:cNvPr>
              <p:cNvGrpSpPr>
                <a:grpSpLocks noChangeAspect="1"/>
              </p:cNvGrpSpPr>
              <p:nvPr/>
            </p:nvGrpSpPr>
            <p:grpSpPr bwMode="gray">
              <a:xfrm>
                <a:off x="1998819" y="1263267"/>
                <a:ext cx="39288" cy="20954"/>
                <a:chOff x="2687241" y="1822450"/>
                <a:chExt cx="23813" cy="12700"/>
              </a:xfrm>
            </p:grpSpPr>
            <p:sp>
              <p:nvSpPr>
                <p:cNvPr id="36" name="Freeform 8">
                  <a:extLst>
                    <a:ext uri="{FF2B5EF4-FFF2-40B4-BE49-F238E27FC236}">
                      <a16:creationId xmlns:a16="http://schemas.microsoft.com/office/drawing/2014/main" id="{132E50BE-97E8-8F40-A577-C22C27692DC0}"/>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sz="2542" dirty="0"/>
                </a:p>
              </p:txBody>
            </p:sp>
            <p:sp>
              <p:nvSpPr>
                <p:cNvPr id="37" name="Freeform 9">
                  <a:extLst>
                    <a:ext uri="{FF2B5EF4-FFF2-40B4-BE49-F238E27FC236}">
                      <a16:creationId xmlns:a16="http://schemas.microsoft.com/office/drawing/2014/main" id="{30E0D0C8-E8D6-7642-A99F-554060918516}"/>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sz="2542" dirty="0"/>
                </a:p>
              </p:txBody>
            </p:sp>
          </p:grpSp>
        </p:grpSp>
      </p:grpSp>
      <p:sp>
        <p:nvSpPr>
          <p:cNvPr id="39" name="TextBox 38">
            <a:extLst>
              <a:ext uri="{FF2B5EF4-FFF2-40B4-BE49-F238E27FC236}">
                <a16:creationId xmlns:a16="http://schemas.microsoft.com/office/drawing/2014/main" id="{EDEBAC06-D470-674E-9EBB-4C6A1F51D2F3}"/>
              </a:ext>
            </a:extLst>
          </p:cNvPr>
          <p:cNvSpPr txBox="1"/>
          <p:nvPr/>
        </p:nvSpPr>
        <p:spPr>
          <a:xfrm>
            <a:off x="3152740" y="5962076"/>
            <a:ext cx="1412909" cy="780214"/>
          </a:xfrm>
          <a:prstGeom prst="rect">
            <a:avLst/>
          </a:prstGeom>
          <a:noFill/>
        </p:spPr>
        <p:txBody>
          <a:bodyPr wrap="square" lIns="182880" tIns="146304" rIns="182880" bIns="146304" rtlCol="0">
            <a:spAutoFit/>
          </a:bodyPr>
          <a:lstStyle/>
          <a:p>
            <a:pPr>
              <a:lnSpc>
                <a:spcPct val="90000"/>
              </a:lnSpc>
              <a:spcAft>
                <a:spcPts val="1800"/>
              </a:spcAft>
            </a:pPr>
            <a:r>
              <a:rPr lang="en-US" sz="3500" b="1" dirty="0">
                <a:gradFill>
                  <a:gsLst>
                    <a:gs pos="2917">
                      <a:schemeClr val="tx1"/>
                    </a:gs>
                    <a:gs pos="30000">
                      <a:schemeClr val="tx1"/>
                    </a:gs>
                  </a:gsLst>
                  <a:lin ang="5400000" scaled="0"/>
                </a:gradFill>
              </a:rPr>
              <a:t>AWS</a:t>
            </a:r>
          </a:p>
        </p:txBody>
      </p:sp>
    </p:spTree>
    <p:extLst>
      <p:ext uri="{BB962C8B-B14F-4D97-AF65-F5344CB8AC3E}">
        <p14:creationId xmlns:p14="http://schemas.microsoft.com/office/powerpoint/2010/main" val="135106383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BDE3B-76A5-4A4B-86EB-4CC122D81C53}"/>
              </a:ext>
            </a:extLst>
          </p:cNvPr>
          <p:cNvSpPr>
            <a:spLocks noGrp="1"/>
          </p:cNvSpPr>
          <p:nvPr>
            <p:ph type="title"/>
          </p:nvPr>
        </p:nvSpPr>
        <p:spPr>
          <a:xfrm>
            <a:off x="345390" y="512546"/>
            <a:ext cx="13987008" cy="1079598"/>
          </a:xfrm>
        </p:spPr>
        <p:txBody>
          <a:bodyPr/>
          <a:lstStyle/>
          <a:p>
            <a:r>
              <a:rPr lang="en-US" dirty="0"/>
              <a:t>Task #1 – Provisioning </a:t>
            </a:r>
          </a:p>
        </p:txBody>
      </p:sp>
      <p:pic>
        <p:nvPicPr>
          <p:cNvPr id="5" name="Picture 4">
            <a:extLst>
              <a:ext uri="{FF2B5EF4-FFF2-40B4-BE49-F238E27FC236}">
                <a16:creationId xmlns:a16="http://schemas.microsoft.com/office/drawing/2014/main" id="{BD3A654F-592A-2048-8F6C-20B012ABDBE1}"/>
              </a:ext>
            </a:extLst>
          </p:cNvPr>
          <p:cNvPicPr>
            <a:picLocks noChangeAspect="1"/>
          </p:cNvPicPr>
          <p:nvPr/>
        </p:nvPicPr>
        <p:blipFill>
          <a:blip r:embed="rId2"/>
          <a:stretch>
            <a:fillRect/>
          </a:stretch>
        </p:blipFill>
        <p:spPr>
          <a:xfrm>
            <a:off x="888115" y="2605475"/>
            <a:ext cx="1737245" cy="1737245"/>
          </a:xfrm>
          <a:prstGeom prst="rect">
            <a:avLst/>
          </a:prstGeom>
        </p:spPr>
      </p:pic>
      <p:sp>
        <p:nvSpPr>
          <p:cNvPr id="12" name="Rectangle 11">
            <a:extLst>
              <a:ext uri="{FF2B5EF4-FFF2-40B4-BE49-F238E27FC236}">
                <a16:creationId xmlns:a16="http://schemas.microsoft.com/office/drawing/2014/main" id="{B30A4F8A-4706-3642-8B06-A513BBF42342}"/>
              </a:ext>
            </a:extLst>
          </p:cNvPr>
          <p:cNvSpPr/>
          <p:nvPr/>
        </p:nvSpPr>
        <p:spPr>
          <a:xfrm>
            <a:off x="374951" y="4509576"/>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1</a:t>
            </a:r>
          </a:p>
        </p:txBody>
      </p:sp>
      <p:sp>
        <p:nvSpPr>
          <p:cNvPr id="13" name="TextBox 12">
            <a:extLst>
              <a:ext uri="{FF2B5EF4-FFF2-40B4-BE49-F238E27FC236}">
                <a16:creationId xmlns:a16="http://schemas.microsoft.com/office/drawing/2014/main" id="{39CBC733-BC0E-9D4C-A4E0-E5F700A71AFE}"/>
              </a:ext>
            </a:extLst>
          </p:cNvPr>
          <p:cNvSpPr txBox="1"/>
          <p:nvPr/>
        </p:nvSpPr>
        <p:spPr>
          <a:xfrm>
            <a:off x="732835" y="4542519"/>
            <a:ext cx="2083668"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Provisioning</a:t>
            </a:r>
          </a:p>
        </p:txBody>
      </p:sp>
      <p:sp>
        <p:nvSpPr>
          <p:cNvPr id="2" name="TextBox 1">
            <a:extLst>
              <a:ext uri="{FF2B5EF4-FFF2-40B4-BE49-F238E27FC236}">
                <a16:creationId xmlns:a16="http://schemas.microsoft.com/office/drawing/2014/main" id="{C56B27E2-B1A9-374E-8BBE-A83411A6F949}"/>
              </a:ext>
            </a:extLst>
          </p:cNvPr>
          <p:cNvSpPr txBox="1"/>
          <p:nvPr/>
        </p:nvSpPr>
        <p:spPr>
          <a:xfrm>
            <a:off x="4576731" y="1748820"/>
            <a:ext cx="6422271" cy="2760756"/>
          </a:xfrm>
          <a:prstGeom prst="rect">
            <a:avLst/>
          </a:prstGeom>
          <a:noFill/>
        </p:spPr>
        <p:txBody>
          <a:bodyPr wrap="none" lIns="182880" tIns="146304" rIns="182880" bIns="146304" rtlCol="0">
            <a:spAutoFit/>
          </a:bodyPr>
          <a:lstStyle/>
          <a:p>
            <a:pPr>
              <a:lnSpc>
                <a:spcPct val="90000"/>
              </a:lnSpc>
              <a:spcAft>
                <a:spcPts val="1800"/>
              </a:spcAft>
            </a:pPr>
            <a:r>
              <a:rPr lang="en-US" sz="3200" b="1" dirty="0">
                <a:solidFill>
                  <a:schemeClr val="accent6">
                    <a:lumMod val="75000"/>
                  </a:schemeClr>
                </a:solidFill>
              </a:rPr>
              <a:t>Pre-configured Items</a:t>
            </a:r>
          </a:p>
          <a:p>
            <a:pPr marL="457200" indent="-457200">
              <a:lnSpc>
                <a:spcPct val="90000"/>
              </a:lnSpc>
              <a:spcAft>
                <a:spcPts val="1800"/>
              </a:spcAft>
              <a:buFont typeface="Wingdings" pitchFamily="2" charset="2"/>
              <a:buChar char="ü"/>
            </a:pPr>
            <a:r>
              <a:rPr lang="en-US" sz="3200" dirty="0">
                <a:solidFill>
                  <a:schemeClr val="accent6">
                    <a:lumMod val="75000"/>
                  </a:schemeClr>
                </a:solidFill>
              </a:rPr>
              <a:t>AWS Service Catalog portfolio</a:t>
            </a:r>
          </a:p>
          <a:p>
            <a:pPr marL="457200" indent="-457200">
              <a:lnSpc>
                <a:spcPct val="90000"/>
              </a:lnSpc>
              <a:spcAft>
                <a:spcPts val="1800"/>
              </a:spcAft>
              <a:buFont typeface="Wingdings" pitchFamily="2" charset="2"/>
              <a:buChar char="ü"/>
            </a:pPr>
            <a:r>
              <a:rPr lang="en-US" sz="3200" dirty="0">
                <a:solidFill>
                  <a:schemeClr val="accent6">
                    <a:lumMod val="75000"/>
                  </a:schemeClr>
                </a:solidFill>
              </a:rPr>
              <a:t>Amazon EC2 product</a:t>
            </a:r>
          </a:p>
          <a:p>
            <a:pPr marL="457200" indent="-457200">
              <a:lnSpc>
                <a:spcPct val="90000"/>
              </a:lnSpc>
              <a:spcAft>
                <a:spcPts val="1800"/>
              </a:spcAft>
              <a:buFont typeface="Wingdings" pitchFamily="2" charset="2"/>
              <a:buChar char="ü"/>
            </a:pPr>
            <a:r>
              <a:rPr lang="en-US" sz="3200" strike="sngStrike" dirty="0">
                <a:solidFill>
                  <a:schemeClr val="accent6">
                    <a:lumMod val="75000"/>
                  </a:schemeClr>
                </a:solidFill>
              </a:rPr>
              <a:t>Amazon WorkSpaces product</a:t>
            </a:r>
          </a:p>
        </p:txBody>
      </p:sp>
      <p:sp>
        <p:nvSpPr>
          <p:cNvPr id="7" name="TextBox 6">
            <a:extLst>
              <a:ext uri="{FF2B5EF4-FFF2-40B4-BE49-F238E27FC236}">
                <a16:creationId xmlns:a16="http://schemas.microsoft.com/office/drawing/2014/main" id="{A9D9F2C9-E9EF-6745-B7FF-C96260682440}"/>
              </a:ext>
            </a:extLst>
          </p:cNvPr>
          <p:cNvSpPr txBox="1"/>
          <p:nvPr/>
        </p:nvSpPr>
        <p:spPr>
          <a:xfrm>
            <a:off x="4576731" y="4828751"/>
            <a:ext cx="7799251" cy="2086725"/>
          </a:xfrm>
          <a:prstGeom prst="rect">
            <a:avLst/>
          </a:prstGeom>
          <a:noFill/>
        </p:spPr>
        <p:txBody>
          <a:bodyPr wrap="none" lIns="182880" tIns="146304" rIns="182880" bIns="146304" rtlCol="0">
            <a:spAutoFit/>
          </a:bodyPr>
          <a:lstStyle/>
          <a:p>
            <a:pPr>
              <a:lnSpc>
                <a:spcPct val="90000"/>
              </a:lnSpc>
              <a:spcAft>
                <a:spcPts val="1800"/>
              </a:spcAft>
            </a:pPr>
            <a:r>
              <a:rPr lang="en-US" sz="3200" b="1" dirty="0">
                <a:gradFill>
                  <a:gsLst>
                    <a:gs pos="2917">
                      <a:schemeClr val="tx1"/>
                    </a:gs>
                    <a:gs pos="30000">
                      <a:schemeClr val="tx1"/>
                    </a:gs>
                  </a:gsLst>
                  <a:lin ang="5400000" scaled="0"/>
                </a:gradFill>
              </a:rPr>
              <a:t>Lab Tasks</a:t>
            </a:r>
          </a:p>
          <a:p>
            <a:pPr marL="457200" indent="-457200">
              <a:lnSpc>
                <a:spcPct val="90000"/>
              </a:lnSpc>
              <a:spcAft>
                <a:spcPts val="1800"/>
              </a:spcAft>
              <a:buFont typeface="Wingdings" pitchFamily="2" charset="2"/>
              <a:buChar char="q"/>
            </a:pPr>
            <a:r>
              <a:rPr lang="en-US" sz="3200" dirty="0">
                <a:gradFill>
                  <a:gsLst>
                    <a:gs pos="2917">
                      <a:schemeClr val="tx1"/>
                    </a:gs>
                    <a:gs pos="30000">
                      <a:schemeClr val="tx1"/>
                    </a:gs>
                  </a:gsLst>
                  <a:lin ang="5400000" scaled="0"/>
                </a:gradFill>
              </a:rPr>
              <a:t>Review your Service Catalog portfolio</a:t>
            </a:r>
          </a:p>
          <a:p>
            <a:pPr marL="457200" indent="-457200">
              <a:lnSpc>
                <a:spcPct val="90000"/>
              </a:lnSpc>
              <a:spcAft>
                <a:spcPts val="1800"/>
              </a:spcAft>
              <a:buFont typeface="Wingdings" pitchFamily="2" charset="2"/>
              <a:buChar char="q"/>
            </a:pPr>
            <a:r>
              <a:rPr lang="en-US" sz="3200" dirty="0">
                <a:gradFill>
                  <a:gsLst>
                    <a:gs pos="2917">
                      <a:schemeClr val="tx1"/>
                    </a:gs>
                    <a:gs pos="30000">
                      <a:schemeClr val="tx1"/>
                    </a:gs>
                  </a:gsLst>
                  <a:lin ang="5400000" scaled="0"/>
                </a:gradFill>
              </a:rPr>
              <a:t>Perform a test run</a:t>
            </a:r>
          </a:p>
        </p:txBody>
      </p:sp>
      <p:sp>
        <p:nvSpPr>
          <p:cNvPr id="8" name="Rectangle 7">
            <a:extLst>
              <a:ext uri="{FF2B5EF4-FFF2-40B4-BE49-F238E27FC236}">
                <a16:creationId xmlns:a16="http://schemas.microsoft.com/office/drawing/2014/main" id="{9B255A72-8EF5-6E40-80AC-9EC61074445D}"/>
              </a:ext>
            </a:extLst>
          </p:cNvPr>
          <p:cNvSpPr/>
          <p:nvPr/>
        </p:nvSpPr>
        <p:spPr bwMode="auto">
          <a:xfrm>
            <a:off x="10710530" y="603114"/>
            <a:ext cx="3335867" cy="9144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Needs to be updated</a:t>
            </a:r>
          </a:p>
        </p:txBody>
      </p:sp>
    </p:spTree>
    <p:extLst>
      <p:ext uri="{BB962C8B-B14F-4D97-AF65-F5344CB8AC3E}">
        <p14:creationId xmlns:p14="http://schemas.microsoft.com/office/powerpoint/2010/main" val="38659839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BDE3B-76A5-4A4B-86EB-4CC122D81C53}"/>
              </a:ext>
            </a:extLst>
          </p:cNvPr>
          <p:cNvSpPr>
            <a:spLocks noGrp="1"/>
          </p:cNvSpPr>
          <p:nvPr>
            <p:ph type="title"/>
          </p:nvPr>
        </p:nvSpPr>
        <p:spPr>
          <a:xfrm>
            <a:off x="345390" y="512546"/>
            <a:ext cx="13987008" cy="1079598"/>
          </a:xfrm>
        </p:spPr>
        <p:txBody>
          <a:bodyPr/>
          <a:lstStyle/>
          <a:p>
            <a:r>
              <a:rPr lang="en-US" dirty="0"/>
              <a:t>Task #1 - Provisioning</a:t>
            </a:r>
          </a:p>
        </p:txBody>
      </p:sp>
      <p:cxnSp>
        <p:nvCxnSpPr>
          <p:cNvPr id="6" name="Elbow Connector 5">
            <a:extLst>
              <a:ext uri="{FF2B5EF4-FFF2-40B4-BE49-F238E27FC236}">
                <a16:creationId xmlns:a16="http://schemas.microsoft.com/office/drawing/2014/main" id="{038547CF-F6D1-3F4B-BCC0-F47082AA9A2E}"/>
              </a:ext>
            </a:extLst>
          </p:cNvPr>
          <p:cNvCxnSpPr>
            <a:cxnSpLocks/>
            <a:stCxn id="8" idx="3"/>
          </p:cNvCxnSpPr>
          <p:nvPr/>
        </p:nvCxnSpPr>
        <p:spPr>
          <a:xfrm>
            <a:off x="3119469" y="2879942"/>
            <a:ext cx="5290881" cy="1035427"/>
          </a:xfrm>
          <a:prstGeom prst="bentConnector3">
            <a:avLst>
              <a:gd name="adj1" fmla="val 5818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3FE2ECE3-91B2-D74B-8AA2-A984530ED414}"/>
              </a:ext>
            </a:extLst>
          </p:cNvPr>
          <p:cNvGrpSpPr/>
          <p:nvPr/>
        </p:nvGrpSpPr>
        <p:grpSpPr>
          <a:xfrm>
            <a:off x="1849107" y="2331389"/>
            <a:ext cx="1959216" cy="1491552"/>
            <a:chOff x="821780" y="1374359"/>
            <a:chExt cx="1261885" cy="922893"/>
          </a:xfrm>
        </p:grpSpPr>
        <p:pic>
          <p:nvPicPr>
            <p:cNvPr id="8" name="Picture 7">
              <a:extLst>
                <a:ext uri="{FF2B5EF4-FFF2-40B4-BE49-F238E27FC236}">
                  <a16:creationId xmlns:a16="http://schemas.microsoft.com/office/drawing/2014/main" id="{075BDDE4-C7AF-A247-BE8C-58A9E914F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67" y="1374359"/>
              <a:ext cx="509123" cy="678831"/>
            </a:xfrm>
            <a:prstGeom prst="rect">
              <a:avLst/>
            </a:prstGeom>
            <a:noFill/>
          </p:spPr>
        </p:pic>
        <p:sp>
          <p:nvSpPr>
            <p:cNvPr id="9" name="TextBox 8">
              <a:extLst>
                <a:ext uri="{FF2B5EF4-FFF2-40B4-BE49-F238E27FC236}">
                  <a16:creationId xmlns:a16="http://schemas.microsoft.com/office/drawing/2014/main" id="{456E0F34-3AD3-F44F-B43B-51F4FE1BF6CB}"/>
                </a:ext>
              </a:extLst>
            </p:cNvPr>
            <p:cNvSpPr txBox="1"/>
            <p:nvPr/>
          </p:nvSpPr>
          <p:spPr>
            <a:xfrm>
              <a:off x="821780" y="2020253"/>
              <a:ext cx="1261885" cy="276999"/>
            </a:xfrm>
            <a:prstGeom prst="rect">
              <a:avLst/>
            </a:prstGeom>
            <a:noFill/>
          </p:spPr>
          <p:txBody>
            <a:bodyPr wrap="none" rtlCol="0">
              <a:spAutoFit/>
            </a:bodyPr>
            <a:lstStyle>
              <a:defPPr>
                <a:defRPr lang="en-US"/>
              </a:defPPr>
              <a:lvl1pPr algn="ctr">
                <a:defRPr sz="1200"/>
              </a:lvl1pPr>
            </a:lstStyle>
            <a:p>
              <a:r>
                <a:rPr lang="en-US" b="1" dirty="0"/>
                <a:t>SC Administrator</a:t>
              </a:r>
            </a:p>
          </p:txBody>
        </p:sp>
      </p:grpSp>
      <p:sp>
        <p:nvSpPr>
          <p:cNvPr id="10" name="Rounded Rectangle 9">
            <a:extLst>
              <a:ext uri="{FF2B5EF4-FFF2-40B4-BE49-F238E27FC236}">
                <a16:creationId xmlns:a16="http://schemas.microsoft.com/office/drawing/2014/main" id="{FE95E81D-A03F-C44B-BAE1-ADEDA282543B}"/>
              </a:ext>
            </a:extLst>
          </p:cNvPr>
          <p:cNvSpPr/>
          <p:nvPr/>
        </p:nvSpPr>
        <p:spPr>
          <a:xfrm>
            <a:off x="7103356" y="3366156"/>
            <a:ext cx="5906791" cy="363577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rial"/>
              <a:cs typeface="Arial"/>
            </a:endParaRPr>
          </a:p>
        </p:txBody>
      </p:sp>
      <p:grpSp>
        <p:nvGrpSpPr>
          <p:cNvPr id="11" name="Group 10">
            <a:extLst>
              <a:ext uri="{FF2B5EF4-FFF2-40B4-BE49-F238E27FC236}">
                <a16:creationId xmlns:a16="http://schemas.microsoft.com/office/drawing/2014/main" id="{D9E8B039-9D0E-7346-957C-36FF19B56A79}"/>
              </a:ext>
            </a:extLst>
          </p:cNvPr>
          <p:cNvGrpSpPr/>
          <p:nvPr/>
        </p:nvGrpSpPr>
        <p:grpSpPr>
          <a:xfrm>
            <a:off x="10449264" y="4840012"/>
            <a:ext cx="832002" cy="1026235"/>
            <a:chOff x="10463841" y="1827738"/>
            <a:chExt cx="832002" cy="1026235"/>
          </a:xfrm>
        </p:grpSpPr>
        <p:pic>
          <p:nvPicPr>
            <p:cNvPr id="12" name="Picture 11">
              <a:extLst>
                <a:ext uri="{FF2B5EF4-FFF2-40B4-BE49-F238E27FC236}">
                  <a16:creationId xmlns:a16="http://schemas.microsoft.com/office/drawing/2014/main" id="{9BB3B5CA-F285-F94E-BC58-707477BD3A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3841" y="1827738"/>
              <a:ext cx="731520" cy="707136"/>
            </a:xfrm>
            <a:prstGeom prst="rect">
              <a:avLst/>
            </a:prstGeom>
          </p:spPr>
        </p:pic>
        <p:sp>
          <p:nvSpPr>
            <p:cNvPr id="13" name="TextBox 12">
              <a:extLst>
                <a:ext uri="{FF2B5EF4-FFF2-40B4-BE49-F238E27FC236}">
                  <a16:creationId xmlns:a16="http://schemas.microsoft.com/office/drawing/2014/main" id="{636521F0-915F-F246-908F-0D458158F356}"/>
                </a:ext>
              </a:extLst>
            </p:cNvPr>
            <p:cNvSpPr txBox="1"/>
            <p:nvPr/>
          </p:nvSpPr>
          <p:spPr>
            <a:xfrm>
              <a:off x="10499086" y="2576974"/>
              <a:ext cx="796757" cy="276999"/>
            </a:xfrm>
            <a:prstGeom prst="rect">
              <a:avLst/>
            </a:prstGeom>
            <a:noFill/>
          </p:spPr>
          <p:txBody>
            <a:bodyPr wrap="none" rtlCol="0">
              <a:spAutoFit/>
            </a:bodyPr>
            <a:lstStyle>
              <a:defPPr>
                <a:defRPr lang="en-US"/>
              </a:defPPr>
              <a:lvl1pPr algn="ctr">
                <a:defRPr sz="1200"/>
              </a:lvl1pPr>
            </a:lstStyle>
            <a:p>
              <a:r>
                <a:rPr lang="en-US" b="1" dirty="0"/>
                <a:t>End users</a:t>
              </a:r>
            </a:p>
          </p:txBody>
        </p:sp>
      </p:grpSp>
      <p:sp>
        <p:nvSpPr>
          <p:cNvPr id="14" name="Oval 13">
            <a:extLst>
              <a:ext uri="{FF2B5EF4-FFF2-40B4-BE49-F238E27FC236}">
                <a16:creationId xmlns:a16="http://schemas.microsoft.com/office/drawing/2014/main" id="{4D0919E4-3087-884A-8D70-EDAA2A3C1999}"/>
              </a:ext>
            </a:extLst>
          </p:cNvPr>
          <p:cNvSpPr/>
          <p:nvPr/>
        </p:nvSpPr>
        <p:spPr>
          <a:xfrm>
            <a:off x="3739469" y="3254159"/>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000" dirty="0"/>
              <a:t>2</a:t>
            </a:r>
          </a:p>
        </p:txBody>
      </p:sp>
      <p:cxnSp>
        <p:nvCxnSpPr>
          <p:cNvPr id="15" name="Elbow Connector 14">
            <a:extLst>
              <a:ext uri="{FF2B5EF4-FFF2-40B4-BE49-F238E27FC236}">
                <a16:creationId xmlns:a16="http://schemas.microsoft.com/office/drawing/2014/main" id="{710DD76C-6704-054F-8CFB-FEC32FA451D3}"/>
              </a:ext>
            </a:extLst>
          </p:cNvPr>
          <p:cNvCxnSpPr>
            <a:cxnSpLocks/>
          </p:cNvCxnSpPr>
          <p:nvPr/>
        </p:nvCxnSpPr>
        <p:spPr>
          <a:xfrm rot="5400000">
            <a:off x="8506153" y="4236861"/>
            <a:ext cx="793886" cy="4917"/>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55DDA3E-AA8D-B843-83BA-2B4A728BEC4A}"/>
              </a:ext>
            </a:extLst>
          </p:cNvPr>
          <p:cNvSpPr/>
          <p:nvPr/>
        </p:nvSpPr>
        <p:spPr>
          <a:xfrm>
            <a:off x="8742303" y="4132080"/>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000" dirty="0"/>
              <a:t>3</a:t>
            </a:r>
          </a:p>
        </p:txBody>
      </p:sp>
      <p:sp>
        <p:nvSpPr>
          <p:cNvPr id="17" name="Oval 16">
            <a:extLst>
              <a:ext uri="{FF2B5EF4-FFF2-40B4-BE49-F238E27FC236}">
                <a16:creationId xmlns:a16="http://schemas.microsoft.com/office/drawing/2014/main" id="{81C85180-5847-864F-A653-7C03AA6D2032}"/>
              </a:ext>
            </a:extLst>
          </p:cNvPr>
          <p:cNvSpPr/>
          <p:nvPr/>
        </p:nvSpPr>
        <p:spPr>
          <a:xfrm>
            <a:off x="3701794" y="2395487"/>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000" dirty="0"/>
              <a:t>1</a:t>
            </a:r>
          </a:p>
        </p:txBody>
      </p:sp>
      <p:sp>
        <p:nvSpPr>
          <p:cNvPr id="21" name="TextBox 20">
            <a:extLst>
              <a:ext uri="{FF2B5EF4-FFF2-40B4-BE49-F238E27FC236}">
                <a16:creationId xmlns:a16="http://schemas.microsoft.com/office/drawing/2014/main" id="{ECBBD2DD-A7E7-BE41-BC24-5CC95051485F}"/>
              </a:ext>
            </a:extLst>
          </p:cNvPr>
          <p:cNvSpPr txBox="1"/>
          <p:nvPr/>
        </p:nvSpPr>
        <p:spPr>
          <a:xfrm>
            <a:off x="10076061" y="3768597"/>
            <a:ext cx="3102235" cy="584775"/>
          </a:xfrm>
          <a:prstGeom prst="rect">
            <a:avLst/>
          </a:prstGeom>
          <a:noFill/>
        </p:spPr>
        <p:txBody>
          <a:bodyPr wrap="square" rtlCol="0">
            <a:spAutoFit/>
          </a:bodyPr>
          <a:lstStyle>
            <a:defPPr>
              <a:defRPr lang="en-US"/>
            </a:defPPr>
            <a:lvl1pPr algn="ctr">
              <a:defRPr sz="1600"/>
            </a:lvl1pPr>
          </a:lstStyle>
          <a:p>
            <a:pPr algn="l"/>
            <a:r>
              <a:rPr lang="en-US" dirty="0"/>
              <a:t>View the access granted to end users</a:t>
            </a:r>
          </a:p>
        </p:txBody>
      </p:sp>
      <p:grpSp>
        <p:nvGrpSpPr>
          <p:cNvPr id="22" name="Group 21">
            <a:extLst>
              <a:ext uri="{FF2B5EF4-FFF2-40B4-BE49-F238E27FC236}">
                <a16:creationId xmlns:a16="http://schemas.microsoft.com/office/drawing/2014/main" id="{962534CE-C275-B44F-B7CD-6D618D3DC636}"/>
              </a:ext>
            </a:extLst>
          </p:cNvPr>
          <p:cNvGrpSpPr/>
          <p:nvPr/>
        </p:nvGrpSpPr>
        <p:grpSpPr>
          <a:xfrm>
            <a:off x="8692309" y="6051126"/>
            <a:ext cx="529556" cy="719554"/>
            <a:chOff x="4354081" y="516678"/>
            <a:chExt cx="529556" cy="719554"/>
          </a:xfrm>
        </p:grpSpPr>
        <p:sp>
          <p:nvSpPr>
            <p:cNvPr id="23" name="TextBox 22">
              <a:extLst>
                <a:ext uri="{FF2B5EF4-FFF2-40B4-BE49-F238E27FC236}">
                  <a16:creationId xmlns:a16="http://schemas.microsoft.com/office/drawing/2014/main" id="{9B883250-CD1E-454B-9B6D-87D334170CDA}"/>
                </a:ext>
              </a:extLst>
            </p:cNvPr>
            <p:cNvSpPr txBox="1"/>
            <p:nvPr/>
          </p:nvSpPr>
          <p:spPr>
            <a:xfrm>
              <a:off x="4375593" y="959233"/>
              <a:ext cx="436081" cy="276999"/>
            </a:xfrm>
            <a:prstGeom prst="rect">
              <a:avLst/>
            </a:prstGeom>
            <a:noFill/>
          </p:spPr>
          <p:txBody>
            <a:bodyPr wrap="none" rtlCol="0">
              <a:spAutoFit/>
            </a:bodyPr>
            <a:lstStyle>
              <a:defPPr>
                <a:defRPr lang="en-US"/>
              </a:defPPr>
              <a:lvl1pPr algn="ctr">
                <a:defRPr sz="1200"/>
              </a:lvl1pPr>
            </a:lstStyle>
            <a:p>
              <a:r>
                <a:rPr lang="en-US" b="1" dirty="0"/>
                <a:t>role</a:t>
              </a:r>
            </a:p>
          </p:txBody>
        </p:sp>
        <p:pic>
          <p:nvPicPr>
            <p:cNvPr id="24" name="Picture 23">
              <a:extLst>
                <a:ext uri="{FF2B5EF4-FFF2-40B4-BE49-F238E27FC236}">
                  <a16:creationId xmlns:a16="http://schemas.microsoft.com/office/drawing/2014/main" id="{68989BCE-7DA9-774C-A03C-1D22B88086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4081" y="516678"/>
              <a:ext cx="529556" cy="453905"/>
            </a:xfrm>
            <a:prstGeom prst="rect">
              <a:avLst/>
            </a:prstGeom>
            <a:noFill/>
          </p:spPr>
        </p:pic>
      </p:grpSp>
      <p:cxnSp>
        <p:nvCxnSpPr>
          <p:cNvPr id="25" name="Straight Connector 24">
            <a:extLst>
              <a:ext uri="{FF2B5EF4-FFF2-40B4-BE49-F238E27FC236}">
                <a16:creationId xmlns:a16="http://schemas.microsoft.com/office/drawing/2014/main" id="{68120E80-A619-C545-B140-567AD8B72728}"/>
              </a:ext>
            </a:extLst>
          </p:cNvPr>
          <p:cNvCxnSpPr>
            <a:cxnSpLocks/>
            <a:stCxn id="24" idx="0"/>
          </p:cNvCxnSpPr>
          <p:nvPr/>
        </p:nvCxnSpPr>
        <p:spPr>
          <a:xfrm flipV="1">
            <a:off x="8957087" y="5301677"/>
            <a:ext cx="0" cy="749449"/>
          </a:xfrm>
          <a:prstGeom prst="line">
            <a:avLst/>
          </a:prstGeom>
          <a:ln>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7378CF8-E980-3B46-B41D-E9E4AC02BD2B}"/>
              </a:ext>
            </a:extLst>
          </p:cNvPr>
          <p:cNvCxnSpPr>
            <a:cxnSpLocks/>
            <a:stCxn id="9" idx="2"/>
            <a:endCxn id="24" idx="1"/>
          </p:cNvCxnSpPr>
          <p:nvPr/>
        </p:nvCxnSpPr>
        <p:spPr>
          <a:xfrm rot="16200000" flipH="1">
            <a:off x="4532943" y="2118713"/>
            <a:ext cx="2455138" cy="5863594"/>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6B56728-0513-2942-B49B-DECD9CD8DE70}"/>
              </a:ext>
            </a:extLst>
          </p:cNvPr>
          <p:cNvSpPr txBox="1"/>
          <p:nvPr/>
        </p:nvSpPr>
        <p:spPr>
          <a:xfrm>
            <a:off x="3830006" y="6494104"/>
            <a:ext cx="4205265" cy="338554"/>
          </a:xfrm>
          <a:prstGeom prst="rect">
            <a:avLst/>
          </a:prstGeom>
          <a:noFill/>
        </p:spPr>
        <p:txBody>
          <a:bodyPr wrap="square" rtlCol="0">
            <a:spAutoFit/>
          </a:bodyPr>
          <a:lstStyle>
            <a:defPPr>
              <a:defRPr lang="en-US"/>
            </a:defPPr>
            <a:lvl1pPr algn="ctr">
              <a:defRPr sz="1600"/>
            </a:lvl1pPr>
          </a:lstStyle>
          <a:p>
            <a:pPr algn="l"/>
            <a:r>
              <a:rPr lang="en-US" dirty="0"/>
              <a:t>View launch constraint</a:t>
            </a:r>
          </a:p>
        </p:txBody>
      </p:sp>
      <p:cxnSp>
        <p:nvCxnSpPr>
          <p:cNvPr id="28" name="Elbow Connector 27">
            <a:extLst>
              <a:ext uri="{FF2B5EF4-FFF2-40B4-BE49-F238E27FC236}">
                <a16:creationId xmlns:a16="http://schemas.microsoft.com/office/drawing/2014/main" id="{86FBA84F-A6BB-1448-98C1-71D4C4B289BE}"/>
              </a:ext>
            </a:extLst>
          </p:cNvPr>
          <p:cNvCxnSpPr>
            <a:cxnSpLocks/>
            <a:stCxn id="12" idx="1"/>
            <a:endCxn id="48" idx="3"/>
          </p:cNvCxnSpPr>
          <p:nvPr/>
        </p:nvCxnSpPr>
        <p:spPr>
          <a:xfrm rot="10800000">
            <a:off x="9353684" y="4210528"/>
            <a:ext cx="1095581" cy="983052"/>
          </a:xfrm>
          <a:prstGeom prst="bentConnector3">
            <a:avLst>
              <a:gd name="adj1" fmla="val 50000"/>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7541049-8196-3644-846F-19631762E7CA}"/>
              </a:ext>
            </a:extLst>
          </p:cNvPr>
          <p:cNvSpPr/>
          <p:nvPr/>
        </p:nvSpPr>
        <p:spPr>
          <a:xfrm>
            <a:off x="5983210" y="6146165"/>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4</a:t>
            </a:r>
          </a:p>
        </p:txBody>
      </p:sp>
      <p:sp>
        <p:nvSpPr>
          <p:cNvPr id="30" name="TextBox 29">
            <a:extLst>
              <a:ext uri="{FF2B5EF4-FFF2-40B4-BE49-F238E27FC236}">
                <a16:creationId xmlns:a16="http://schemas.microsoft.com/office/drawing/2014/main" id="{B52DAF3D-AD71-274C-A8BA-98CE1E7D777B}"/>
              </a:ext>
            </a:extLst>
          </p:cNvPr>
          <p:cNvSpPr txBox="1"/>
          <p:nvPr/>
        </p:nvSpPr>
        <p:spPr>
          <a:xfrm>
            <a:off x="11457982" y="5985690"/>
            <a:ext cx="1449564" cy="584775"/>
          </a:xfrm>
          <a:prstGeom prst="rect">
            <a:avLst/>
          </a:prstGeom>
          <a:noFill/>
        </p:spPr>
        <p:txBody>
          <a:bodyPr wrap="square" rtlCol="0">
            <a:spAutoFit/>
          </a:bodyPr>
          <a:lstStyle>
            <a:defPPr>
              <a:defRPr lang="en-US"/>
            </a:defPPr>
            <a:lvl1pPr algn="ctr">
              <a:defRPr sz="1600"/>
            </a:lvl1pPr>
          </a:lstStyle>
          <a:p>
            <a:pPr algn="l"/>
            <a:r>
              <a:rPr lang="en-US" dirty="0"/>
              <a:t>Launch EC2 product</a:t>
            </a:r>
          </a:p>
        </p:txBody>
      </p:sp>
      <p:sp>
        <p:nvSpPr>
          <p:cNvPr id="31" name="TextBox 30">
            <a:extLst>
              <a:ext uri="{FF2B5EF4-FFF2-40B4-BE49-F238E27FC236}">
                <a16:creationId xmlns:a16="http://schemas.microsoft.com/office/drawing/2014/main" id="{4743E655-5D0F-A344-B63C-2BFDF4AB6A1A}"/>
              </a:ext>
            </a:extLst>
          </p:cNvPr>
          <p:cNvSpPr txBox="1"/>
          <p:nvPr/>
        </p:nvSpPr>
        <p:spPr>
          <a:xfrm>
            <a:off x="8391519" y="4840012"/>
            <a:ext cx="1154548" cy="461665"/>
          </a:xfrm>
          <a:prstGeom prst="rect">
            <a:avLst/>
          </a:prstGeom>
          <a:noFill/>
        </p:spPr>
        <p:txBody>
          <a:bodyPr wrap="none" rtlCol="0">
            <a:spAutoFit/>
          </a:bodyPr>
          <a:lstStyle>
            <a:defPPr>
              <a:defRPr lang="en-US"/>
            </a:defPPr>
            <a:lvl1pPr algn="ctr">
              <a:defRPr sz="1200"/>
            </a:lvl1pPr>
          </a:lstStyle>
          <a:p>
            <a:r>
              <a:rPr lang="en-US" b="1" dirty="0"/>
              <a:t>AWS </a:t>
            </a:r>
          </a:p>
          <a:p>
            <a:r>
              <a:rPr lang="en-US" b="1" dirty="0"/>
              <a:t>Service Catalog</a:t>
            </a:r>
          </a:p>
        </p:txBody>
      </p:sp>
      <p:pic>
        <p:nvPicPr>
          <p:cNvPr id="33" name="Picture 32">
            <a:extLst>
              <a:ext uri="{FF2B5EF4-FFF2-40B4-BE49-F238E27FC236}">
                <a16:creationId xmlns:a16="http://schemas.microsoft.com/office/drawing/2014/main" id="{74F9BF8A-45C8-6440-9406-DCBF662D38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9192" y="3139755"/>
            <a:ext cx="399410" cy="399410"/>
          </a:xfrm>
          <a:prstGeom prst="rect">
            <a:avLst/>
          </a:prstGeom>
        </p:spPr>
      </p:pic>
      <p:sp>
        <p:nvSpPr>
          <p:cNvPr id="34" name="TextBox 33">
            <a:extLst>
              <a:ext uri="{FF2B5EF4-FFF2-40B4-BE49-F238E27FC236}">
                <a16:creationId xmlns:a16="http://schemas.microsoft.com/office/drawing/2014/main" id="{9332BEB8-30EF-2942-9EFA-818728EF3848}"/>
              </a:ext>
            </a:extLst>
          </p:cNvPr>
          <p:cNvSpPr txBox="1"/>
          <p:nvPr/>
        </p:nvSpPr>
        <p:spPr>
          <a:xfrm>
            <a:off x="4116237" y="2360335"/>
            <a:ext cx="1835759" cy="338554"/>
          </a:xfrm>
          <a:prstGeom prst="rect">
            <a:avLst/>
          </a:prstGeom>
          <a:noFill/>
        </p:spPr>
        <p:txBody>
          <a:bodyPr wrap="none" rtlCol="0">
            <a:spAutoFit/>
          </a:bodyPr>
          <a:lstStyle>
            <a:defPPr>
              <a:defRPr lang="en-US"/>
            </a:defPPr>
            <a:lvl1pPr algn="ctr">
              <a:defRPr sz="1600"/>
            </a:lvl1pPr>
          </a:lstStyle>
          <a:p>
            <a:pPr algn="l"/>
            <a:r>
              <a:rPr lang="en-US" dirty="0"/>
              <a:t>View EC2 product</a:t>
            </a:r>
          </a:p>
        </p:txBody>
      </p:sp>
      <p:sp>
        <p:nvSpPr>
          <p:cNvPr id="35" name="TextBox 34">
            <a:extLst>
              <a:ext uri="{FF2B5EF4-FFF2-40B4-BE49-F238E27FC236}">
                <a16:creationId xmlns:a16="http://schemas.microsoft.com/office/drawing/2014/main" id="{171D7982-E782-C844-ADC0-D07B4A01990D}"/>
              </a:ext>
            </a:extLst>
          </p:cNvPr>
          <p:cNvSpPr txBox="1"/>
          <p:nvPr/>
        </p:nvSpPr>
        <p:spPr>
          <a:xfrm>
            <a:off x="4126837" y="3195473"/>
            <a:ext cx="1792478" cy="584775"/>
          </a:xfrm>
          <a:prstGeom prst="rect">
            <a:avLst/>
          </a:prstGeom>
          <a:noFill/>
        </p:spPr>
        <p:txBody>
          <a:bodyPr wrap="none" rtlCol="0">
            <a:spAutoFit/>
          </a:bodyPr>
          <a:lstStyle>
            <a:defPPr>
              <a:defRPr lang="en-US"/>
            </a:defPPr>
            <a:lvl1pPr algn="ctr">
              <a:defRPr sz="1600"/>
            </a:lvl1pPr>
          </a:lstStyle>
          <a:p>
            <a:pPr algn="l"/>
            <a:r>
              <a:rPr lang="en-US" strike="sngStrike" dirty="0"/>
              <a:t>View Workspaces</a:t>
            </a:r>
          </a:p>
          <a:p>
            <a:pPr algn="l"/>
            <a:r>
              <a:rPr lang="en-US" strike="sngStrike" dirty="0"/>
              <a:t> product</a:t>
            </a:r>
          </a:p>
        </p:txBody>
      </p:sp>
      <p:sp>
        <p:nvSpPr>
          <p:cNvPr id="36" name="Oval 35">
            <a:extLst>
              <a:ext uri="{FF2B5EF4-FFF2-40B4-BE49-F238E27FC236}">
                <a16:creationId xmlns:a16="http://schemas.microsoft.com/office/drawing/2014/main" id="{DD1895A7-DCD5-074C-856D-9A64074C6124}"/>
              </a:ext>
            </a:extLst>
          </p:cNvPr>
          <p:cNvSpPr/>
          <p:nvPr/>
        </p:nvSpPr>
        <p:spPr>
          <a:xfrm>
            <a:off x="3772968" y="4088494"/>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000" dirty="0"/>
              <a:t>3</a:t>
            </a:r>
          </a:p>
        </p:txBody>
      </p:sp>
      <p:sp>
        <p:nvSpPr>
          <p:cNvPr id="37" name="TextBox 36">
            <a:extLst>
              <a:ext uri="{FF2B5EF4-FFF2-40B4-BE49-F238E27FC236}">
                <a16:creationId xmlns:a16="http://schemas.microsoft.com/office/drawing/2014/main" id="{D83CE670-F3E6-FC44-BCAA-A5C1FB80C599}"/>
              </a:ext>
            </a:extLst>
          </p:cNvPr>
          <p:cNvSpPr txBox="1"/>
          <p:nvPr/>
        </p:nvSpPr>
        <p:spPr>
          <a:xfrm>
            <a:off x="4207956" y="4097310"/>
            <a:ext cx="1683474" cy="338554"/>
          </a:xfrm>
          <a:prstGeom prst="rect">
            <a:avLst/>
          </a:prstGeom>
          <a:noFill/>
        </p:spPr>
        <p:txBody>
          <a:bodyPr wrap="none" rtlCol="0">
            <a:spAutoFit/>
          </a:bodyPr>
          <a:lstStyle>
            <a:defPPr>
              <a:defRPr lang="en-US"/>
            </a:defPPr>
            <a:lvl1pPr algn="ctr">
              <a:defRPr sz="1600"/>
            </a:lvl1pPr>
          </a:lstStyle>
          <a:p>
            <a:pPr algn="l"/>
            <a:r>
              <a:rPr lang="en-US" dirty="0"/>
              <a:t>View TagOption</a:t>
            </a:r>
          </a:p>
        </p:txBody>
      </p:sp>
      <p:cxnSp>
        <p:nvCxnSpPr>
          <p:cNvPr id="38" name="Elbow Connector 37">
            <a:extLst>
              <a:ext uri="{FF2B5EF4-FFF2-40B4-BE49-F238E27FC236}">
                <a16:creationId xmlns:a16="http://schemas.microsoft.com/office/drawing/2014/main" id="{3CCFA0D4-DD85-9F42-B31E-C4B99B55BFDC}"/>
              </a:ext>
            </a:extLst>
          </p:cNvPr>
          <p:cNvCxnSpPr>
            <a:cxnSpLocks/>
            <a:stCxn id="12" idx="3"/>
          </p:cNvCxnSpPr>
          <p:nvPr/>
        </p:nvCxnSpPr>
        <p:spPr>
          <a:xfrm>
            <a:off x="11180784" y="5193580"/>
            <a:ext cx="1638633" cy="67266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908F2140-2E66-3E48-8800-8F60998E09A0}"/>
              </a:ext>
            </a:extLst>
          </p:cNvPr>
          <p:cNvSpPr/>
          <p:nvPr/>
        </p:nvSpPr>
        <p:spPr>
          <a:xfrm>
            <a:off x="9718979" y="4489488"/>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5</a:t>
            </a:r>
          </a:p>
        </p:txBody>
      </p:sp>
      <p:sp>
        <p:nvSpPr>
          <p:cNvPr id="40" name="Oval 39">
            <a:extLst>
              <a:ext uri="{FF2B5EF4-FFF2-40B4-BE49-F238E27FC236}">
                <a16:creationId xmlns:a16="http://schemas.microsoft.com/office/drawing/2014/main" id="{66BB19AB-7F84-3A44-9289-F3F403AC959C}"/>
              </a:ext>
            </a:extLst>
          </p:cNvPr>
          <p:cNvSpPr/>
          <p:nvPr/>
        </p:nvSpPr>
        <p:spPr>
          <a:xfrm>
            <a:off x="11742142" y="5116216"/>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6</a:t>
            </a:r>
          </a:p>
        </p:txBody>
      </p:sp>
      <p:pic>
        <p:nvPicPr>
          <p:cNvPr id="48" name="Picture 47">
            <a:extLst>
              <a:ext uri="{FF2B5EF4-FFF2-40B4-BE49-F238E27FC236}">
                <a16:creationId xmlns:a16="http://schemas.microsoft.com/office/drawing/2014/main" id="{64404FD3-6347-5642-B15F-16F7FA104B3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64735" y="3784911"/>
            <a:ext cx="788948" cy="851234"/>
          </a:xfrm>
          <a:prstGeom prst="rect">
            <a:avLst/>
          </a:prstGeom>
        </p:spPr>
      </p:pic>
      <p:sp>
        <p:nvSpPr>
          <p:cNvPr id="41" name="Rectangle 40">
            <a:extLst>
              <a:ext uri="{FF2B5EF4-FFF2-40B4-BE49-F238E27FC236}">
                <a16:creationId xmlns:a16="http://schemas.microsoft.com/office/drawing/2014/main" id="{D1E8EE70-9163-8C4A-BB14-DD1D7F054153}"/>
              </a:ext>
            </a:extLst>
          </p:cNvPr>
          <p:cNvSpPr/>
          <p:nvPr/>
        </p:nvSpPr>
        <p:spPr bwMode="auto">
          <a:xfrm>
            <a:off x="10710530" y="603114"/>
            <a:ext cx="3335867" cy="1475244"/>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Needs to be updated</a:t>
            </a:r>
          </a:p>
          <a:p>
            <a:pP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Need to show IAM permissions as a step</a:t>
            </a:r>
          </a:p>
        </p:txBody>
      </p:sp>
    </p:spTree>
    <p:extLst>
      <p:ext uri="{BB962C8B-B14F-4D97-AF65-F5344CB8AC3E}">
        <p14:creationId xmlns:p14="http://schemas.microsoft.com/office/powerpoint/2010/main" val="17350512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BDE3B-76A5-4A4B-86EB-4CC122D81C53}"/>
              </a:ext>
            </a:extLst>
          </p:cNvPr>
          <p:cNvSpPr>
            <a:spLocks noGrp="1"/>
          </p:cNvSpPr>
          <p:nvPr>
            <p:ph type="title"/>
          </p:nvPr>
        </p:nvSpPr>
        <p:spPr>
          <a:xfrm>
            <a:off x="345390" y="512546"/>
            <a:ext cx="13987008" cy="1079598"/>
          </a:xfrm>
        </p:spPr>
        <p:txBody>
          <a:bodyPr/>
          <a:lstStyle/>
          <a:p>
            <a:r>
              <a:rPr lang="en-US" dirty="0"/>
              <a:t>Task #2 – Operational Actions</a:t>
            </a:r>
          </a:p>
        </p:txBody>
      </p:sp>
      <p:pic>
        <p:nvPicPr>
          <p:cNvPr id="6" name="Picture 5">
            <a:extLst>
              <a:ext uri="{FF2B5EF4-FFF2-40B4-BE49-F238E27FC236}">
                <a16:creationId xmlns:a16="http://schemas.microsoft.com/office/drawing/2014/main" id="{66FC2419-77A3-4340-B261-366B2C8C3912}"/>
              </a:ext>
            </a:extLst>
          </p:cNvPr>
          <p:cNvPicPr>
            <a:picLocks noChangeAspect="1"/>
          </p:cNvPicPr>
          <p:nvPr/>
        </p:nvPicPr>
        <p:blipFill>
          <a:blip r:embed="rId2"/>
          <a:stretch>
            <a:fillRect/>
          </a:stretch>
        </p:blipFill>
        <p:spPr>
          <a:xfrm>
            <a:off x="1137846" y="2976246"/>
            <a:ext cx="1713595" cy="1414374"/>
          </a:xfrm>
          <a:prstGeom prst="rect">
            <a:avLst/>
          </a:prstGeom>
        </p:spPr>
      </p:pic>
      <p:sp>
        <p:nvSpPr>
          <p:cNvPr id="14" name="Rectangle 13">
            <a:extLst>
              <a:ext uri="{FF2B5EF4-FFF2-40B4-BE49-F238E27FC236}">
                <a16:creationId xmlns:a16="http://schemas.microsoft.com/office/drawing/2014/main" id="{C9E50447-D6DC-F54D-A9A1-D251489DD464}"/>
              </a:ext>
            </a:extLst>
          </p:cNvPr>
          <p:cNvSpPr/>
          <p:nvPr/>
        </p:nvSpPr>
        <p:spPr>
          <a:xfrm>
            <a:off x="345390" y="4514059"/>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2</a:t>
            </a:r>
          </a:p>
        </p:txBody>
      </p:sp>
      <p:sp>
        <p:nvSpPr>
          <p:cNvPr id="15" name="TextBox 14">
            <a:extLst>
              <a:ext uri="{FF2B5EF4-FFF2-40B4-BE49-F238E27FC236}">
                <a16:creationId xmlns:a16="http://schemas.microsoft.com/office/drawing/2014/main" id="{B4435C9F-AC7E-484D-AFE2-E9BE9F804C32}"/>
              </a:ext>
            </a:extLst>
          </p:cNvPr>
          <p:cNvSpPr txBox="1"/>
          <p:nvPr/>
        </p:nvSpPr>
        <p:spPr>
          <a:xfrm>
            <a:off x="804545" y="4575458"/>
            <a:ext cx="2703226"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Operational Actions</a:t>
            </a:r>
          </a:p>
        </p:txBody>
      </p:sp>
      <p:sp>
        <p:nvSpPr>
          <p:cNvPr id="16" name="TextBox 15">
            <a:extLst>
              <a:ext uri="{FF2B5EF4-FFF2-40B4-BE49-F238E27FC236}">
                <a16:creationId xmlns:a16="http://schemas.microsoft.com/office/drawing/2014/main" id="{996C6F9B-B151-5E40-97E2-E26BF27F81F9}"/>
              </a:ext>
            </a:extLst>
          </p:cNvPr>
          <p:cNvSpPr txBox="1"/>
          <p:nvPr/>
        </p:nvSpPr>
        <p:spPr>
          <a:xfrm>
            <a:off x="3830502" y="2833598"/>
            <a:ext cx="10147524" cy="2265236"/>
          </a:xfrm>
          <a:prstGeom prst="rect">
            <a:avLst/>
          </a:prstGeom>
          <a:noFill/>
        </p:spPr>
        <p:txBody>
          <a:bodyPr wrap="square" lIns="182880" tIns="146304" rIns="182880" bIns="146304" rtlCol="0">
            <a:spAutoFit/>
          </a:bodyPr>
          <a:lstStyle/>
          <a:p>
            <a:pPr lvl="1"/>
            <a:r>
              <a:rPr lang="en-US" sz="3200" b="1" dirty="0"/>
              <a:t>Lab Tasks</a:t>
            </a:r>
          </a:p>
          <a:p>
            <a:pPr marL="1005806" lvl="1" indent="-457200">
              <a:buFont typeface="Wingdings" pitchFamily="2" charset="2"/>
              <a:buChar char="q"/>
            </a:pPr>
            <a:r>
              <a:rPr lang="en-US" sz="3200" dirty="0"/>
              <a:t>Set up your Service Actions library</a:t>
            </a:r>
          </a:p>
          <a:p>
            <a:pPr marL="1005806" lvl="1" indent="-457200">
              <a:buFont typeface="Wingdings" pitchFamily="2" charset="2"/>
              <a:buChar char="q"/>
            </a:pPr>
            <a:r>
              <a:rPr lang="en-US" sz="3200" dirty="0"/>
              <a:t>Add start/stop actions to </a:t>
            </a:r>
            <a:r>
              <a:rPr lang="en-US" sz="3200" b="1" dirty="0"/>
              <a:t>Amazon EC2 product</a:t>
            </a:r>
          </a:p>
          <a:p>
            <a:pPr marL="1005806" lvl="1" indent="-457200">
              <a:buFont typeface="Wingdings" pitchFamily="2" charset="2"/>
              <a:buChar char="q"/>
            </a:pPr>
            <a:r>
              <a:rPr lang="en-US" sz="3200" dirty="0"/>
              <a:t>Test Self-Service actions </a:t>
            </a:r>
          </a:p>
        </p:txBody>
      </p:sp>
      <p:sp>
        <p:nvSpPr>
          <p:cNvPr id="2" name="Rectangle 1">
            <a:extLst>
              <a:ext uri="{FF2B5EF4-FFF2-40B4-BE49-F238E27FC236}">
                <a16:creationId xmlns:a16="http://schemas.microsoft.com/office/drawing/2014/main" id="{D7932D2A-DAA1-CD47-851D-30A6391A337B}"/>
              </a:ext>
            </a:extLst>
          </p:cNvPr>
          <p:cNvSpPr/>
          <p:nvPr/>
        </p:nvSpPr>
        <p:spPr bwMode="auto">
          <a:xfrm>
            <a:off x="9734843" y="5447853"/>
            <a:ext cx="4107766" cy="1346842"/>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598CFD4-8D79-9D46-8537-487603046D53}"/>
              </a:ext>
            </a:extLst>
          </p:cNvPr>
          <p:cNvSpPr/>
          <p:nvPr/>
        </p:nvSpPr>
        <p:spPr bwMode="auto">
          <a:xfrm>
            <a:off x="10710530" y="603114"/>
            <a:ext cx="3335867" cy="9144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Needs to be updated</a:t>
            </a:r>
          </a:p>
        </p:txBody>
      </p:sp>
    </p:spTree>
    <p:extLst>
      <p:ext uri="{BB962C8B-B14F-4D97-AF65-F5344CB8AC3E}">
        <p14:creationId xmlns:p14="http://schemas.microsoft.com/office/powerpoint/2010/main" val="20825849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BDE3B-76A5-4A4B-86EB-4CC122D81C53}"/>
              </a:ext>
            </a:extLst>
          </p:cNvPr>
          <p:cNvSpPr>
            <a:spLocks noGrp="1"/>
          </p:cNvSpPr>
          <p:nvPr>
            <p:ph type="title"/>
          </p:nvPr>
        </p:nvSpPr>
        <p:spPr>
          <a:xfrm>
            <a:off x="345390" y="512546"/>
            <a:ext cx="13987008" cy="1079598"/>
          </a:xfrm>
        </p:spPr>
        <p:txBody>
          <a:bodyPr/>
          <a:lstStyle/>
          <a:p>
            <a:r>
              <a:rPr lang="en-US" dirty="0"/>
              <a:t>Task #2 – Operational Actions</a:t>
            </a:r>
          </a:p>
        </p:txBody>
      </p:sp>
      <p:cxnSp>
        <p:nvCxnSpPr>
          <p:cNvPr id="4" name="Elbow Connector 3">
            <a:extLst>
              <a:ext uri="{FF2B5EF4-FFF2-40B4-BE49-F238E27FC236}">
                <a16:creationId xmlns:a16="http://schemas.microsoft.com/office/drawing/2014/main" id="{F34A7852-2CED-4A44-9DD4-79859A1B4353}"/>
              </a:ext>
            </a:extLst>
          </p:cNvPr>
          <p:cNvCxnSpPr>
            <a:cxnSpLocks/>
            <a:stCxn id="6" idx="3"/>
          </p:cNvCxnSpPr>
          <p:nvPr/>
        </p:nvCxnSpPr>
        <p:spPr>
          <a:xfrm>
            <a:off x="3119469" y="2879942"/>
            <a:ext cx="5290881" cy="1035427"/>
          </a:xfrm>
          <a:prstGeom prst="bentConnector3">
            <a:avLst>
              <a:gd name="adj1" fmla="val 8274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84D7A62B-9D47-6C43-B9EB-015376E48299}"/>
              </a:ext>
            </a:extLst>
          </p:cNvPr>
          <p:cNvGrpSpPr/>
          <p:nvPr/>
        </p:nvGrpSpPr>
        <p:grpSpPr>
          <a:xfrm>
            <a:off x="1849107" y="2331389"/>
            <a:ext cx="1959216" cy="1491552"/>
            <a:chOff x="821780" y="1374359"/>
            <a:chExt cx="1261885" cy="922893"/>
          </a:xfrm>
        </p:grpSpPr>
        <p:pic>
          <p:nvPicPr>
            <p:cNvPr id="6" name="Picture 5">
              <a:extLst>
                <a:ext uri="{FF2B5EF4-FFF2-40B4-BE49-F238E27FC236}">
                  <a16:creationId xmlns:a16="http://schemas.microsoft.com/office/drawing/2014/main" id="{77F6E7ED-D01D-034D-BA7B-C70E3A3F50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67" y="1374359"/>
              <a:ext cx="509123" cy="678831"/>
            </a:xfrm>
            <a:prstGeom prst="rect">
              <a:avLst/>
            </a:prstGeom>
            <a:noFill/>
          </p:spPr>
        </p:pic>
        <p:sp>
          <p:nvSpPr>
            <p:cNvPr id="7" name="TextBox 6">
              <a:extLst>
                <a:ext uri="{FF2B5EF4-FFF2-40B4-BE49-F238E27FC236}">
                  <a16:creationId xmlns:a16="http://schemas.microsoft.com/office/drawing/2014/main" id="{F14A4400-54CD-BD49-AAAD-B5ABC09DC4AE}"/>
                </a:ext>
              </a:extLst>
            </p:cNvPr>
            <p:cNvSpPr txBox="1"/>
            <p:nvPr/>
          </p:nvSpPr>
          <p:spPr>
            <a:xfrm>
              <a:off x="821780" y="2020253"/>
              <a:ext cx="1261885" cy="276999"/>
            </a:xfrm>
            <a:prstGeom prst="rect">
              <a:avLst/>
            </a:prstGeom>
            <a:noFill/>
          </p:spPr>
          <p:txBody>
            <a:bodyPr wrap="none" rtlCol="0">
              <a:spAutoFit/>
            </a:bodyPr>
            <a:lstStyle>
              <a:defPPr>
                <a:defRPr lang="en-US"/>
              </a:defPPr>
              <a:lvl1pPr algn="ctr">
                <a:defRPr sz="1200"/>
              </a:lvl1pPr>
            </a:lstStyle>
            <a:p>
              <a:r>
                <a:rPr lang="en-US" b="1" dirty="0"/>
                <a:t>SC Administrator</a:t>
              </a:r>
            </a:p>
          </p:txBody>
        </p:sp>
      </p:grpSp>
      <p:sp>
        <p:nvSpPr>
          <p:cNvPr id="8" name="Rounded Rectangle 7">
            <a:extLst>
              <a:ext uri="{FF2B5EF4-FFF2-40B4-BE49-F238E27FC236}">
                <a16:creationId xmlns:a16="http://schemas.microsoft.com/office/drawing/2014/main" id="{C4BEFF17-9712-954A-8C77-2B821894BAF9}"/>
              </a:ext>
            </a:extLst>
          </p:cNvPr>
          <p:cNvSpPr/>
          <p:nvPr/>
        </p:nvSpPr>
        <p:spPr>
          <a:xfrm>
            <a:off x="7103356" y="3366156"/>
            <a:ext cx="7229042" cy="363577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rial"/>
              <a:cs typeface="Arial"/>
            </a:endParaRPr>
          </a:p>
        </p:txBody>
      </p:sp>
      <p:grpSp>
        <p:nvGrpSpPr>
          <p:cNvPr id="9" name="Group 8">
            <a:extLst>
              <a:ext uri="{FF2B5EF4-FFF2-40B4-BE49-F238E27FC236}">
                <a16:creationId xmlns:a16="http://schemas.microsoft.com/office/drawing/2014/main" id="{BCABD22E-2E49-1247-80F5-13EF872C9261}"/>
              </a:ext>
            </a:extLst>
          </p:cNvPr>
          <p:cNvGrpSpPr/>
          <p:nvPr/>
        </p:nvGrpSpPr>
        <p:grpSpPr>
          <a:xfrm>
            <a:off x="10384575" y="5036111"/>
            <a:ext cx="832002" cy="1026235"/>
            <a:chOff x="10463841" y="1827738"/>
            <a:chExt cx="832002" cy="1026235"/>
          </a:xfrm>
        </p:grpSpPr>
        <p:pic>
          <p:nvPicPr>
            <p:cNvPr id="10" name="Picture 9">
              <a:extLst>
                <a:ext uri="{FF2B5EF4-FFF2-40B4-BE49-F238E27FC236}">
                  <a16:creationId xmlns:a16="http://schemas.microsoft.com/office/drawing/2014/main" id="{2EC7B0CC-0622-A442-8012-5ED970A31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3841" y="1827738"/>
              <a:ext cx="731520" cy="707136"/>
            </a:xfrm>
            <a:prstGeom prst="rect">
              <a:avLst/>
            </a:prstGeom>
          </p:spPr>
        </p:pic>
        <p:sp>
          <p:nvSpPr>
            <p:cNvPr id="11" name="TextBox 10">
              <a:extLst>
                <a:ext uri="{FF2B5EF4-FFF2-40B4-BE49-F238E27FC236}">
                  <a16:creationId xmlns:a16="http://schemas.microsoft.com/office/drawing/2014/main" id="{88F39409-A0E8-1C4F-9E2F-150AFD6EAC51}"/>
                </a:ext>
              </a:extLst>
            </p:cNvPr>
            <p:cNvSpPr txBox="1"/>
            <p:nvPr/>
          </p:nvSpPr>
          <p:spPr>
            <a:xfrm>
              <a:off x="10499086" y="2576974"/>
              <a:ext cx="796757" cy="276999"/>
            </a:xfrm>
            <a:prstGeom prst="rect">
              <a:avLst/>
            </a:prstGeom>
            <a:noFill/>
          </p:spPr>
          <p:txBody>
            <a:bodyPr wrap="none" rtlCol="0">
              <a:spAutoFit/>
            </a:bodyPr>
            <a:lstStyle>
              <a:defPPr>
                <a:defRPr lang="en-US"/>
              </a:defPPr>
              <a:lvl1pPr algn="ctr">
                <a:defRPr sz="1200"/>
              </a:lvl1pPr>
            </a:lstStyle>
            <a:p>
              <a:r>
                <a:rPr lang="en-US" b="1" dirty="0"/>
                <a:t>End users</a:t>
              </a:r>
            </a:p>
          </p:txBody>
        </p:sp>
      </p:grpSp>
      <p:sp>
        <p:nvSpPr>
          <p:cNvPr id="12" name="Oval 11">
            <a:extLst>
              <a:ext uri="{FF2B5EF4-FFF2-40B4-BE49-F238E27FC236}">
                <a16:creationId xmlns:a16="http://schemas.microsoft.com/office/drawing/2014/main" id="{6A3B5AE4-022E-624E-A9B4-70901157DB4B}"/>
              </a:ext>
            </a:extLst>
          </p:cNvPr>
          <p:cNvSpPr/>
          <p:nvPr/>
        </p:nvSpPr>
        <p:spPr>
          <a:xfrm>
            <a:off x="3739469" y="3254159"/>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000" dirty="0"/>
              <a:t>2</a:t>
            </a:r>
          </a:p>
        </p:txBody>
      </p:sp>
      <p:cxnSp>
        <p:nvCxnSpPr>
          <p:cNvPr id="13" name="Elbow Connector 12">
            <a:extLst>
              <a:ext uri="{FF2B5EF4-FFF2-40B4-BE49-F238E27FC236}">
                <a16:creationId xmlns:a16="http://schemas.microsoft.com/office/drawing/2014/main" id="{96944993-2D83-494B-8FF1-86313D2E4A1A}"/>
              </a:ext>
            </a:extLst>
          </p:cNvPr>
          <p:cNvCxnSpPr>
            <a:cxnSpLocks/>
          </p:cNvCxnSpPr>
          <p:nvPr/>
        </p:nvCxnSpPr>
        <p:spPr>
          <a:xfrm rot="5400000">
            <a:off x="8506153" y="4236861"/>
            <a:ext cx="793886" cy="4917"/>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B59D2A2-2104-F24E-B361-9F0CD96B56CD}"/>
              </a:ext>
            </a:extLst>
          </p:cNvPr>
          <p:cNvSpPr/>
          <p:nvPr/>
        </p:nvSpPr>
        <p:spPr>
          <a:xfrm>
            <a:off x="8742303" y="4132080"/>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000" dirty="0"/>
              <a:t>3</a:t>
            </a:r>
          </a:p>
        </p:txBody>
      </p:sp>
      <p:sp>
        <p:nvSpPr>
          <p:cNvPr id="15" name="Oval 14">
            <a:extLst>
              <a:ext uri="{FF2B5EF4-FFF2-40B4-BE49-F238E27FC236}">
                <a16:creationId xmlns:a16="http://schemas.microsoft.com/office/drawing/2014/main" id="{BF522815-06D3-4046-9F7D-8A98CCBABA07}"/>
              </a:ext>
            </a:extLst>
          </p:cNvPr>
          <p:cNvSpPr/>
          <p:nvPr/>
        </p:nvSpPr>
        <p:spPr>
          <a:xfrm>
            <a:off x="3701794" y="2395487"/>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000" dirty="0"/>
              <a:t>1</a:t>
            </a:r>
          </a:p>
        </p:txBody>
      </p:sp>
      <p:sp>
        <p:nvSpPr>
          <p:cNvPr id="16" name="TextBox 15">
            <a:extLst>
              <a:ext uri="{FF2B5EF4-FFF2-40B4-BE49-F238E27FC236}">
                <a16:creationId xmlns:a16="http://schemas.microsoft.com/office/drawing/2014/main" id="{8FFE6939-1927-1844-BB29-33BDA7CA9436}"/>
              </a:ext>
            </a:extLst>
          </p:cNvPr>
          <p:cNvSpPr txBox="1"/>
          <p:nvPr/>
        </p:nvSpPr>
        <p:spPr>
          <a:xfrm>
            <a:off x="10076061" y="3768597"/>
            <a:ext cx="3102235" cy="338554"/>
          </a:xfrm>
          <a:prstGeom prst="rect">
            <a:avLst/>
          </a:prstGeom>
          <a:noFill/>
        </p:spPr>
        <p:txBody>
          <a:bodyPr wrap="square" rtlCol="0">
            <a:spAutoFit/>
          </a:bodyPr>
          <a:lstStyle>
            <a:defPPr>
              <a:defRPr lang="en-US"/>
            </a:defPPr>
            <a:lvl1pPr algn="ctr">
              <a:defRPr sz="1600"/>
            </a:lvl1pPr>
          </a:lstStyle>
          <a:p>
            <a:pPr algn="l"/>
            <a:r>
              <a:rPr lang="en-US" dirty="0"/>
              <a:t>Launch Amazon EC2 product</a:t>
            </a:r>
          </a:p>
        </p:txBody>
      </p:sp>
      <p:grpSp>
        <p:nvGrpSpPr>
          <p:cNvPr id="17" name="Group 16">
            <a:extLst>
              <a:ext uri="{FF2B5EF4-FFF2-40B4-BE49-F238E27FC236}">
                <a16:creationId xmlns:a16="http://schemas.microsoft.com/office/drawing/2014/main" id="{F6BE0616-BEDA-0840-8335-30D7EE5C5B22}"/>
              </a:ext>
            </a:extLst>
          </p:cNvPr>
          <p:cNvGrpSpPr/>
          <p:nvPr/>
        </p:nvGrpSpPr>
        <p:grpSpPr>
          <a:xfrm>
            <a:off x="8692309" y="6051126"/>
            <a:ext cx="529556" cy="719554"/>
            <a:chOff x="4354081" y="516678"/>
            <a:chExt cx="529556" cy="719554"/>
          </a:xfrm>
        </p:grpSpPr>
        <p:sp>
          <p:nvSpPr>
            <p:cNvPr id="18" name="TextBox 17">
              <a:extLst>
                <a:ext uri="{FF2B5EF4-FFF2-40B4-BE49-F238E27FC236}">
                  <a16:creationId xmlns:a16="http://schemas.microsoft.com/office/drawing/2014/main" id="{E8FF3711-38B2-7B40-A090-10C5D1AD314F}"/>
                </a:ext>
              </a:extLst>
            </p:cNvPr>
            <p:cNvSpPr txBox="1"/>
            <p:nvPr/>
          </p:nvSpPr>
          <p:spPr>
            <a:xfrm>
              <a:off x="4375593" y="959233"/>
              <a:ext cx="436081" cy="276999"/>
            </a:xfrm>
            <a:prstGeom prst="rect">
              <a:avLst/>
            </a:prstGeom>
            <a:noFill/>
          </p:spPr>
          <p:txBody>
            <a:bodyPr wrap="none" rtlCol="0">
              <a:spAutoFit/>
            </a:bodyPr>
            <a:lstStyle>
              <a:defPPr>
                <a:defRPr lang="en-US"/>
              </a:defPPr>
              <a:lvl1pPr algn="ctr">
                <a:defRPr sz="1200"/>
              </a:lvl1pPr>
            </a:lstStyle>
            <a:p>
              <a:r>
                <a:rPr lang="en-US" b="1" dirty="0"/>
                <a:t>role</a:t>
              </a:r>
            </a:p>
          </p:txBody>
        </p:sp>
        <p:pic>
          <p:nvPicPr>
            <p:cNvPr id="19" name="Picture 18">
              <a:extLst>
                <a:ext uri="{FF2B5EF4-FFF2-40B4-BE49-F238E27FC236}">
                  <a16:creationId xmlns:a16="http://schemas.microsoft.com/office/drawing/2014/main" id="{EBC2E493-EE36-6D43-A1C1-35D07D2A7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4081" y="516678"/>
              <a:ext cx="529556" cy="453905"/>
            </a:xfrm>
            <a:prstGeom prst="rect">
              <a:avLst/>
            </a:prstGeom>
            <a:noFill/>
          </p:spPr>
        </p:pic>
      </p:grpSp>
      <p:cxnSp>
        <p:nvCxnSpPr>
          <p:cNvPr id="20" name="Straight Connector 19">
            <a:extLst>
              <a:ext uri="{FF2B5EF4-FFF2-40B4-BE49-F238E27FC236}">
                <a16:creationId xmlns:a16="http://schemas.microsoft.com/office/drawing/2014/main" id="{14CF5F68-B47C-2A45-B10D-A19B6FCC7EE9}"/>
              </a:ext>
            </a:extLst>
          </p:cNvPr>
          <p:cNvCxnSpPr>
            <a:cxnSpLocks/>
            <a:stCxn id="19" idx="0"/>
          </p:cNvCxnSpPr>
          <p:nvPr/>
        </p:nvCxnSpPr>
        <p:spPr>
          <a:xfrm flipV="1">
            <a:off x="8957087" y="5301677"/>
            <a:ext cx="0" cy="749449"/>
          </a:xfrm>
          <a:prstGeom prst="line">
            <a:avLst/>
          </a:prstGeom>
          <a:ln>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73E920B2-99EB-0F4D-B0B4-6CFF98E4A370}"/>
              </a:ext>
            </a:extLst>
          </p:cNvPr>
          <p:cNvCxnSpPr>
            <a:cxnSpLocks/>
            <a:stCxn id="10" idx="1"/>
          </p:cNvCxnSpPr>
          <p:nvPr/>
        </p:nvCxnSpPr>
        <p:spPr>
          <a:xfrm rot="10800000">
            <a:off x="9624935" y="4210537"/>
            <a:ext cx="759640" cy="1179143"/>
          </a:xfrm>
          <a:prstGeom prst="bentConnector2">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3071536-0640-DE4D-A1D3-5F6921F80F77}"/>
              </a:ext>
            </a:extLst>
          </p:cNvPr>
          <p:cNvSpPr txBox="1"/>
          <p:nvPr/>
        </p:nvSpPr>
        <p:spPr>
          <a:xfrm>
            <a:off x="12743304" y="4185799"/>
            <a:ext cx="1589093" cy="830997"/>
          </a:xfrm>
          <a:prstGeom prst="rect">
            <a:avLst/>
          </a:prstGeom>
          <a:noFill/>
        </p:spPr>
        <p:txBody>
          <a:bodyPr wrap="square" rtlCol="0">
            <a:spAutoFit/>
          </a:bodyPr>
          <a:lstStyle>
            <a:defPPr>
              <a:defRPr lang="en-US"/>
            </a:defPPr>
            <a:lvl1pPr algn="ctr">
              <a:defRPr sz="1600"/>
            </a:lvl1pPr>
          </a:lstStyle>
          <a:p>
            <a:pPr algn="l"/>
            <a:r>
              <a:rPr lang="en-US" dirty="0"/>
              <a:t>Open launched Amazon EC2 product</a:t>
            </a:r>
          </a:p>
        </p:txBody>
      </p:sp>
      <p:sp>
        <p:nvSpPr>
          <p:cNvPr id="26" name="TextBox 25">
            <a:extLst>
              <a:ext uri="{FF2B5EF4-FFF2-40B4-BE49-F238E27FC236}">
                <a16:creationId xmlns:a16="http://schemas.microsoft.com/office/drawing/2014/main" id="{B68875BC-D69D-7A46-8E3B-E07DFAF89536}"/>
              </a:ext>
            </a:extLst>
          </p:cNvPr>
          <p:cNvSpPr txBox="1"/>
          <p:nvPr/>
        </p:nvSpPr>
        <p:spPr>
          <a:xfrm>
            <a:off x="8391519" y="4840012"/>
            <a:ext cx="1154548" cy="461665"/>
          </a:xfrm>
          <a:prstGeom prst="rect">
            <a:avLst/>
          </a:prstGeom>
          <a:noFill/>
        </p:spPr>
        <p:txBody>
          <a:bodyPr wrap="none" rtlCol="0">
            <a:spAutoFit/>
          </a:bodyPr>
          <a:lstStyle>
            <a:defPPr>
              <a:defRPr lang="en-US"/>
            </a:defPPr>
            <a:lvl1pPr algn="ctr">
              <a:defRPr sz="1200"/>
            </a:lvl1pPr>
          </a:lstStyle>
          <a:p>
            <a:r>
              <a:rPr lang="en-US" b="1" dirty="0"/>
              <a:t>AWS </a:t>
            </a:r>
          </a:p>
          <a:p>
            <a:r>
              <a:rPr lang="en-US" b="1" dirty="0"/>
              <a:t>Service Catalog</a:t>
            </a:r>
          </a:p>
        </p:txBody>
      </p:sp>
      <p:pic>
        <p:nvPicPr>
          <p:cNvPr id="28" name="Picture 27">
            <a:extLst>
              <a:ext uri="{FF2B5EF4-FFF2-40B4-BE49-F238E27FC236}">
                <a16:creationId xmlns:a16="http://schemas.microsoft.com/office/drawing/2014/main" id="{17D49C2C-D1CB-BA41-859D-6B412EBEA4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9192" y="3139755"/>
            <a:ext cx="399410" cy="399410"/>
          </a:xfrm>
          <a:prstGeom prst="rect">
            <a:avLst/>
          </a:prstGeom>
        </p:spPr>
      </p:pic>
      <p:sp>
        <p:nvSpPr>
          <p:cNvPr id="29" name="TextBox 28">
            <a:extLst>
              <a:ext uri="{FF2B5EF4-FFF2-40B4-BE49-F238E27FC236}">
                <a16:creationId xmlns:a16="http://schemas.microsoft.com/office/drawing/2014/main" id="{AD9B12D3-4A7D-ED4F-A259-4F879010EE6C}"/>
              </a:ext>
            </a:extLst>
          </p:cNvPr>
          <p:cNvSpPr txBox="1"/>
          <p:nvPr/>
        </p:nvSpPr>
        <p:spPr>
          <a:xfrm>
            <a:off x="4116237" y="2360335"/>
            <a:ext cx="2943434" cy="338554"/>
          </a:xfrm>
          <a:prstGeom prst="rect">
            <a:avLst/>
          </a:prstGeom>
          <a:noFill/>
        </p:spPr>
        <p:txBody>
          <a:bodyPr wrap="none" rtlCol="0">
            <a:spAutoFit/>
          </a:bodyPr>
          <a:lstStyle>
            <a:defPPr>
              <a:defRPr lang="en-US"/>
            </a:defPPr>
            <a:lvl1pPr algn="ctr">
              <a:defRPr sz="1600"/>
            </a:lvl1pPr>
          </a:lstStyle>
          <a:p>
            <a:pPr algn="l"/>
            <a:r>
              <a:rPr lang="en-US" dirty="0"/>
              <a:t>Set up Service Actions Library</a:t>
            </a:r>
          </a:p>
        </p:txBody>
      </p:sp>
      <p:sp>
        <p:nvSpPr>
          <p:cNvPr id="30" name="TextBox 29">
            <a:extLst>
              <a:ext uri="{FF2B5EF4-FFF2-40B4-BE49-F238E27FC236}">
                <a16:creationId xmlns:a16="http://schemas.microsoft.com/office/drawing/2014/main" id="{B1A32668-3917-E545-BF16-B4E65D3DDCA2}"/>
              </a:ext>
            </a:extLst>
          </p:cNvPr>
          <p:cNvSpPr txBox="1"/>
          <p:nvPr/>
        </p:nvSpPr>
        <p:spPr>
          <a:xfrm>
            <a:off x="4126837" y="3195473"/>
            <a:ext cx="2606804" cy="584775"/>
          </a:xfrm>
          <a:prstGeom prst="rect">
            <a:avLst/>
          </a:prstGeom>
          <a:noFill/>
        </p:spPr>
        <p:txBody>
          <a:bodyPr wrap="none" rtlCol="0">
            <a:spAutoFit/>
          </a:bodyPr>
          <a:lstStyle>
            <a:defPPr>
              <a:defRPr lang="en-US"/>
            </a:defPPr>
            <a:lvl1pPr algn="ctr">
              <a:defRPr sz="1600"/>
            </a:lvl1pPr>
          </a:lstStyle>
          <a:p>
            <a:pPr algn="l"/>
            <a:r>
              <a:rPr lang="en-US" dirty="0"/>
              <a:t>Associate Service actions </a:t>
            </a:r>
          </a:p>
          <a:p>
            <a:pPr algn="l"/>
            <a:r>
              <a:rPr lang="en-US" dirty="0"/>
              <a:t>with Amazon EC2 product</a:t>
            </a:r>
          </a:p>
        </p:txBody>
      </p:sp>
      <p:cxnSp>
        <p:nvCxnSpPr>
          <p:cNvPr id="33" name="Elbow Connector 32">
            <a:extLst>
              <a:ext uri="{FF2B5EF4-FFF2-40B4-BE49-F238E27FC236}">
                <a16:creationId xmlns:a16="http://schemas.microsoft.com/office/drawing/2014/main" id="{86CEF0AE-3D0E-6846-B5FF-6C9FF65FEAE4}"/>
              </a:ext>
            </a:extLst>
          </p:cNvPr>
          <p:cNvCxnSpPr>
            <a:cxnSpLocks/>
            <a:stCxn id="10" idx="3"/>
          </p:cNvCxnSpPr>
          <p:nvPr/>
        </p:nvCxnSpPr>
        <p:spPr>
          <a:xfrm flipV="1">
            <a:off x="11116095" y="4766847"/>
            <a:ext cx="1664606" cy="62283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F864EFF2-AC75-5F4B-BCA1-0B790302EFC2}"/>
              </a:ext>
            </a:extLst>
          </p:cNvPr>
          <p:cNvSpPr/>
          <p:nvPr/>
        </p:nvSpPr>
        <p:spPr>
          <a:xfrm>
            <a:off x="11840454" y="4509687"/>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3</a:t>
            </a:r>
          </a:p>
        </p:txBody>
      </p:sp>
      <p:sp>
        <p:nvSpPr>
          <p:cNvPr id="39" name="TextBox 38">
            <a:extLst>
              <a:ext uri="{FF2B5EF4-FFF2-40B4-BE49-F238E27FC236}">
                <a16:creationId xmlns:a16="http://schemas.microsoft.com/office/drawing/2014/main" id="{7D44CC3A-411B-2548-96A7-CB0D9BF6C7BE}"/>
              </a:ext>
            </a:extLst>
          </p:cNvPr>
          <p:cNvSpPr txBox="1"/>
          <p:nvPr/>
        </p:nvSpPr>
        <p:spPr>
          <a:xfrm>
            <a:off x="12780701" y="5134525"/>
            <a:ext cx="1449564" cy="584775"/>
          </a:xfrm>
          <a:prstGeom prst="rect">
            <a:avLst/>
          </a:prstGeom>
          <a:noFill/>
        </p:spPr>
        <p:txBody>
          <a:bodyPr wrap="square" rtlCol="0">
            <a:spAutoFit/>
          </a:bodyPr>
          <a:lstStyle>
            <a:defPPr>
              <a:defRPr lang="en-US"/>
            </a:defPPr>
            <a:lvl1pPr algn="ctr">
              <a:defRPr sz="1600"/>
            </a:lvl1pPr>
          </a:lstStyle>
          <a:p>
            <a:pPr algn="l"/>
            <a:r>
              <a:rPr lang="en-US" dirty="0"/>
              <a:t>Stop Amazon EC2 instance</a:t>
            </a:r>
          </a:p>
        </p:txBody>
      </p:sp>
      <p:cxnSp>
        <p:nvCxnSpPr>
          <p:cNvPr id="41" name="Elbow Connector 40">
            <a:extLst>
              <a:ext uri="{FF2B5EF4-FFF2-40B4-BE49-F238E27FC236}">
                <a16:creationId xmlns:a16="http://schemas.microsoft.com/office/drawing/2014/main" id="{8483B6D8-1826-8F45-AA33-56AE989EF1A6}"/>
              </a:ext>
            </a:extLst>
          </p:cNvPr>
          <p:cNvCxnSpPr>
            <a:cxnSpLocks/>
            <a:stCxn id="10" idx="3"/>
            <a:endCxn id="39" idx="1"/>
          </p:cNvCxnSpPr>
          <p:nvPr/>
        </p:nvCxnSpPr>
        <p:spPr>
          <a:xfrm>
            <a:off x="11116095" y="5389679"/>
            <a:ext cx="1664606" cy="3723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671450CE-8E9B-2948-B16B-4726ED374D08}"/>
              </a:ext>
            </a:extLst>
          </p:cNvPr>
          <p:cNvSpPr/>
          <p:nvPr/>
        </p:nvSpPr>
        <p:spPr>
          <a:xfrm>
            <a:off x="11903061" y="5267835"/>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4</a:t>
            </a:r>
          </a:p>
        </p:txBody>
      </p:sp>
      <p:sp>
        <p:nvSpPr>
          <p:cNvPr id="46" name="TextBox 45">
            <a:extLst>
              <a:ext uri="{FF2B5EF4-FFF2-40B4-BE49-F238E27FC236}">
                <a16:creationId xmlns:a16="http://schemas.microsoft.com/office/drawing/2014/main" id="{BA029181-73D2-5E49-927E-716F9FDF1D3C}"/>
              </a:ext>
            </a:extLst>
          </p:cNvPr>
          <p:cNvSpPr txBox="1"/>
          <p:nvPr/>
        </p:nvSpPr>
        <p:spPr>
          <a:xfrm>
            <a:off x="12780701" y="5819261"/>
            <a:ext cx="1449564" cy="584775"/>
          </a:xfrm>
          <a:prstGeom prst="rect">
            <a:avLst/>
          </a:prstGeom>
          <a:noFill/>
        </p:spPr>
        <p:txBody>
          <a:bodyPr wrap="square" rtlCol="0">
            <a:spAutoFit/>
          </a:bodyPr>
          <a:lstStyle>
            <a:defPPr>
              <a:defRPr lang="en-US"/>
            </a:defPPr>
            <a:lvl1pPr algn="ctr">
              <a:defRPr sz="1600"/>
            </a:lvl1pPr>
          </a:lstStyle>
          <a:p>
            <a:pPr algn="l"/>
            <a:r>
              <a:rPr lang="en-US" dirty="0"/>
              <a:t>Start Amazon EC2 instance</a:t>
            </a:r>
          </a:p>
        </p:txBody>
      </p:sp>
      <p:cxnSp>
        <p:nvCxnSpPr>
          <p:cNvPr id="49" name="Elbow Connector 48">
            <a:extLst>
              <a:ext uri="{FF2B5EF4-FFF2-40B4-BE49-F238E27FC236}">
                <a16:creationId xmlns:a16="http://schemas.microsoft.com/office/drawing/2014/main" id="{E1D4432E-C356-8147-B510-19E97FAFE22D}"/>
              </a:ext>
            </a:extLst>
          </p:cNvPr>
          <p:cNvCxnSpPr>
            <a:stCxn id="10" idx="3"/>
            <a:endCxn id="46" idx="1"/>
          </p:cNvCxnSpPr>
          <p:nvPr/>
        </p:nvCxnSpPr>
        <p:spPr>
          <a:xfrm>
            <a:off x="11116095" y="5389679"/>
            <a:ext cx="1664606" cy="721970"/>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F33444F3-2D48-6449-9273-850A7B4780EF}"/>
              </a:ext>
            </a:extLst>
          </p:cNvPr>
          <p:cNvSpPr/>
          <p:nvPr/>
        </p:nvSpPr>
        <p:spPr>
          <a:xfrm>
            <a:off x="11869828" y="5952478"/>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5</a:t>
            </a:r>
          </a:p>
        </p:txBody>
      </p:sp>
      <p:pic>
        <p:nvPicPr>
          <p:cNvPr id="54" name="Picture 53">
            <a:extLst>
              <a:ext uri="{FF2B5EF4-FFF2-40B4-BE49-F238E27FC236}">
                <a16:creationId xmlns:a16="http://schemas.microsoft.com/office/drawing/2014/main" id="{53D2D43E-1480-044B-AE19-E9AB94B924C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72589" y="3844281"/>
            <a:ext cx="788948" cy="851234"/>
          </a:xfrm>
          <a:prstGeom prst="rect">
            <a:avLst/>
          </a:prstGeom>
        </p:spPr>
      </p:pic>
      <p:sp>
        <p:nvSpPr>
          <p:cNvPr id="21" name="5-Point Star 20">
            <a:extLst>
              <a:ext uri="{FF2B5EF4-FFF2-40B4-BE49-F238E27FC236}">
                <a16:creationId xmlns:a16="http://schemas.microsoft.com/office/drawing/2014/main" id="{BF32A8C8-59DF-0446-8137-9A8A06E6A871}"/>
              </a:ext>
            </a:extLst>
          </p:cNvPr>
          <p:cNvSpPr/>
          <p:nvPr/>
        </p:nvSpPr>
        <p:spPr bwMode="auto">
          <a:xfrm>
            <a:off x="12375032" y="6131084"/>
            <a:ext cx="322603" cy="276999"/>
          </a:xfrm>
          <a:prstGeom prst="star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401BB9E0-450C-844A-B9EB-99EAAAC746A2}"/>
              </a:ext>
            </a:extLst>
          </p:cNvPr>
          <p:cNvSpPr txBox="1"/>
          <p:nvPr/>
        </p:nvSpPr>
        <p:spPr>
          <a:xfrm>
            <a:off x="12056378" y="6362165"/>
            <a:ext cx="2487294" cy="338554"/>
          </a:xfrm>
          <a:prstGeom prst="rect">
            <a:avLst/>
          </a:prstGeom>
          <a:noFill/>
        </p:spPr>
        <p:txBody>
          <a:bodyPr wrap="square" rtlCol="0">
            <a:spAutoFit/>
          </a:bodyPr>
          <a:lstStyle>
            <a:defPPr>
              <a:defRPr lang="en-US"/>
            </a:defPPr>
            <a:lvl1pPr algn="ctr">
              <a:defRPr sz="1600"/>
            </a:lvl1pPr>
          </a:lstStyle>
          <a:p>
            <a:pPr algn="l"/>
            <a:r>
              <a:rPr lang="en-US" dirty="0">
                <a:solidFill>
                  <a:schemeClr val="bg2">
                    <a:lumMod val="75000"/>
                  </a:schemeClr>
                </a:solidFill>
              </a:rPr>
              <a:t>(optional)</a:t>
            </a:r>
          </a:p>
        </p:txBody>
      </p:sp>
    </p:spTree>
    <p:extLst>
      <p:ext uri="{BB962C8B-B14F-4D97-AF65-F5344CB8AC3E}">
        <p14:creationId xmlns:p14="http://schemas.microsoft.com/office/powerpoint/2010/main" val="107693321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74B85-2624-4444-8F53-DB49198CDEFA}"/>
              </a:ext>
            </a:extLst>
          </p:cNvPr>
          <p:cNvSpPr>
            <a:spLocks noGrp="1"/>
          </p:cNvSpPr>
          <p:nvPr>
            <p:ph type="title"/>
          </p:nvPr>
        </p:nvSpPr>
        <p:spPr/>
        <p:txBody>
          <a:bodyPr/>
          <a:lstStyle/>
          <a:p>
            <a:r>
              <a:rPr lang="en-US" dirty="0"/>
              <a:t>Tasks 1 &amp; 2 Reminders</a:t>
            </a:r>
          </a:p>
        </p:txBody>
      </p:sp>
      <p:graphicFrame>
        <p:nvGraphicFramePr>
          <p:cNvPr id="4" name="Table 3">
            <a:extLst>
              <a:ext uri="{FF2B5EF4-FFF2-40B4-BE49-F238E27FC236}">
                <a16:creationId xmlns:a16="http://schemas.microsoft.com/office/drawing/2014/main" id="{131FE476-39FB-A549-A100-1F476BFCE7C2}"/>
              </a:ext>
            </a:extLst>
          </p:cNvPr>
          <p:cNvGraphicFramePr>
            <a:graphicFrameLocks noGrp="1"/>
          </p:cNvGraphicFramePr>
          <p:nvPr>
            <p:extLst/>
          </p:nvPr>
        </p:nvGraphicFramePr>
        <p:xfrm>
          <a:off x="512380" y="1427011"/>
          <a:ext cx="13608423" cy="5445698"/>
        </p:xfrm>
        <a:graphic>
          <a:graphicData uri="http://schemas.openxmlformats.org/drawingml/2006/table">
            <a:tbl>
              <a:tblPr firstRow="1" bandRow="1">
                <a:tableStyleId>{5940675A-B579-460E-94D1-54222C63F5DA}</a:tableStyleId>
              </a:tblPr>
              <a:tblGrid>
                <a:gridCol w="1434353">
                  <a:extLst>
                    <a:ext uri="{9D8B030D-6E8A-4147-A177-3AD203B41FA5}">
                      <a16:colId xmlns:a16="http://schemas.microsoft.com/office/drawing/2014/main" val="3384865076"/>
                    </a:ext>
                  </a:extLst>
                </a:gridCol>
                <a:gridCol w="12174070">
                  <a:extLst>
                    <a:ext uri="{9D8B030D-6E8A-4147-A177-3AD203B41FA5}">
                      <a16:colId xmlns:a16="http://schemas.microsoft.com/office/drawing/2014/main" val="109084791"/>
                    </a:ext>
                  </a:extLst>
                </a:gridCol>
              </a:tblGrid>
              <a:tr h="370840">
                <a:tc>
                  <a:txBody>
                    <a:bodyPr/>
                    <a:lstStyle/>
                    <a:p>
                      <a:r>
                        <a:rPr lang="en-US" sz="2400" b="1" dirty="0"/>
                        <a:t>Step</a:t>
                      </a:r>
                    </a:p>
                  </a:txBody>
                  <a:tcPr/>
                </a:tc>
                <a:tc>
                  <a:txBody>
                    <a:bodyPr/>
                    <a:lstStyle/>
                    <a:p>
                      <a:r>
                        <a:rPr lang="en-US" sz="2400" b="1" dirty="0"/>
                        <a:t>Reminder</a:t>
                      </a:r>
                    </a:p>
                  </a:txBody>
                  <a:tcPr/>
                </a:tc>
                <a:extLst>
                  <a:ext uri="{0D108BD9-81ED-4DB2-BD59-A6C34878D82A}">
                    <a16:rowId xmlns:a16="http://schemas.microsoft.com/office/drawing/2014/main" val="3471409809"/>
                  </a:ext>
                </a:extLst>
              </a:tr>
              <a:tr h="370840">
                <a:tc>
                  <a:txBody>
                    <a:bodyPr/>
                    <a:lstStyle/>
                    <a:p>
                      <a:r>
                        <a:rPr lang="en-US" b="1" dirty="0"/>
                        <a:t>General</a:t>
                      </a:r>
                    </a:p>
                  </a:txBody>
                  <a:tcPr/>
                </a:tc>
                <a:tc>
                  <a:txBody>
                    <a:bodyPr/>
                    <a:lstStyle/>
                    <a:p>
                      <a:pPr marL="0" indent="0">
                        <a:spcBef>
                          <a:spcPts val="1200"/>
                        </a:spcBef>
                        <a:buFont typeface="Arial" panose="020B0604020202020204" pitchFamily="34" charset="0"/>
                        <a:buNone/>
                      </a:pPr>
                      <a:r>
                        <a:rPr lang="en-US" dirty="0"/>
                        <a:t>Switching roles using “Connection Details” for steps 5, 18, 37, 52… is instructionally required. </a:t>
                      </a:r>
                    </a:p>
                    <a:p>
                      <a:pPr marL="17463" indent="-17463">
                        <a:spcBef>
                          <a:spcPts val="1200"/>
                        </a:spcBef>
                        <a:tabLst/>
                      </a:pPr>
                      <a:r>
                        <a:rPr lang="en-US" dirty="0"/>
                        <a:t>Note: </a:t>
                      </a:r>
                      <a:r>
                        <a:rPr lang="en-US" i="1" dirty="0"/>
                        <a:t>Previous browser tabs with different roles will align to the most recently switched browser tab’s role.</a:t>
                      </a:r>
                    </a:p>
                  </a:txBody>
                  <a:tcPr/>
                </a:tc>
                <a:extLst>
                  <a:ext uri="{0D108BD9-81ED-4DB2-BD59-A6C34878D82A}">
                    <a16:rowId xmlns:a16="http://schemas.microsoft.com/office/drawing/2014/main" val="1012717913"/>
                  </a:ext>
                </a:extLst>
              </a:tr>
              <a:tr h="370840">
                <a:tc>
                  <a:txBody>
                    <a:bodyPr/>
                    <a:lstStyle/>
                    <a:p>
                      <a:r>
                        <a:rPr lang="en-US" b="1" dirty="0"/>
                        <a:t>Step 5</a:t>
                      </a:r>
                    </a:p>
                  </a:txBody>
                  <a:tcPr/>
                </a:tc>
                <a:tc>
                  <a:txBody>
                    <a:bodyPr/>
                    <a:lstStyle/>
                    <a:p>
                      <a:r>
                        <a:rPr lang="en-US" dirty="0"/>
                        <a:t>Switching roles: “Connection Details” values may look similar </a:t>
                      </a:r>
                      <a:r>
                        <a:rPr lang="en-US" b="1" dirty="0"/>
                        <a:t>SwitchRoleSCEndUser</a:t>
                      </a:r>
                      <a:r>
                        <a:rPr lang="en-US" dirty="0"/>
                        <a:t> vs. </a:t>
                      </a:r>
                      <a:r>
                        <a:rPr lang="en-US" b="1" dirty="0"/>
                        <a:t>SwitchRoleSCAdmin</a:t>
                      </a:r>
                    </a:p>
                  </a:txBody>
                  <a:tcPr/>
                </a:tc>
                <a:extLst>
                  <a:ext uri="{0D108BD9-81ED-4DB2-BD59-A6C34878D82A}">
                    <a16:rowId xmlns:a16="http://schemas.microsoft.com/office/drawing/2014/main" val="3195819187"/>
                  </a:ext>
                </a:extLst>
              </a:tr>
              <a:tr h="370840">
                <a:tc>
                  <a:txBody>
                    <a:bodyPr/>
                    <a:lstStyle/>
                    <a:p>
                      <a:r>
                        <a:rPr lang="en-US" b="1" dirty="0"/>
                        <a:t>Step 7</a:t>
                      </a:r>
                    </a:p>
                  </a:txBody>
                  <a:tcPr/>
                </a:tc>
                <a:tc>
                  <a:txBody>
                    <a:bodyPr/>
                    <a:lstStyle/>
                    <a:p>
                      <a:r>
                        <a:rPr lang="en-US" dirty="0"/>
                        <a:t>Search for “Service Catalog” if not shown in the AWS Console Services menu</a:t>
                      </a:r>
                    </a:p>
                  </a:txBody>
                  <a:tcPr/>
                </a:tc>
                <a:extLst>
                  <a:ext uri="{0D108BD9-81ED-4DB2-BD59-A6C34878D82A}">
                    <a16:rowId xmlns:a16="http://schemas.microsoft.com/office/drawing/2014/main" val="3031979718"/>
                  </a:ext>
                </a:extLst>
              </a:tr>
              <a:tr h="370840">
                <a:tc>
                  <a:txBody>
                    <a:bodyPr/>
                    <a:lstStyle/>
                    <a:p>
                      <a:r>
                        <a:rPr lang="en-US" b="1" dirty="0"/>
                        <a:t>Step 23</a:t>
                      </a:r>
                    </a:p>
                  </a:txBody>
                  <a:tcPr/>
                </a:tc>
                <a:tc>
                  <a:txBody>
                    <a:bodyPr/>
                    <a:lstStyle/>
                    <a:p>
                      <a:pPr marL="0" marR="0" lvl="0" indent="0" algn="l" defTabSz="1097278" rtl="0" eaLnBrk="1" fontAlgn="auto" latinLnBrk="0" hangingPunct="1">
                        <a:lnSpc>
                          <a:spcPct val="100000"/>
                        </a:lnSpc>
                        <a:spcBef>
                          <a:spcPts val="0"/>
                        </a:spcBef>
                        <a:spcAft>
                          <a:spcPts val="0"/>
                        </a:spcAft>
                        <a:buClrTx/>
                        <a:buSzTx/>
                        <a:buFontTx/>
                        <a:buNone/>
                        <a:tabLst/>
                        <a:defRPr/>
                      </a:pPr>
                      <a:r>
                        <a:rPr lang="en-US" dirty="0"/>
                        <a:t>Product version names are unique to each student/environment. “My-EC2-instance” can be used once. Subsequent product names should different.</a:t>
                      </a:r>
                    </a:p>
                  </a:txBody>
                  <a:tcPr/>
                </a:tc>
                <a:extLst>
                  <a:ext uri="{0D108BD9-81ED-4DB2-BD59-A6C34878D82A}">
                    <a16:rowId xmlns:a16="http://schemas.microsoft.com/office/drawing/2014/main" val="2951947661"/>
                  </a:ext>
                </a:extLst>
              </a:tr>
              <a:tr h="370840">
                <a:tc>
                  <a:txBody>
                    <a:bodyPr/>
                    <a:lstStyle/>
                    <a:p>
                      <a:r>
                        <a:rPr lang="en-US" b="1" dirty="0"/>
                        <a:t>Step 30</a:t>
                      </a:r>
                    </a:p>
                  </a:txBody>
                  <a:tcPr/>
                </a:tc>
                <a:tc>
                  <a:txBody>
                    <a:bodyPr/>
                    <a:lstStyle/>
                    <a:p>
                      <a:pPr marL="0" marR="0" lvl="0" indent="0" algn="l" defTabSz="1097278" rtl="0" eaLnBrk="1" fontAlgn="auto" latinLnBrk="0" hangingPunct="1">
                        <a:lnSpc>
                          <a:spcPct val="100000"/>
                        </a:lnSpc>
                        <a:spcBef>
                          <a:spcPts val="0"/>
                        </a:spcBef>
                        <a:spcAft>
                          <a:spcPts val="0"/>
                        </a:spcAft>
                        <a:buClrTx/>
                        <a:buSzTx/>
                        <a:buFontTx/>
                        <a:buNone/>
                        <a:tabLst/>
                        <a:defRPr/>
                      </a:pPr>
                      <a:r>
                        <a:rPr lang="en-US" dirty="0"/>
                        <a:t>Additional instances may running in the simulation.</a:t>
                      </a:r>
                    </a:p>
                  </a:txBody>
                  <a:tcPr/>
                </a:tc>
                <a:extLst>
                  <a:ext uri="{0D108BD9-81ED-4DB2-BD59-A6C34878D82A}">
                    <a16:rowId xmlns:a16="http://schemas.microsoft.com/office/drawing/2014/main" val="1418488326"/>
                  </a:ext>
                </a:extLst>
              </a:tr>
              <a:tr h="370840">
                <a:tc>
                  <a:txBody>
                    <a:bodyPr/>
                    <a:lstStyle/>
                    <a:p>
                      <a:r>
                        <a:rPr lang="en-US" b="1" dirty="0"/>
                        <a:t>Step 50</a:t>
                      </a:r>
                    </a:p>
                  </a:txBody>
                  <a:tcPr/>
                </a:tc>
                <a:tc>
                  <a:txBody>
                    <a:bodyPr/>
                    <a:lstStyle/>
                    <a:p>
                      <a:r>
                        <a:rPr lang="en-US" dirty="0"/>
                        <a:t>“Associate an Action” is right-aligned to the view port. Viewing screen size determines how far the link is located</a:t>
                      </a:r>
                    </a:p>
                  </a:txBody>
                  <a:tcPr/>
                </a:tc>
                <a:extLst>
                  <a:ext uri="{0D108BD9-81ED-4DB2-BD59-A6C34878D82A}">
                    <a16:rowId xmlns:a16="http://schemas.microsoft.com/office/drawing/2014/main" val="2634979614"/>
                  </a:ext>
                </a:extLst>
              </a:tr>
              <a:tr h="370840">
                <a:tc>
                  <a:txBody>
                    <a:bodyPr/>
                    <a:lstStyle/>
                    <a:p>
                      <a:r>
                        <a:rPr lang="en-US" b="1" dirty="0"/>
                        <a:t>Step 64</a:t>
                      </a:r>
                    </a:p>
                  </a:txBody>
                  <a:tcPr/>
                </a:tc>
                <a:tc>
                  <a:txBody>
                    <a:bodyPr/>
                    <a:lstStyle/>
                    <a:p>
                      <a:pPr marL="0" marR="0" lvl="0" indent="0" algn="l" defTabSz="1097278" rtl="0" eaLnBrk="1" fontAlgn="auto" latinLnBrk="0" hangingPunct="1">
                        <a:lnSpc>
                          <a:spcPct val="100000"/>
                        </a:lnSpc>
                        <a:spcBef>
                          <a:spcPts val="0"/>
                        </a:spcBef>
                        <a:spcAft>
                          <a:spcPts val="0"/>
                        </a:spcAft>
                        <a:buClrTx/>
                        <a:buSzTx/>
                        <a:buFontTx/>
                        <a:buNone/>
                        <a:tabLst/>
                        <a:defRPr/>
                      </a:pPr>
                      <a:r>
                        <a:rPr lang="en-US" dirty="0"/>
                        <a:t>In the Service Catalog Provisioned Product List, click the “Terminate Provisioned Product” action within the “My-EC2-instance” product box menu.</a:t>
                      </a:r>
                    </a:p>
                  </a:txBody>
                  <a:tcPr/>
                </a:tc>
                <a:extLst>
                  <a:ext uri="{0D108BD9-81ED-4DB2-BD59-A6C34878D82A}">
                    <a16:rowId xmlns:a16="http://schemas.microsoft.com/office/drawing/2014/main" val="1212801509"/>
                  </a:ext>
                </a:extLst>
              </a:tr>
            </a:tbl>
          </a:graphicData>
        </a:graphic>
      </p:graphicFrame>
      <p:sp>
        <p:nvSpPr>
          <p:cNvPr id="5" name="Rectangle 4">
            <a:extLst>
              <a:ext uri="{FF2B5EF4-FFF2-40B4-BE49-F238E27FC236}">
                <a16:creationId xmlns:a16="http://schemas.microsoft.com/office/drawing/2014/main" id="{B346D377-B9ED-1D40-819D-96BF685B9829}"/>
              </a:ext>
            </a:extLst>
          </p:cNvPr>
          <p:cNvSpPr/>
          <p:nvPr/>
        </p:nvSpPr>
        <p:spPr bwMode="auto">
          <a:xfrm>
            <a:off x="10122196" y="177812"/>
            <a:ext cx="3690286" cy="9144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Is this need since we are going into GitHub</a:t>
            </a:r>
          </a:p>
        </p:txBody>
      </p:sp>
    </p:spTree>
    <p:extLst>
      <p:ext uri="{BB962C8B-B14F-4D97-AF65-F5344CB8AC3E}">
        <p14:creationId xmlns:p14="http://schemas.microsoft.com/office/powerpoint/2010/main" val="330586995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Checkpoint</a:t>
            </a:r>
          </a:p>
        </p:txBody>
      </p:sp>
    </p:spTree>
    <p:extLst>
      <p:ext uri="{BB962C8B-B14F-4D97-AF65-F5344CB8AC3E}">
        <p14:creationId xmlns:p14="http://schemas.microsoft.com/office/powerpoint/2010/main" val="405179113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BDE3B-76A5-4A4B-86EB-4CC122D81C53}"/>
              </a:ext>
            </a:extLst>
          </p:cNvPr>
          <p:cNvSpPr>
            <a:spLocks noGrp="1"/>
          </p:cNvSpPr>
          <p:nvPr>
            <p:ph type="title"/>
          </p:nvPr>
        </p:nvSpPr>
        <p:spPr>
          <a:xfrm>
            <a:off x="345390" y="512546"/>
            <a:ext cx="13987008" cy="1079598"/>
          </a:xfrm>
        </p:spPr>
        <p:txBody>
          <a:bodyPr/>
          <a:lstStyle/>
          <a:p>
            <a:r>
              <a:rPr lang="en-US" dirty="0"/>
              <a:t>IT Lifecycle Workshop Tasks</a:t>
            </a:r>
          </a:p>
        </p:txBody>
      </p:sp>
      <p:pic>
        <p:nvPicPr>
          <p:cNvPr id="5" name="Picture 4">
            <a:extLst>
              <a:ext uri="{FF2B5EF4-FFF2-40B4-BE49-F238E27FC236}">
                <a16:creationId xmlns:a16="http://schemas.microsoft.com/office/drawing/2014/main" id="{BD3A654F-592A-2048-8F6C-20B012ABDBE1}"/>
              </a:ext>
            </a:extLst>
          </p:cNvPr>
          <p:cNvPicPr>
            <a:picLocks noChangeAspect="1"/>
          </p:cNvPicPr>
          <p:nvPr/>
        </p:nvPicPr>
        <p:blipFill>
          <a:blip r:embed="rId2"/>
          <a:stretch>
            <a:fillRect/>
          </a:stretch>
        </p:blipFill>
        <p:spPr>
          <a:xfrm>
            <a:off x="1200347" y="2605475"/>
            <a:ext cx="1737245" cy="1737245"/>
          </a:xfrm>
          <a:prstGeom prst="rect">
            <a:avLst/>
          </a:prstGeom>
        </p:spPr>
      </p:pic>
      <p:pic>
        <p:nvPicPr>
          <p:cNvPr id="6" name="Picture 5">
            <a:extLst>
              <a:ext uri="{FF2B5EF4-FFF2-40B4-BE49-F238E27FC236}">
                <a16:creationId xmlns:a16="http://schemas.microsoft.com/office/drawing/2014/main" id="{66FC2419-77A3-4340-B261-366B2C8C3912}"/>
              </a:ext>
            </a:extLst>
          </p:cNvPr>
          <p:cNvPicPr>
            <a:picLocks noChangeAspect="1"/>
          </p:cNvPicPr>
          <p:nvPr/>
        </p:nvPicPr>
        <p:blipFill>
          <a:blip r:embed="rId3"/>
          <a:stretch>
            <a:fillRect/>
          </a:stretch>
        </p:blipFill>
        <p:spPr>
          <a:xfrm>
            <a:off x="4590274" y="2976246"/>
            <a:ext cx="1713595" cy="1414374"/>
          </a:xfrm>
          <a:prstGeom prst="rect">
            <a:avLst/>
          </a:prstGeom>
        </p:spPr>
      </p:pic>
      <p:sp>
        <p:nvSpPr>
          <p:cNvPr id="7" name="Freeform 65">
            <a:extLst>
              <a:ext uri="{FF2B5EF4-FFF2-40B4-BE49-F238E27FC236}">
                <a16:creationId xmlns:a16="http://schemas.microsoft.com/office/drawing/2014/main" id="{3296F5DD-B692-3347-97E0-28E2310EE2A0}"/>
              </a:ext>
            </a:extLst>
          </p:cNvPr>
          <p:cNvSpPr>
            <a:spLocks noChangeAspect="1" noEditPoints="1"/>
          </p:cNvSpPr>
          <p:nvPr/>
        </p:nvSpPr>
        <p:spPr bwMode="auto">
          <a:xfrm>
            <a:off x="8139869" y="2936725"/>
            <a:ext cx="1387067" cy="1414374"/>
          </a:xfrm>
          <a:custGeom>
            <a:avLst/>
            <a:gdLst>
              <a:gd name="T0" fmla="*/ 208 w 212"/>
              <a:gd name="T1" fmla="*/ 176 h 216"/>
              <a:gd name="T2" fmla="*/ 32 w 212"/>
              <a:gd name="T3" fmla="*/ 176 h 216"/>
              <a:gd name="T4" fmla="*/ 32 w 212"/>
              <a:gd name="T5" fmla="*/ 150 h 216"/>
              <a:gd name="T6" fmla="*/ 197 w 212"/>
              <a:gd name="T7" fmla="*/ 109 h 216"/>
              <a:gd name="T8" fmla="*/ 200 w 212"/>
              <a:gd name="T9" fmla="*/ 105 h 216"/>
              <a:gd name="T10" fmla="*/ 200 w 212"/>
              <a:gd name="T11" fmla="*/ 104 h 216"/>
              <a:gd name="T12" fmla="*/ 200 w 212"/>
              <a:gd name="T13" fmla="*/ 40 h 216"/>
              <a:gd name="T14" fmla="*/ 196 w 212"/>
              <a:gd name="T15" fmla="*/ 36 h 216"/>
              <a:gd name="T16" fmla="*/ 32 w 212"/>
              <a:gd name="T17" fmla="*/ 36 h 216"/>
              <a:gd name="T18" fmla="*/ 32 w 212"/>
              <a:gd name="T19" fmla="*/ 4 h 216"/>
              <a:gd name="T20" fmla="*/ 28 w 212"/>
              <a:gd name="T21" fmla="*/ 0 h 216"/>
              <a:gd name="T22" fmla="*/ 4 w 212"/>
              <a:gd name="T23" fmla="*/ 0 h 216"/>
              <a:gd name="T24" fmla="*/ 0 w 212"/>
              <a:gd name="T25" fmla="*/ 4 h 216"/>
              <a:gd name="T26" fmla="*/ 4 w 212"/>
              <a:gd name="T27" fmla="*/ 8 h 216"/>
              <a:gd name="T28" fmla="*/ 24 w 212"/>
              <a:gd name="T29" fmla="*/ 8 h 216"/>
              <a:gd name="T30" fmla="*/ 24 w 212"/>
              <a:gd name="T31" fmla="*/ 180 h 216"/>
              <a:gd name="T32" fmla="*/ 28 w 212"/>
              <a:gd name="T33" fmla="*/ 184 h 216"/>
              <a:gd name="T34" fmla="*/ 208 w 212"/>
              <a:gd name="T35" fmla="*/ 184 h 216"/>
              <a:gd name="T36" fmla="*/ 212 w 212"/>
              <a:gd name="T37" fmla="*/ 180 h 216"/>
              <a:gd name="T38" fmla="*/ 208 w 212"/>
              <a:gd name="T39" fmla="*/ 176 h 216"/>
              <a:gd name="T40" fmla="*/ 32 w 212"/>
              <a:gd name="T41" fmla="*/ 44 h 216"/>
              <a:gd name="T42" fmla="*/ 192 w 212"/>
              <a:gd name="T43" fmla="*/ 44 h 216"/>
              <a:gd name="T44" fmla="*/ 192 w 212"/>
              <a:gd name="T45" fmla="*/ 102 h 216"/>
              <a:gd name="T46" fmla="*/ 32 w 212"/>
              <a:gd name="T47" fmla="*/ 142 h 216"/>
              <a:gd name="T48" fmla="*/ 32 w 212"/>
              <a:gd name="T49" fmla="*/ 44 h 216"/>
              <a:gd name="T50" fmla="*/ 54 w 212"/>
              <a:gd name="T51" fmla="*/ 188 h 216"/>
              <a:gd name="T52" fmla="*/ 40 w 212"/>
              <a:gd name="T53" fmla="*/ 202 h 216"/>
              <a:gd name="T54" fmla="*/ 54 w 212"/>
              <a:gd name="T55" fmla="*/ 216 h 216"/>
              <a:gd name="T56" fmla="*/ 68 w 212"/>
              <a:gd name="T57" fmla="*/ 202 h 216"/>
              <a:gd name="T58" fmla="*/ 54 w 212"/>
              <a:gd name="T59" fmla="*/ 188 h 216"/>
              <a:gd name="T60" fmla="*/ 54 w 212"/>
              <a:gd name="T61" fmla="*/ 208 h 216"/>
              <a:gd name="T62" fmla="*/ 48 w 212"/>
              <a:gd name="T63" fmla="*/ 202 h 216"/>
              <a:gd name="T64" fmla="*/ 54 w 212"/>
              <a:gd name="T65" fmla="*/ 196 h 216"/>
              <a:gd name="T66" fmla="*/ 60 w 212"/>
              <a:gd name="T67" fmla="*/ 202 h 216"/>
              <a:gd name="T68" fmla="*/ 54 w 212"/>
              <a:gd name="T69" fmla="*/ 208 h 216"/>
              <a:gd name="T70" fmla="*/ 186 w 212"/>
              <a:gd name="T71" fmla="*/ 188 h 216"/>
              <a:gd name="T72" fmla="*/ 172 w 212"/>
              <a:gd name="T73" fmla="*/ 202 h 216"/>
              <a:gd name="T74" fmla="*/ 186 w 212"/>
              <a:gd name="T75" fmla="*/ 216 h 216"/>
              <a:gd name="T76" fmla="*/ 200 w 212"/>
              <a:gd name="T77" fmla="*/ 202 h 216"/>
              <a:gd name="T78" fmla="*/ 186 w 212"/>
              <a:gd name="T79" fmla="*/ 188 h 216"/>
              <a:gd name="T80" fmla="*/ 186 w 212"/>
              <a:gd name="T81" fmla="*/ 208 h 216"/>
              <a:gd name="T82" fmla="*/ 180 w 212"/>
              <a:gd name="T83" fmla="*/ 202 h 216"/>
              <a:gd name="T84" fmla="*/ 186 w 212"/>
              <a:gd name="T85" fmla="*/ 196 h 216"/>
              <a:gd name="T86" fmla="*/ 192 w 212"/>
              <a:gd name="T87" fmla="*/ 202 h 216"/>
              <a:gd name="T88" fmla="*/ 186 w 212"/>
              <a:gd name="T89" fmla="*/ 20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2" h="216">
                <a:moveTo>
                  <a:pt x="208" y="176"/>
                </a:moveTo>
                <a:cubicBezTo>
                  <a:pt x="32" y="176"/>
                  <a:pt x="32" y="176"/>
                  <a:pt x="32" y="176"/>
                </a:cubicBezTo>
                <a:cubicBezTo>
                  <a:pt x="32" y="150"/>
                  <a:pt x="32" y="150"/>
                  <a:pt x="32" y="150"/>
                </a:cubicBezTo>
                <a:cubicBezTo>
                  <a:pt x="197" y="109"/>
                  <a:pt x="197" y="109"/>
                  <a:pt x="197" y="109"/>
                </a:cubicBezTo>
                <a:cubicBezTo>
                  <a:pt x="199" y="109"/>
                  <a:pt x="200" y="107"/>
                  <a:pt x="200" y="105"/>
                </a:cubicBezTo>
                <a:cubicBezTo>
                  <a:pt x="200" y="104"/>
                  <a:pt x="200" y="104"/>
                  <a:pt x="200" y="104"/>
                </a:cubicBezTo>
                <a:cubicBezTo>
                  <a:pt x="200" y="40"/>
                  <a:pt x="200" y="40"/>
                  <a:pt x="200" y="40"/>
                </a:cubicBezTo>
                <a:cubicBezTo>
                  <a:pt x="200" y="38"/>
                  <a:pt x="198" y="36"/>
                  <a:pt x="196" y="36"/>
                </a:cubicBezTo>
                <a:cubicBezTo>
                  <a:pt x="32" y="36"/>
                  <a:pt x="32" y="36"/>
                  <a:pt x="32" y="36"/>
                </a:cubicBezTo>
                <a:cubicBezTo>
                  <a:pt x="32" y="4"/>
                  <a:pt x="32" y="4"/>
                  <a:pt x="32" y="4"/>
                </a:cubicBezTo>
                <a:cubicBezTo>
                  <a:pt x="32" y="2"/>
                  <a:pt x="30" y="0"/>
                  <a:pt x="28" y="0"/>
                </a:cubicBezTo>
                <a:cubicBezTo>
                  <a:pt x="4" y="0"/>
                  <a:pt x="4" y="0"/>
                  <a:pt x="4" y="0"/>
                </a:cubicBezTo>
                <a:cubicBezTo>
                  <a:pt x="2" y="0"/>
                  <a:pt x="0" y="2"/>
                  <a:pt x="0" y="4"/>
                </a:cubicBezTo>
                <a:cubicBezTo>
                  <a:pt x="0" y="6"/>
                  <a:pt x="2" y="8"/>
                  <a:pt x="4" y="8"/>
                </a:cubicBezTo>
                <a:cubicBezTo>
                  <a:pt x="24" y="8"/>
                  <a:pt x="24" y="8"/>
                  <a:pt x="24" y="8"/>
                </a:cubicBezTo>
                <a:cubicBezTo>
                  <a:pt x="24" y="180"/>
                  <a:pt x="24" y="180"/>
                  <a:pt x="24" y="180"/>
                </a:cubicBezTo>
                <a:cubicBezTo>
                  <a:pt x="24" y="182"/>
                  <a:pt x="26" y="184"/>
                  <a:pt x="28" y="184"/>
                </a:cubicBezTo>
                <a:cubicBezTo>
                  <a:pt x="208" y="184"/>
                  <a:pt x="208" y="184"/>
                  <a:pt x="208" y="184"/>
                </a:cubicBezTo>
                <a:cubicBezTo>
                  <a:pt x="210" y="184"/>
                  <a:pt x="212" y="182"/>
                  <a:pt x="212" y="180"/>
                </a:cubicBezTo>
                <a:cubicBezTo>
                  <a:pt x="212" y="178"/>
                  <a:pt x="210" y="176"/>
                  <a:pt x="208" y="176"/>
                </a:cubicBezTo>
                <a:close/>
                <a:moveTo>
                  <a:pt x="32" y="44"/>
                </a:moveTo>
                <a:cubicBezTo>
                  <a:pt x="192" y="44"/>
                  <a:pt x="192" y="44"/>
                  <a:pt x="192" y="44"/>
                </a:cubicBezTo>
                <a:cubicBezTo>
                  <a:pt x="192" y="102"/>
                  <a:pt x="192" y="102"/>
                  <a:pt x="192" y="102"/>
                </a:cubicBezTo>
                <a:cubicBezTo>
                  <a:pt x="32" y="142"/>
                  <a:pt x="32" y="142"/>
                  <a:pt x="32" y="142"/>
                </a:cubicBezTo>
                <a:lnTo>
                  <a:pt x="32" y="44"/>
                </a:lnTo>
                <a:close/>
                <a:moveTo>
                  <a:pt x="54" y="188"/>
                </a:moveTo>
                <a:cubicBezTo>
                  <a:pt x="46" y="188"/>
                  <a:pt x="40" y="194"/>
                  <a:pt x="40" y="202"/>
                </a:cubicBezTo>
                <a:cubicBezTo>
                  <a:pt x="40" y="210"/>
                  <a:pt x="46" y="216"/>
                  <a:pt x="54" y="216"/>
                </a:cubicBezTo>
                <a:cubicBezTo>
                  <a:pt x="62" y="216"/>
                  <a:pt x="68" y="210"/>
                  <a:pt x="68" y="202"/>
                </a:cubicBezTo>
                <a:cubicBezTo>
                  <a:pt x="68" y="194"/>
                  <a:pt x="62" y="188"/>
                  <a:pt x="54" y="188"/>
                </a:cubicBezTo>
                <a:close/>
                <a:moveTo>
                  <a:pt x="54" y="208"/>
                </a:moveTo>
                <a:cubicBezTo>
                  <a:pt x="51" y="208"/>
                  <a:pt x="48" y="205"/>
                  <a:pt x="48" y="202"/>
                </a:cubicBezTo>
                <a:cubicBezTo>
                  <a:pt x="48" y="199"/>
                  <a:pt x="51" y="196"/>
                  <a:pt x="54" y="196"/>
                </a:cubicBezTo>
                <a:cubicBezTo>
                  <a:pt x="57" y="196"/>
                  <a:pt x="60" y="199"/>
                  <a:pt x="60" y="202"/>
                </a:cubicBezTo>
                <a:cubicBezTo>
                  <a:pt x="60" y="205"/>
                  <a:pt x="57" y="208"/>
                  <a:pt x="54" y="208"/>
                </a:cubicBezTo>
                <a:close/>
                <a:moveTo>
                  <a:pt x="186" y="188"/>
                </a:moveTo>
                <a:cubicBezTo>
                  <a:pt x="178" y="188"/>
                  <a:pt x="172" y="194"/>
                  <a:pt x="172" y="202"/>
                </a:cubicBezTo>
                <a:cubicBezTo>
                  <a:pt x="172" y="210"/>
                  <a:pt x="178" y="216"/>
                  <a:pt x="186" y="216"/>
                </a:cubicBezTo>
                <a:cubicBezTo>
                  <a:pt x="194" y="216"/>
                  <a:pt x="200" y="210"/>
                  <a:pt x="200" y="202"/>
                </a:cubicBezTo>
                <a:cubicBezTo>
                  <a:pt x="200" y="194"/>
                  <a:pt x="194" y="188"/>
                  <a:pt x="186" y="188"/>
                </a:cubicBezTo>
                <a:close/>
                <a:moveTo>
                  <a:pt x="186" y="208"/>
                </a:moveTo>
                <a:cubicBezTo>
                  <a:pt x="183" y="208"/>
                  <a:pt x="180" y="205"/>
                  <a:pt x="180" y="202"/>
                </a:cubicBezTo>
                <a:cubicBezTo>
                  <a:pt x="180" y="199"/>
                  <a:pt x="183" y="196"/>
                  <a:pt x="186" y="196"/>
                </a:cubicBezTo>
                <a:cubicBezTo>
                  <a:pt x="189" y="196"/>
                  <a:pt x="192" y="199"/>
                  <a:pt x="192" y="202"/>
                </a:cubicBezTo>
                <a:cubicBezTo>
                  <a:pt x="192" y="205"/>
                  <a:pt x="189" y="208"/>
                  <a:pt x="186" y="20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dirty="0"/>
          </a:p>
        </p:txBody>
      </p:sp>
      <p:pic>
        <p:nvPicPr>
          <p:cNvPr id="9" name="Picture 8">
            <a:extLst>
              <a:ext uri="{FF2B5EF4-FFF2-40B4-BE49-F238E27FC236}">
                <a16:creationId xmlns:a16="http://schemas.microsoft.com/office/drawing/2014/main" id="{6CCED5D0-A8E5-4441-87B8-ABF8C292EE1B}"/>
              </a:ext>
            </a:extLst>
          </p:cNvPr>
          <p:cNvPicPr>
            <a:picLocks noChangeAspect="1"/>
          </p:cNvPicPr>
          <p:nvPr/>
        </p:nvPicPr>
        <p:blipFill>
          <a:blip r:embed="rId4"/>
          <a:stretch>
            <a:fillRect/>
          </a:stretch>
        </p:blipFill>
        <p:spPr>
          <a:xfrm>
            <a:off x="11185110" y="2775290"/>
            <a:ext cx="1737245" cy="1737245"/>
          </a:xfrm>
          <a:prstGeom prst="rect">
            <a:avLst/>
          </a:prstGeom>
        </p:spPr>
      </p:pic>
      <p:sp>
        <p:nvSpPr>
          <p:cNvPr id="10" name="Rectangle 9">
            <a:extLst>
              <a:ext uri="{FF2B5EF4-FFF2-40B4-BE49-F238E27FC236}">
                <a16:creationId xmlns:a16="http://schemas.microsoft.com/office/drawing/2014/main" id="{DF0B0BB6-2181-1445-8CE7-F3D03868483C}"/>
              </a:ext>
            </a:extLst>
          </p:cNvPr>
          <p:cNvSpPr/>
          <p:nvPr/>
        </p:nvSpPr>
        <p:spPr>
          <a:xfrm>
            <a:off x="10775887" y="4509577"/>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4</a:t>
            </a:r>
          </a:p>
        </p:txBody>
      </p:sp>
      <p:sp>
        <p:nvSpPr>
          <p:cNvPr id="11" name="TextBox 10">
            <a:extLst>
              <a:ext uri="{FF2B5EF4-FFF2-40B4-BE49-F238E27FC236}">
                <a16:creationId xmlns:a16="http://schemas.microsoft.com/office/drawing/2014/main" id="{E772950F-7FF5-A04D-B949-BDBC34C68452}"/>
              </a:ext>
            </a:extLst>
          </p:cNvPr>
          <p:cNvSpPr txBox="1"/>
          <p:nvPr/>
        </p:nvSpPr>
        <p:spPr>
          <a:xfrm>
            <a:off x="11185110" y="4575458"/>
            <a:ext cx="3125948"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Incident Management</a:t>
            </a:r>
          </a:p>
        </p:txBody>
      </p:sp>
      <p:sp>
        <p:nvSpPr>
          <p:cNvPr id="12" name="Rectangle 11">
            <a:extLst>
              <a:ext uri="{FF2B5EF4-FFF2-40B4-BE49-F238E27FC236}">
                <a16:creationId xmlns:a16="http://schemas.microsoft.com/office/drawing/2014/main" id="{B30A4F8A-4706-3642-8B06-A513BBF42342}"/>
              </a:ext>
            </a:extLst>
          </p:cNvPr>
          <p:cNvSpPr/>
          <p:nvPr/>
        </p:nvSpPr>
        <p:spPr>
          <a:xfrm>
            <a:off x="687183" y="4509576"/>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1</a:t>
            </a:r>
          </a:p>
        </p:txBody>
      </p:sp>
      <p:sp>
        <p:nvSpPr>
          <p:cNvPr id="13" name="TextBox 12">
            <a:extLst>
              <a:ext uri="{FF2B5EF4-FFF2-40B4-BE49-F238E27FC236}">
                <a16:creationId xmlns:a16="http://schemas.microsoft.com/office/drawing/2014/main" id="{39CBC733-BC0E-9D4C-A4E0-E5F700A71AFE}"/>
              </a:ext>
            </a:extLst>
          </p:cNvPr>
          <p:cNvSpPr txBox="1"/>
          <p:nvPr/>
        </p:nvSpPr>
        <p:spPr>
          <a:xfrm>
            <a:off x="1033975" y="4509576"/>
            <a:ext cx="2083668"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Provisioning</a:t>
            </a:r>
          </a:p>
        </p:txBody>
      </p:sp>
      <p:sp>
        <p:nvSpPr>
          <p:cNvPr id="14" name="Rectangle 13">
            <a:extLst>
              <a:ext uri="{FF2B5EF4-FFF2-40B4-BE49-F238E27FC236}">
                <a16:creationId xmlns:a16="http://schemas.microsoft.com/office/drawing/2014/main" id="{C9E50447-D6DC-F54D-A9A1-D251489DD464}"/>
              </a:ext>
            </a:extLst>
          </p:cNvPr>
          <p:cNvSpPr/>
          <p:nvPr/>
        </p:nvSpPr>
        <p:spPr>
          <a:xfrm>
            <a:off x="3797818" y="4514059"/>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2</a:t>
            </a:r>
          </a:p>
        </p:txBody>
      </p:sp>
      <p:sp>
        <p:nvSpPr>
          <p:cNvPr id="15" name="TextBox 14">
            <a:extLst>
              <a:ext uri="{FF2B5EF4-FFF2-40B4-BE49-F238E27FC236}">
                <a16:creationId xmlns:a16="http://schemas.microsoft.com/office/drawing/2014/main" id="{B4435C9F-AC7E-484D-AFE2-E9BE9F804C32}"/>
              </a:ext>
            </a:extLst>
          </p:cNvPr>
          <p:cNvSpPr txBox="1"/>
          <p:nvPr/>
        </p:nvSpPr>
        <p:spPr>
          <a:xfrm>
            <a:off x="4243539" y="4509576"/>
            <a:ext cx="2703226"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Operational Actions</a:t>
            </a:r>
          </a:p>
        </p:txBody>
      </p:sp>
      <p:sp>
        <p:nvSpPr>
          <p:cNvPr id="18" name="Rectangle 17">
            <a:extLst>
              <a:ext uri="{FF2B5EF4-FFF2-40B4-BE49-F238E27FC236}">
                <a16:creationId xmlns:a16="http://schemas.microsoft.com/office/drawing/2014/main" id="{464C88F6-2512-714F-A7FB-D16FA11329B8}"/>
              </a:ext>
            </a:extLst>
          </p:cNvPr>
          <p:cNvSpPr/>
          <p:nvPr/>
        </p:nvSpPr>
        <p:spPr>
          <a:xfrm>
            <a:off x="7665252" y="4578916"/>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3</a:t>
            </a:r>
          </a:p>
        </p:txBody>
      </p:sp>
      <p:sp>
        <p:nvSpPr>
          <p:cNvPr id="19" name="TextBox 18">
            <a:extLst>
              <a:ext uri="{FF2B5EF4-FFF2-40B4-BE49-F238E27FC236}">
                <a16:creationId xmlns:a16="http://schemas.microsoft.com/office/drawing/2014/main" id="{F009BA62-3A57-7349-9A14-523317447A69}"/>
              </a:ext>
            </a:extLst>
          </p:cNvPr>
          <p:cNvSpPr txBox="1"/>
          <p:nvPr/>
        </p:nvSpPr>
        <p:spPr>
          <a:xfrm>
            <a:off x="8218369" y="4575458"/>
            <a:ext cx="2083668"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Self-Service</a:t>
            </a:r>
          </a:p>
        </p:txBody>
      </p:sp>
      <p:pic>
        <p:nvPicPr>
          <p:cNvPr id="4" name="Picture 3">
            <a:extLst>
              <a:ext uri="{FF2B5EF4-FFF2-40B4-BE49-F238E27FC236}">
                <a16:creationId xmlns:a16="http://schemas.microsoft.com/office/drawing/2014/main" id="{DD6B3223-5F93-0E45-93A9-C6ED5081CCD7}"/>
              </a:ext>
            </a:extLst>
          </p:cNvPr>
          <p:cNvPicPr>
            <a:picLocks noChangeAspect="1"/>
          </p:cNvPicPr>
          <p:nvPr/>
        </p:nvPicPr>
        <p:blipFill>
          <a:blip r:embed="rId5"/>
          <a:stretch>
            <a:fillRect/>
          </a:stretch>
        </p:blipFill>
        <p:spPr>
          <a:xfrm rot="411690">
            <a:off x="1900226" y="2034601"/>
            <a:ext cx="1141748" cy="1141748"/>
          </a:xfrm>
          <a:prstGeom prst="rect">
            <a:avLst/>
          </a:prstGeom>
        </p:spPr>
      </p:pic>
      <p:pic>
        <p:nvPicPr>
          <p:cNvPr id="17" name="Picture 16">
            <a:extLst>
              <a:ext uri="{FF2B5EF4-FFF2-40B4-BE49-F238E27FC236}">
                <a16:creationId xmlns:a16="http://schemas.microsoft.com/office/drawing/2014/main" id="{C88C2664-209C-474B-925E-8D0D6FEB6CE8}"/>
              </a:ext>
            </a:extLst>
          </p:cNvPr>
          <p:cNvPicPr>
            <a:picLocks noChangeAspect="1"/>
          </p:cNvPicPr>
          <p:nvPr/>
        </p:nvPicPr>
        <p:blipFill>
          <a:blip r:embed="rId5"/>
          <a:stretch>
            <a:fillRect/>
          </a:stretch>
        </p:blipFill>
        <p:spPr>
          <a:xfrm rot="411690">
            <a:off x="4974382" y="2055461"/>
            <a:ext cx="1141748" cy="1141748"/>
          </a:xfrm>
          <a:prstGeom prst="rect">
            <a:avLst/>
          </a:prstGeom>
        </p:spPr>
      </p:pic>
      <p:cxnSp>
        <p:nvCxnSpPr>
          <p:cNvPr id="20" name="Elbow Connector 19">
            <a:extLst>
              <a:ext uri="{FF2B5EF4-FFF2-40B4-BE49-F238E27FC236}">
                <a16:creationId xmlns:a16="http://schemas.microsoft.com/office/drawing/2014/main" id="{E1058AE9-B06A-EA41-86C7-1F390C1973C7}"/>
              </a:ext>
            </a:extLst>
          </p:cNvPr>
          <p:cNvCxnSpPr/>
          <p:nvPr/>
        </p:nvCxnSpPr>
        <p:spPr>
          <a:xfrm rot="16200000" flipH="1">
            <a:off x="3835480" y="3322368"/>
            <a:ext cx="12700" cy="3519343"/>
          </a:xfrm>
          <a:prstGeom prst="bentConnector3">
            <a:avLst>
              <a:gd name="adj1" fmla="val 535070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FE00F1F1-4CBC-C54E-974E-5373AA12D5A9}"/>
              </a:ext>
            </a:extLst>
          </p:cNvPr>
          <p:cNvCxnSpPr/>
          <p:nvPr/>
        </p:nvCxnSpPr>
        <p:spPr>
          <a:xfrm rot="16200000" flipH="1">
            <a:off x="10769537" y="3451174"/>
            <a:ext cx="12700" cy="3519343"/>
          </a:xfrm>
          <a:prstGeom prst="bentConnector3">
            <a:avLst>
              <a:gd name="adj1" fmla="val 535070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2BB43C5-65D9-5C49-96A6-CCA9D33CC9B6}"/>
              </a:ext>
            </a:extLst>
          </p:cNvPr>
          <p:cNvGrpSpPr/>
          <p:nvPr/>
        </p:nvGrpSpPr>
        <p:grpSpPr>
          <a:xfrm rot="5400000">
            <a:off x="10374518" y="5504357"/>
            <a:ext cx="802736" cy="1673133"/>
            <a:chOff x="3095937" y="1771714"/>
            <a:chExt cx="800506" cy="1916212"/>
          </a:xfrm>
        </p:grpSpPr>
        <p:sp>
          <p:nvSpPr>
            <p:cNvPr id="23" name="Rounded Rectangle 22">
              <a:extLst>
                <a:ext uri="{FF2B5EF4-FFF2-40B4-BE49-F238E27FC236}">
                  <a16:creationId xmlns:a16="http://schemas.microsoft.com/office/drawing/2014/main" id="{DB1395B0-3F70-2C42-BBF0-906EE7C1B9B0}"/>
                </a:ext>
              </a:extLst>
            </p:cNvPr>
            <p:cNvSpPr/>
            <p:nvPr/>
          </p:nvSpPr>
          <p:spPr>
            <a:xfrm>
              <a:off x="3095937" y="1771714"/>
              <a:ext cx="800506" cy="1916212"/>
            </a:xfrm>
            <a:prstGeom prst="roundRect">
              <a:avLst/>
            </a:prstGeom>
            <a:solidFill>
              <a:srgbClr val="006666"/>
            </a:solidFill>
            <a:ln>
              <a:solidFill>
                <a:srgbClr val="2A99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grpSp>
          <p:nvGrpSpPr>
            <p:cNvPr id="24" name="Group 23">
              <a:extLst>
                <a:ext uri="{FF2B5EF4-FFF2-40B4-BE49-F238E27FC236}">
                  <a16:creationId xmlns:a16="http://schemas.microsoft.com/office/drawing/2014/main" id="{79FDA835-C617-AF4A-829B-B4629CB9178E}"/>
                </a:ext>
              </a:extLst>
            </p:cNvPr>
            <p:cNvGrpSpPr/>
            <p:nvPr/>
          </p:nvGrpSpPr>
          <p:grpSpPr bwMode="gray">
            <a:xfrm rot="16200000">
              <a:off x="2771096" y="2620627"/>
              <a:ext cx="1392718" cy="218385"/>
              <a:chOff x="539750" y="1054100"/>
              <a:chExt cx="1498357" cy="234950"/>
            </a:xfrm>
          </p:grpSpPr>
          <p:sp>
            <p:nvSpPr>
              <p:cNvPr id="25" name="AutoShape 3">
                <a:extLst>
                  <a:ext uri="{FF2B5EF4-FFF2-40B4-BE49-F238E27FC236}">
                    <a16:creationId xmlns:a16="http://schemas.microsoft.com/office/drawing/2014/main" id="{BD5AB772-59E7-0D45-8E54-588FE515E85B}"/>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6" name="Freeform 5">
                <a:extLst>
                  <a:ext uri="{FF2B5EF4-FFF2-40B4-BE49-F238E27FC236}">
                    <a16:creationId xmlns:a16="http://schemas.microsoft.com/office/drawing/2014/main" id="{6FB29476-F4CB-A041-8BB3-B5EC73CA9694}"/>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7" name="Freeform 6">
                <a:extLst>
                  <a:ext uri="{FF2B5EF4-FFF2-40B4-BE49-F238E27FC236}">
                    <a16:creationId xmlns:a16="http://schemas.microsoft.com/office/drawing/2014/main" id="{C6978951-ED51-7447-AAB7-EFCC3AE0B3BA}"/>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8" name="Freeform 7">
                <a:extLst>
                  <a:ext uri="{FF2B5EF4-FFF2-40B4-BE49-F238E27FC236}">
                    <a16:creationId xmlns:a16="http://schemas.microsoft.com/office/drawing/2014/main" id="{5B6D665B-228F-1A43-8B68-3C5777B02FBD}"/>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9" name="Freeform 8">
                <a:extLst>
                  <a:ext uri="{FF2B5EF4-FFF2-40B4-BE49-F238E27FC236}">
                    <a16:creationId xmlns:a16="http://schemas.microsoft.com/office/drawing/2014/main" id="{B3173831-8CDA-3A4D-98EA-D8D1B8A8F00D}"/>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0" name="Oval 9">
                <a:extLst>
                  <a:ext uri="{FF2B5EF4-FFF2-40B4-BE49-F238E27FC236}">
                    <a16:creationId xmlns:a16="http://schemas.microsoft.com/office/drawing/2014/main" id="{AE2F8588-96ED-4145-BFE5-5BE23058F09C}"/>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1" name="Rectangle 10">
                <a:extLst>
                  <a:ext uri="{FF2B5EF4-FFF2-40B4-BE49-F238E27FC236}">
                    <a16:creationId xmlns:a16="http://schemas.microsoft.com/office/drawing/2014/main" id="{AEB905D5-EF8B-5D45-82D4-E69FE60E0DD9}"/>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2" name="Freeform 11">
                <a:extLst>
                  <a:ext uri="{FF2B5EF4-FFF2-40B4-BE49-F238E27FC236}">
                    <a16:creationId xmlns:a16="http://schemas.microsoft.com/office/drawing/2014/main" id="{B66FA973-318C-D44F-8526-843B19CC5C76}"/>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3" name="Freeform 12">
                <a:extLst>
                  <a:ext uri="{FF2B5EF4-FFF2-40B4-BE49-F238E27FC236}">
                    <a16:creationId xmlns:a16="http://schemas.microsoft.com/office/drawing/2014/main" id="{0C88EEDE-A11D-B44E-9244-CB0C97D56EC9}"/>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4" name="Freeform 13">
                <a:extLst>
                  <a:ext uri="{FF2B5EF4-FFF2-40B4-BE49-F238E27FC236}">
                    <a16:creationId xmlns:a16="http://schemas.microsoft.com/office/drawing/2014/main" id="{047A053F-66C7-254E-B58E-48062ABEA701}"/>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5" name="Freeform 14">
                <a:extLst>
                  <a:ext uri="{FF2B5EF4-FFF2-40B4-BE49-F238E27FC236}">
                    <a16:creationId xmlns:a16="http://schemas.microsoft.com/office/drawing/2014/main" id="{8E4616D5-B6C0-2C46-80F4-A5AEC41A0808}"/>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6" name="Freeform 15">
                <a:extLst>
                  <a:ext uri="{FF2B5EF4-FFF2-40B4-BE49-F238E27FC236}">
                    <a16:creationId xmlns:a16="http://schemas.microsoft.com/office/drawing/2014/main" id="{2DE5AFA9-610B-BC44-BA44-6E57121B65C8}"/>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grpSp>
            <p:nvGrpSpPr>
              <p:cNvPr id="37" name="Group 36">
                <a:extLst>
                  <a:ext uri="{FF2B5EF4-FFF2-40B4-BE49-F238E27FC236}">
                    <a16:creationId xmlns:a16="http://schemas.microsoft.com/office/drawing/2014/main" id="{3E9ED212-31A9-F748-AC5D-69CF720A645A}"/>
                  </a:ext>
                </a:extLst>
              </p:cNvPr>
              <p:cNvGrpSpPr>
                <a:grpSpLocks noChangeAspect="1"/>
              </p:cNvGrpSpPr>
              <p:nvPr/>
            </p:nvGrpSpPr>
            <p:grpSpPr bwMode="gray">
              <a:xfrm>
                <a:off x="1998819" y="1263267"/>
                <a:ext cx="39288" cy="20954"/>
                <a:chOff x="2687241" y="1822450"/>
                <a:chExt cx="23813" cy="12700"/>
              </a:xfrm>
            </p:grpSpPr>
            <p:sp>
              <p:nvSpPr>
                <p:cNvPr id="38" name="Freeform 8">
                  <a:extLst>
                    <a:ext uri="{FF2B5EF4-FFF2-40B4-BE49-F238E27FC236}">
                      <a16:creationId xmlns:a16="http://schemas.microsoft.com/office/drawing/2014/main" id="{AC9ED8B3-4231-E340-84A9-59738B722AA1}"/>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sz="2542" dirty="0"/>
                </a:p>
              </p:txBody>
            </p:sp>
            <p:sp>
              <p:nvSpPr>
                <p:cNvPr id="39" name="Freeform 9">
                  <a:extLst>
                    <a:ext uri="{FF2B5EF4-FFF2-40B4-BE49-F238E27FC236}">
                      <a16:creationId xmlns:a16="http://schemas.microsoft.com/office/drawing/2014/main" id="{63AB53DD-395E-854E-A077-33E0B103F8C7}"/>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sz="2542" dirty="0"/>
                </a:p>
              </p:txBody>
            </p:sp>
          </p:grpSp>
        </p:grpSp>
      </p:grpSp>
      <p:sp>
        <p:nvSpPr>
          <p:cNvPr id="40" name="TextBox 39">
            <a:extLst>
              <a:ext uri="{FF2B5EF4-FFF2-40B4-BE49-F238E27FC236}">
                <a16:creationId xmlns:a16="http://schemas.microsoft.com/office/drawing/2014/main" id="{1FAF9EB2-8A0E-EB43-B9A0-F5AAACA67C8F}"/>
              </a:ext>
            </a:extLst>
          </p:cNvPr>
          <p:cNvSpPr txBox="1"/>
          <p:nvPr/>
        </p:nvSpPr>
        <p:spPr>
          <a:xfrm>
            <a:off x="2937592" y="5962076"/>
            <a:ext cx="1412909" cy="780214"/>
          </a:xfrm>
          <a:prstGeom prst="rect">
            <a:avLst/>
          </a:prstGeom>
          <a:noFill/>
        </p:spPr>
        <p:txBody>
          <a:bodyPr wrap="square" lIns="182880" tIns="146304" rIns="182880" bIns="146304" rtlCol="0">
            <a:spAutoFit/>
          </a:bodyPr>
          <a:lstStyle/>
          <a:p>
            <a:pPr>
              <a:lnSpc>
                <a:spcPct val="90000"/>
              </a:lnSpc>
              <a:spcAft>
                <a:spcPts val="1800"/>
              </a:spcAft>
            </a:pPr>
            <a:r>
              <a:rPr lang="en-US" sz="3500" b="1" dirty="0">
                <a:gradFill>
                  <a:gsLst>
                    <a:gs pos="2917">
                      <a:schemeClr val="tx1"/>
                    </a:gs>
                    <a:gs pos="30000">
                      <a:schemeClr val="tx1"/>
                    </a:gs>
                  </a:gsLst>
                  <a:lin ang="5400000" scaled="0"/>
                </a:gradFill>
              </a:rPr>
              <a:t>AWS</a:t>
            </a:r>
          </a:p>
        </p:txBody>
      </p:sp>
    </p:spTree>
    <p:extLst>
      <p:ext uri="{BB962C8B-B14F-4D97-AF65-F5344CB8AC3E}">
        <p14:creationId xmlns:p14="http://schemas.microsoft.com/office/powerpoint/2010/main" val="9710685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BDE3B-76A5-4A4B-86EB-4CC122D81C53}"/>
              </a:ext>
            </a:extLst>
          </p:cNvPr>
          <p:cNvSpPr>
            <a:spLocks noGrp="1"/>
          </p:cNvSpPr>
          <p:nvPr>
            <p:ph type="title"/>
          </p:nvPr>
        </p:nvSpPr>
        <p:spPr>
          <a:xfrm>
            <a:off x="345390" y="512546"/>
            <a:ext cx="13987008" cy="1079598"/>
          </a:xfrm>
        </p:spPr>
        <p:txBody>
          <a:bodyPr/>
          <a:lstStyle/>
          <a:p>
            <a:r>
              <a:rPr lang="en-US" dirty="0"/>
              <a:t>Task #3– Self-Service</a:t>
            </a:r>
          </a:p>
        </p:txBody>
      </p:sp>
      <p:sp>
        <p:nvSpPr>
          <p:cNvPr id="7" name="Freeform 65">
            <a:extLst>
              <a:ext uri="{FF2B5EF4-FFF2-40B4-BE49-F238E27FC236}">
                <a16:creationId xmlns:a16="http://schemas.microsoft.com/office/drawing/2014/main" id="{3296F5DD-B692-3347-97E0-28E2310EE2A0}"/>
              </a:ext>
            </a:extLst>
          </p:cNvPr>
          <p:cNvSpPr>
            <a:spLocks noChangeAspect="1" noEditPoints="1"/>
          </p:cNvSpPr>
          <p:nvPr/>
        </p:nvSpPr>
        <p:spPr bwMode="auto">
          <a:xfrm>
            <a:off x="1181508" y="2775290"/>
            <a:ext cx="1387067" cy="1414374"/>
          </a:xfrm>
          <a:custGeom>
            <a:avLst/>
            <a:gdLst>
              <a:gd name="T0" fmla="*/ 208 w 212"/>
              <a:gd name="T1" fmla="*/ 176 h 216"/>
              <a:gd name="T2" fmla="*/ 32 w 212"/>
              <a:gd name="T3" fmla="*/ 176 h 216"/>
              <a:gd name="T4" fmla="*/ 32 w 212"/>
              <a:gd name="T5" fmla="*/ 150 h 216"/>
              <a:gd name="T6" fmla="*/ 197 w 212"/>
              <a:gd name="T7" fmla="*/ 109 h 216"/>
              <a:gd name="T8" fmla="*/ 200 w 212"/>
              <a:gd name="T9" fmla="*/ 105 h 216"/>
              <a:gd name="T10" fmla="*/ 200 w 212"/>
              <a:gd name="T11" fmla="*/ 104 h 216"/>
              <a:gd name="T12" fmla="*/ 200 w 212"/>
              <a:gd name="T13" fmla="*/ 40 h 216"/>
              <a:gd name="T14" fmla="*/ 196 w 212"/>
              <a:gd name="T15" fmla="*/ 36 h 216"/>
              <a:gd name="T16" fmla="*/ 32 w 212"/>
              <a:gd name="T17" fmla="*/ 36 h 216"/>
              <a:gd name="T18" fmla="*/ 32 w 212"/>
              <a:gd name="T19" fmla="*/ 4 h 216"/>
              <a:gd name="T20" fmla="*/ 28 w 212"/>
              <a:gd name="T21" fmla="*/ 0 h 216"/>
              <a:gd name="T22" fmla="*/ 4 w 212"/>
              <a:gd name="T23" fmla="*/ 0 h 216"/>
              <a:gd name="T24" fmla="*/ 0 w 212"/>
              <a:gd name="T25" fmla="*/ 4 h 216"/>
              <a:gd name="T26" fmla="*/ 4 w 212"/>
              <a:gd name="T27" fmla="*/ 8 h 216"/>
              <a:gd name="T28" fmla="*/ 24 w 212"/>
              <a:gd name="T29" fmla="*/ 8 h 216"/>
              <a:gd name="T30" fmla="*/ 24 w 212"/>
              <a:gd name="T31" fmla="*/ 180 h 216"/>
              <a:gd name="T32" fmla="*/ 28 w 212"/>
              <a:gd name="T33" fmla="*/ 184 h 216"/>
              <a:gd name="T34" fmla="*/ 208 w 212"/>
              <a:gd name="T35" fmla="*/ 184 h 216"/>
              <a:gd name="T36" fmla="*/ 212 w 212"/>
              <a:gd name="T37" fmla="*/ 180 h 216"/>
              <a:gd name="T38" fmla="*/ 208 w 212"/>
              <a:gd name="T39" fmla="*/ 176 h 216"/>
              <a:gd name="T40" fmla="*/ 32 w 212"/>
              <a:gd name="T41" fmla="*/ 44 h 216"/>
              <a:gd name="T42" fmla="*/ 192 w 212"/>
              <a:gd name="T43" fmla="*/ 44 h 216"/>
              <a:gd name="T44" fmla="*/ 192 w 212"/>
              <a:gd name="T45" fmla="*/ 102 h 216"/>
              <a:gd name="T46" fmla="*/ 32 w 212"/>
              <a:gd name="T47" fmla="*/ 142 h 216"/>
              <a:gd name="T48" fmla="*/ 32 w 212"/>
              <a:gd name="T49" fmla="*/ 44 h 216"/>
              <a:gd name="T50" fmla="*/ 54 w 212"/>
              <a:gd name="T51" fmla="*/ 188 h 216"/>
              <a:gd name="T52" fmla="*/ 40 w 212"/>
              <a:gd name="T53" fmla="*/ 202 h 216"/>
              <a:gd name="T54" fmla="*/ 54 w 212"/>
              <a:gd name="T55" fmla="*/ 216 h 216"/>
              <a:gd name="T56" fmla="*/ 68 w 212"/>
              <a:gd name="T57" fmla="*/ 202 h 216"/>
              <a:gd name="T58" fmla="*/ 54 w 212"/>
              <a:gd name="T59" fmla="*/ 188 h 216"/>
              <a:gd name="T60" fmla="*/ 54 w 212"/>
              <a:gd name="T61" fmla="*/ 208 h 216"/>
              <a:gd name="T62" fmla="*/ 48 w 212"/>
              <a:gd name="T63" fmla="*/ 202 h 216"/>
              <a:gd name="T64" fmla="*/ 54 w 212"/>
              <a:gd name="T65" fmla="*/ 196 h 216"/>
              <a:gd name="T66" fmla="*/ 60 w 212"/>
              <a:gd name="T67" fmla="*/ 202 h 216"/>
              <a:gd name="T68" fmla="*/ 54 w 212"/>
              <a:gd name="T69" fmla="*/ 208 h 216"/>
              <a:gd name="T70" fmla="*/ 186 w 212"/>
              <a:gd name="T71" fmla="*/ 188 h 216"/>
              <a:gd name="T72" fmla="*/ 172 w 212"/>
              <a:gd name="T73" fmla="*/ 202 h 216"/>
              <a:gd name="T74" fmla="*/ 186 w 212"/>
              <a:gd name="T75" fmla="*/ 216 h 216"/>
              <a:gd name="T76" fmla="*/ 200 w 212"/>
              <a:gd name="T77" fmla="*/ 202 h 216"/>
              <a:gd name="T78" fmla="*/ 186 w 212"/>
              <a:gd name="T79" fmla="*/ 188 h 216"/>
              <a:gd name="T80" fmla="*/ 186 w 212"/>
              <a:gd name="T81" fmla="*/ 208 h 216"/>
              <a:gd name="T82" fmla="*/ 180 w 212"/>
              <a:gd name="T83" fmla="*/ 202 h 216"/>
              <a:gd name="T84" fmla="*/ 186 w 212"/>
              <a:gd name="T85" fmla="*/ 196 h 216"/>
              <a:gd name="T86" fmla="*/ 192 w 212"/>
              <a:gd name="T87" fmla="*/ 202 h 216"/>
              <a:gd name="T88" fmla="*/ 186 w 212"/>
              <a:gd name="T89" fmla="*/ 20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2" h="216">
                <a:moveTo>
                  <a:pt x="208" y="176"/>
                </a:moveTo>
                <a:cubicBezTo>
                  <a:pt x="32" y="176"/>
                  <a:pt x="32" y="176"/>
                  <a:pt x="32" y="176"/>
                </a:cubicBezTo>
                <a:cubicBezTo>
                  <a:pt x="32" y="150"/>
                  <a:pt x="32" y="150"/>
                  <a:pt x="32" y="150"/>
                </a:cubicBezTo>
                <a:cubicBezTo>
                  <a:pt x="197" y="109"/>
                  <a:pt x="197" y="109"/>
                  <a:pt x="197" y="109"/>
                </a:cubicBezTo>
                <a:cubicBezTo>
                  <a:pt x="199" y="109"/>
                  <a:pt x="200" y="107"/>
                  <a:pt x="200" y="105"/>
                </a:cubicBezTo>
                <a:cubicBezTo>
                  <a:pt x="200" y="104"/>
                  <a:pt x="200" y="104"/>
                  <a:pt x="200" y="104"/>
                </a:cubicBezTo>
                <a:cubicBezTo>
                  <a:pt x="200" y="40"/>
                  <a:pt x="200" y="40"/>
                  <a:pt x="200" y="40"/>
                </a:cubicBezTo>
                <a:cubicBezTo>
                  <a:pt x="200" y="38"/>
                  <a:pt x="198" y="36"/>
                  <a:pt x="196" y="36"/>
                </a:cubicBezTo>
                <a:cubicBezTo>
                  <a:pt x="32" y="36"/>
                  <a:pt x="32" y="36"/>
                  <a:pt x="32" y="36"/>
                </a:cubicBezTo>
                <a:cubicBezTo>
                  <a:pt x="32" y="4"/>
                  <a:pt x="32" y="4"/>
                  <a:pt x="32" y="4"/>
                </a:cubicBezTo>
                <a:cubicBezTo>
                  <a:pt x="32" y="2"/>
                  <a:pt x="30" y="0"/>
                  <a:pt x="28" y="0"/>
                </a:cubicBezTo>
                <a:cubicBezTo>
                  <a:pt x="4" y="0"/>
                  <a:pt x="4" y="0"/>
                  <a:pt x="4" y="0"/>
                </a:cubicBezTo>
                <a:cubicBezTo>
                  <a:pt x="2" y="0"/>
                  <a:pt x="0" y="2"/>
                  <a:pt x="0" y="4"/>
                </a:cubicBezTo>
                <a:cubicBezTo>
                  <a:pt x="0" y="6"/>
                  <a:pt x="2" y="8"/>
                  <a:pt x="4" y="8"/>
                </a:cubicBezTo>
                <a:cubicBezTo>
                  <a:pt x="24" y="8"/>
                  <a:pt x="24" y="8"/>
                  <a:pt x="24" y="8"/>
                </a:cubicBezTo>
                <a:cubicBezTo>
                  <a:pt x="24" y="180"/>
                  <a:pt x="24" y="180"/>
                  <a:pt x="24" y="180"/>
                </a:cubicBezTo>
                <a:cubicBezTo>
                  <a:pt x="24" y="182"/>
                  <a:pt x="26" y="184"/>
                  <a:pt x="28" y="184"/>
                </a:cubicBezTo>
                <a:cubicBezTo>
                  <a:pt x="208" y="184"/>
                  <a:pt x="208" y="184"/>
                  <a:pt x="208" y="184"/>
                </a:cubicBezTo>
                <a:cubicBezTo>
                  <a:pt x="210" y="184"/>
                  <a:pt x="212" y="182"/>
                  <a:pt x="212" y="180"/>
                </a:cubicBezTo>
                <a:cubicBezTo>
                  <a:pt x="212" y="178"/>
                  <a:pt x="210" y="176"/>
                  <a:pt x="208" y="176"/>
                </a:cubicBezTo>
                <a:close/>
                <a:moveTo>
                  <a:pt x="32" y="44"/>
                </a:moveTo>
                <a:cubicBezTo>
                  <a:pt x="192" y="44"/>
                  <a:pt x="192" y="44"/>
                  <a:pt x="192" y="44"/>
                </a:cubicBezTo>
                <a:cubicBezTo>
                  <a:pt x="192" y="102"/>
                  <a:pt x="192" y="102"/>
                  <a:pt x="192" y="102"/>
                </a:cubicBezTo>
                <a:cubicBezTo>
                  <a:pt x="32" y="142"/>
                  <a:pt x="32" y="142"/>
                  <a:pt x="32" y="142"/>
                </a:cubicBezTo>
                <a:lnTo>
                  <a:pt x="32" y="44"/>
                </a:lnTo>
                <a:close/>
                <a:moveTo>
                  <a:pt x="54" y="188"/>
                </a:moveTo>
                <a:cubicBezTo>
                  <a:pt x="46" y="188"/>
                  <a:pt x="40" y="194"/>
                  <a:pt x="40" y="202"/>
                </a:cubicBezTo>
                <a:cubicBezTo>
                  <a:pt x="40" y="210"/>
                  <a:pt x="46" y="216"/>
                  <a:pt x="54" y="216"/>
                </a:cubicBezTo>
                <a:cubicBezTo>
                  <a:pt x="62" y="216"/>
                  <a:pt x="68" y="210"/>
                  <a:pt x="68" y="202"/>
                </a:cubicBezTo>
                <a:cubicBezTo>
                  <a:pt x="68" y="194"/>
                  <a:pt x="62" y="188"/>
                  <a:pt x="54" y="188"/>
                </a:cubicBezTo>
                <a:close/>
                <a:moveTo>
                  <a:pt x="54" y="208"/>
                </a:moveTo>
                <a:cubicBezTo>
                  <a:pt x="51" y="208"/>
                  <a:pt x="48" y="205"/>
                  <a:pt x="48" y="202"/>
                </a:cubicBezTo>
                <a:cubicBezTo>
                  <a:pt x="48" y="199"/>
                  <a:pt x="51" y="196"/>
                  <a:pt x="54" y="196"/>
                </a:cubicBezTo>
                <a:cubicBezTo>
                  <a:pt x="57" y="196"/>
                  <a:pt x="60" y="199"/>
                  <a:pt x="60" y="202"/>
                </a:cubicBezTo>
                <a:cubicBezTo>
                  <a:pt x="60" y="205"/>
                  <a:pt x="57" y="208"/>
                  <a:pt x="54" y="208"/>
                </a:cubicBezTo>
                <a:close/>
                <a:moveTo>
                  <a:pt x="186" y="188"/>
                </a:moveTo>
                <a:cubicBezTo>
                  <a:pt x="178" y="188"/>
                  <a:pt x="172" y="194"/>
                  <a:pt x="172" y="202"/>
                </a:cubicBezTo>
                <a:cubicBezTo>
                  <a:pt x="172" y="210"/>
                  <a:pt x="178" y="216"/>
                  <a:pt x="186" y="216"/>
                </a:cubicBezTo>
                <a:cubicBezTo>
                  <a:pt x="194" y="216"/>
                  <a:pt x="200" y="210"/>
                  <a:pt x="200" y="202"/>
                </a:cubicBezTo>
                <a:cubicBezTo>
                  <a:pt x="200" y="194"/>
                  <a:pt x="194" y="188"/>
                  <a:pt x="186" y="188"/>
                </a:cubicBezTo>
                <a:close/>
                <a:moveTo>
                  <a:pt x="186" y="208"/>
                </a:moveTo>
                <a:cubicBezTo>
                  <a:pt x="183" y="208"/>
                  <a:pt x="180" y="205"/>
                  <a:pt x="180" y="202"/>
                </a:cubicBezTo>
                <a:cubicBezTo>
                  <a:pt x="180" y="199"/>
                  <a:pt x="183" y="196"/>
                  <a:pt x="186" y="196"/>
                </a:cubicBezTo>
                <a:cubicBezTo>
                  <a:pt x="189" y="196"/>
                  <a:pt x="192" y="199"/>
                  <a:pt x="192" y="202"/>
                </a:cubicBezTo>
                <a:cubicBezTo>
                  <a:pt x="192" y="205"/>
                  <a:pt x="189" y="208"/>
                  <a:pt x="186" y="20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dirty="0"/>
          </a:p>
        </p:txBody>
      </p:sp>
      <p:sp>
        <p:nvSpPr>
          <p:cNvPr id="18" name="Rectangle 17">
            <a:extLst>
              <a:ext uri="{FF2B5EF4-FFF2-40B4-BE49-F238E27FC236}">
                <a16:creationId xmlns:a16="http://schemas.microsoft.com/office/drawing/2014/main" id="{464C88F6-2512-714F-A7FB-D16FA11329B8}"/>
              </a:ext>
            </a:extLst>
          </p:cNvPr>
          <p:cNvSpPr/>
          <p:nvPr/>
        </p:nvSpPr>
        <p:spPr>
          <a:xfrm>
            <a:off x="706891" y="4417481"/>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3</a:t>
            </a:r>
          </a:p>
        </p:txBody>
      </p:sp>
      <p:sp>
        <p:nvSpPr>
          <p:cNvPr id="19" name="TextBox 18">
            <a:extLst>
              <a:ext uri="{FF2B5EF4-FFF2-40B4-BE49-F238E27FC236}">
                <a16:creationId xmlns:a16="http://schemas.microsoft.com/office/drawing/2014/main" id="{F009BA62-3A57-7349-9A14-523317447A69}"/>
              </a:ext>
            </a:extLst>
          </p:cNvPr>
          <p:cNvSpPr txBox="1"/>
          <p:nvPr/>
        </p:nvSpPr>
        <p:spPr>
          <a:xfrm>
            <a:off x="1082369" y="4429792"/>
            <a:ext cx="2083668"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Self-Service</a:t>
            </a:r>
          </a:p>
        </p:txBody>
      </p:sp>
      <p:sp>
        <p:nvSpPr>
          <p:cNvPr id="16" name="TextBox 15">
            <a:extLst>
              <a:ext uri="{FF2B5EF4-FFF2-40B4-BE49-F238E27FC236}">
                <a16:creationId xmlns:a16="http://schemas.microsoft.com/office/drawing/2014/main" id="{28D9C828-8526-CF4D-8830-2E056B020F41}"/>
              </a:ext>
            </a:extLst>
          </p:cNvPr>
          <p:cNvSpPr txBox="1"/>
          <p:nvPr/>
        </p:nvSpPr>
        <p:spPr>
          <a:xfrm>
            <a:off x="3329395" y="4901975"/>
            <a:ext cx="10268340" cy="2265236"/>
          </a:xfrm>
          <a:prstGeom prst="rect">
            <a:avLst/>
          </a:prstGeom>
          <a:noFill/>
        </p:spPr>
        <p:txBody>
          <a:bodyPr wrap="square" lIns="182880" tIns="146304" rIns="182880" bIns="146304" rtlCol="0">
            <a:spAutoFit/>
          </a:bodyPr>
          <a:lstStyle/>
          <a:p>
            <a:pPr lvl="1"/>
            <a:r>
              <a:rPr lang="en-US" sz="3200" b="1" dirty="0"/>
              <a:t>Lab Tasks</a:t>
            </a:r>
          </a:p>
          <a:p>
            <a:pPr marL="1005806" lvl="1" indent="-457200">
              <a:buFont typeface="Wingdings" pitchFamily="2" charset="2"/>
              <a:buChar char="q"/>
            </a:pPr>
            <a:r>
              <a:rPr lang="en-US" sz="3200" dirty="0"/>
              <a:t>Configure AWS account in AWS Service Catalog scoped app in ServiceNow</a:t>
            </a:r>
          </a:p>
          <a:p>
            <a:pPr marL="1005806" lvl="1" indent="-457200">
              <a:buFont typeface="Wingdings" pitchFamily="2" charset="2"/>
              <a:buChar char="q"/>
            </a:pPr>
            <a:r>
              <a:rPr lang="en-US" sz="3200" dirty="0"/>
              <a:t>Validate Configuration </a:t>
            </a:r>
          </a:p>
        </p:txBody>
      </p:sp>
      <p:sp>
        <p:nvSpPr>
          <p:cNvPr id="8" name="TextBox 7">
            <a:extLst>
              <a:ext uri="{FF2B5EF4-FFF2-40B4-BE49-F238E27FC236}">
                <a16:creationId xmlns:a16="http://schemas.microsoft.com/office/drawing/2014/main" id="{E1821258-652A-6442-B280-3D36CC96935C}"/>
              </a:ext>
            </a:extLst>
          </p:cNvPr>
          <p:cNvSpPr txBox="1"/>
          <p:nvPr/>
        </p:nvSpPr>
        <p:spPr>
          <a:xfrm>
            <a:off x="3783107" y="1698021"/>
            <a:ext cx="9036422" cy="3203954"/>
          </a:xfrm>
          <a:prstGeom prst="rect">
            <a:avLst/>
          </a:prstGeom>
          <a:noFill/>
        </p:spPr>
        <p:txBody>
          <a:bodyPr wrap="square" lIns="182880" tIns="146304" rIns="182880" bIns="146304" rtlCol="0">
            <a:spAutoFit/>
          </a:bodyPr>
          <a:lstStyle/>
          <a:p>
            <a:pPr>
              <a:lnSpc>
                <a:spcPct val="90000"/>
              </a:lnSpc>
              <a:spcAft>
                <a:spcPts val="1800"/>
              </a:spcAft>
            </a:pPr>
            <a:r>
              <a:rPr lang="en-US" sz="3200" b="1" dirty="0">
                <a:solidFill>
                  <a:schemeClr val="accent6">
                    <a:lumMod val="75000"/>
                  </a:schemeClr>
                </a:solidFill>
              </a:rPr>
              <a:t>Pre-configured Items</a:t>
            </a:r>
          </a:p>
          <a:p>
            <a:pPr marL="457200" indent="-457200">
              <a:lnSpc>
                <a:spcPct val="90000"/>
              </a:lnSpc>
              <a:spcAft>
                <a:spcPts val="1800"/>
              </a:spcAft>
              <a:buFont typeface="Wingdings" pitchFamily="2" charset="2"/>
              <a:buChar char="ü"/>
            </a:pPr>
            <a:r>
              <a:rPr lang="en-US" sz="3200" dirty="0">
                <a:solidFill>
                  <a:schemeClr val="accent6">
                    <a:lumMod val="75000"/>
                  </a:schemeClr>
                </a:solidFill>
              </a:rPr>
              <a:t>AWS Service Catalog scoped app</a:t>
            </a:r>
          </a:p>
          <a:p>
            <a:pPr marL="457200" indent="-457200">
              <a:lnSpc>
                <a:spcPct val="90000"/>
              </a:lnSpc>
              <a:spcAft>
                <a:spcPts val="1800"/>
              </a:spcAft>
              <a:buFont typeface="Wingdings" pitchFamily="2" charset="2"/>
              <a:buChar char="ü"/>
            </a:pPr>
            <a:r>
              <a:rPr lang="en-US" sz="3200" dirty="0">
                <a:solidFill>
                  <a:schemeClr val="accent6">
                    <a:lumMod val="75000"/>
                  </a:schemeClr>
                </a:solidFill>
              </a:rPr>
              <a:t>AWS Service Catalog scoped app roles</a:t>
            </a:r>
          </a:p>
          <a:p>
            <a:pPr marL="457200" indent="-457200">
              <a:lnSpc>
                <a:spcPct val="90000"/>
              </a:lnSpc>
              <a:spcAft>
                <a:spcPts val="1800"/>
              </a:spcAft>
              <a:buFont typeface="Wingdings" pitchFamily="2" charset="2"/>
              <a:buChar char="ü"/>
            </a:pPr>
            <a:r>
              <a:rPr lang="en-US" sz="3200" dirty="0">
                <a:solidFill>
                  <a:schemeClr val="accent6">
                    <a:lumMod val="75000"/>
                  </a:schemeClr>
                </a:solidFill>
              </a:rPr>
              <a:t>A catalog of products in AWS Service Catalog</a:t>
            </a:r>
          </a:p>
        </p:txBody>
      </p:sp>
    </p:spTree>
    <p:extLst>
      <p:ext uri="{BB962C8B-B14F-4D97-AF65-F5344CB8AC3E}">
        <p14:creationId xmlns:p14="http://schemas.microsoft.com/office/powerpoint/2010/main" val="13375871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Agenda</a:t>
            </a:r>
            <a:endParaRPr lang="en-US" dirty="0"/>
          </a:p>
        </p:txBody>
      </p:sp>
      <p:sp>
        <p:nvSpPr>
          <p:cNvPr id="5" name="Text Placeholder 4"/>
          <p:cNvSpPr>
            <a:spLocks noGrp="1"/>
          </p:cNvSpPr>
          <p:nvPr>
            <p:ph idx="1"/>
          </p:nvPr>
        </p:nvSpPr>
        <p:spPr>
          <a:xfrm>
            <a:off x="323850" y="1427015"/>
            <a:ext cx="13982827" cy="4555093"/>
          </a:xfrm>
        </p:spPr>
        <p:txBody>
          <a:bodyPr vert="horz" wrap="square" lIns="146304" tIns="91440" rIns="146304" bIns="91440" rtlCol="0">
            <a:spAutoFit/>
          </a:bodyPr>
          <a:lstStyle/>
          <a:p>
            <a:pPr>
              <a:spcBef>
                <a:spcPts val="4200"/>
              </a:spcBef>
            </a:pPr>
            <a:r>
              <a:rPr lang="en-US" dirty="0"/>
              <a:t>Pre-Workshop Activities</a:t>
            </a:r>
          </a:p>
          <a:p>
            <a:pPr>
              <a:spcBef>
                <a:spcPts val="4200"/>
              </a:spcBef>
            </a:pPr>
            <a:r>
              <a:rPr lang="en-US" dirty="0"/>
              <a:t>Introduction </a:t>
            </a:r>
          </a:p>
          <a:p>
            <a:pPr>
              <a:spcBef>
                <a:spcPts val="4200"/>
              </a:spcBef>
            </a:pPr>
            <a:r>
              <a:rPr lang="en-US" dirty="0"/>
              <a:t>IT Lifecycle Overview</a:t>
            </a:r>
          </a:p>
          <a:p>
            <a:pPr>
              <a:spcBef>
                <a:spcPts val="4200"/>
              </a:spcBef>
            </a:pPr>
            <a:r>
              <a:rPr lang="en-US" dirty="0"/>
              <a:t>IT Lifecycle Tooling Workshop</a:t>
            </a:r>
          </a:p>
          <a:p>
            <a:pPr>
              <a:spcBef>
                <a:spcPts val="4200"/>
              </a:spcBef>
            </a:pPr>
            <a:r>
              <a:rPr lang="en-US" dirty="0"/>
              <a:t>Wrap-Up </a:t>
            </a:r>
            <a:r>
              <a:rPr lang="en-US" dirty="0">
                <a:latin typeface="+mn-lt"/>
              </a:rPr>
              <a:t>Placeholder</a:t>
            </a:r>
          </a:p>
        </p:txBody>
      </p:sp>
    </p:spTree>
    <p:extLst>
      <p:ext uri="{BB962C8B-B14F-4D97-AF65-F5344CB8AC3E}">
        <p14:creationId xmlns:p14="http://schemas.microsoft.com/office/powerpoint/2010/main" val="11928803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BDE3B-76A5-4A4B-86EB-4CC122D81C53}"/>
              </a:ext>
            </a:extLst>
          </p:cNvPr>
          <p:cNvSpPr>
            <a:spLocks noGrp="1"/>
          </p:cNvSpPr>
          <p:nvPr>
            <p:ph type="title"/>
          </p:nvPr>
        </p:nvSpPr>
        <p:spPr>
          <a:xfrm>
            <a:off x="345390" y="512546"/>
            <a:ext cx="13987008" cy="1079598"/>
          </a:xfrm>
        </p:spPr>
        <p:txBody>
          <a:bodyPr/>
          <a:lstStyle/>
          <a:p>
            <a:r>
              <a:rPr lang="en-US" dirty="0"/>
              <a:t>Task #3– Self-Service</a:t>
            </a:r>
          </a:p>
        </p:txBody>
      </p:sp>
      <p:cxnSp>
        <p:nvCxnSpPr>
          <p:cNvPr id="4" name="Elbow Connector 3">
            <a:extLst>
              <a:ext uri="{FF2B5EF4-FFF2-40B4-BE49-F238E27FC236}">
                <a16:creationId xmlns:a16="http://schemas.microsoft.com/office/drawing/2014/main" id="{8F34E993-5A7D-A34B-B237-057CB5361E25}"/>
              </a:ext>
            </a:extLst>
          </p:cNvPr>
          <p:cNvCxnSpPr>
            <a:cxnSpLocks/>
            <a:stCxn id="6" idx="3"/>
          </p:cNvCxnSpPr>
          <p:nvPr/>
        </p:nvCxnSpPr>
        <p:spPr>
          <a:xfrm>
            <a:off x="1980479" y="3540342"/>
            <a:ext cx="5891434" cy="1159041"/>
          </a:xfrm>
          <a:prstGeom prst="bentConnector3">
            <a:avLst>
              <a:gd name="adj1" fmla="val 5891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8B6A15AD-EF6C-1E49-B8A9-06AD67F128BC}"/>
              </a:ext>
            </a:extLst>
          </p:cNvPr>
          <p:cNvGrpSpPr/>
          <p:nvPr/>
        </p:nvGrpSpPr>
        <p:grpSpPr>
          <a:xfrm>
            <a:off x="584870" y="2991788"/>
            <a:ext cx="1959216" cy="1551396"/>
            <a:chOff x="741111" y="1374359"/>
            <a:chExt cx="1261885" cy="959921"/>
          </a:xfrm>
        </p:grpSpPr>
        <p:pic>
          <p:nvPicPr>
            <p:cNvPr id="6" name="Picture 5">
              <a:extLst>
                <a:ext uri="{FF2B5EF4-FFF2-40B4-BE49-F238E27FC236}">
                  <a16:creationId xmlns:a16="http://schemas.microsoft.com/office/drawing/2014/main" id="{C054B08D-EFC1-C146-932F-708D37E426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67" y="1374359"/>
              <a:ext cx="509123" cy="678831"/>
            </a:xfrm>
            <a:prstGeom prst="rect">
              <a:avLst/>
            </a:prstGeom>
            <a:noFill/>
          </p:spPr>
        </p:pic>
        <p:sp>
          <p:nvSpPr>
            <p:cNvPr id="7" name="TextBox 6">
              <a:extLst>
                <a:ext uri="{FF2B5EF4-FFF2-40B4-BE49-F238E27FC236}">
                  <a16:creationId xmlns:a16="http://schemas.microsoft.com/office/drawing/2014/main" id="{226531CA-041B-EF4A-A1C2-AF984BC9A5A2}"/>
                </a:ext>
              </a:extLst>
            </p:cNvPr>
            <p:cNvSpPr txBox="1"/>
            <p:nvPr/>
          </p:nvSpPr>
          <p:spPr>
            <a:xfrm>
              <a:off x="741111" y="2057281"/>
              <a:ext cx="1261885" cy="276999"/>
            </a:xfrm>
            <a:prstGeom prst="rect">
              <a:avLst/>
            </a:prstGeom>
            <a:noFill/>
          </p:spPr>
          <p:txBody>
            <a:bodyPr wrap="none" rtlCol="0">
              <a:spAutoFit/>
            </a:bodyPr>
            <a:lstStyle>
              <a:defPPr>
                <a:defRPr lang="en-US"/>
              </a:defPPr>
              <a:lvl1pPr algn="ctr">
                <a:defRPr sz="1200"/>
              </a:lvl1pPr>
            </a:lstStyle>
            <a:p>
              <a:r>
                <a:rPr lang="en-US" b="1" dirty="0"/>
                <a:t>SC Administrator</a:t>
              </a:r>
            </a:p>
          </p:txBody>
        </p:sp>
      </p:grpSp>
      <p:sp>
        <p:nvSpPr>
          <p:cNvPr id="8" name="Rounded Rectangle 7">
            <a:extLst>
              <a:ext uri="{FF2B5EF4-FFF2-40B4-BE49-F238E27FC236}">
                <a16:creationId xmlns:a16="http://schemas.microsoft.com/office/drawing/2014/main" id="{AB268843-1CE3-5246-B5EC-1BDC8ED2BFED}"/>
              </a:ext>
            </a:extLst>
          </p:cNvPr>
          <p:cNvSpPr/>
          <p:nvPr/>
        </p:nvSpPr>
        <p:spPr>
          <a:xfrm>
            <a:off x="6940203" y="2213216"/>
            <a:ext cx="1931002" cy="202465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rial"/>
              <a:cs typeface="Arial"/>
            </a:endParaRPr>
          </a:p>
        </p:txBody>
      </p:sp>
      <p:grpSp>
        <p:nvGrpSpPr>
          <p:cNvPr id="9" name="Group 8">
            <a:extLst>
              <a:ext uri="{FF2B5EF4-FFF2-40B4-BE49-F238E27FC236}">
                <a16:creationId xmlns:a16="http://schemas.microsoft.com/office/drawing/2014/main" id="{F34DC057-DB04-F34A-9354-30AE8B83FAED}"/>
              </a:ext>
            </a:extLst>
          </p:cNvPr>
          <p:cNvGrpSpPr/>
          <p:nvPr/>
        </p:nvGrpSpPr>
        <p:grpSpPr>
          <a:xfrm>
            <a:off x="1524996" y="5349878"/>
            <a:ext cx="796757" cy="984135"/>
            <a:chOff x="10424358" y="1827738"/>
            <a:chExt cx="796757" cy="984135"/>
          </a:xfrm>
        </p:grpSpPr>
        <p:pic>
          <p:nvPicPr>
            <p:cNvPr id="10" name="Picture 9">
              <a:extLst>
                <a:ext uri="{FF2B5EF4-FFF2-40B4-BE49-F238E27FC236}">
                  <a16:creationId xmlns:a16="http://schemas.microsoft.com/office/drawing/2014/main" id="{507E9151-F143-FB4A-AA97-9493341C84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3841" y="1827738"/>
              <a:ext cx="731520" cy="707136"/>
            </a:xfrm>
            <a:prstGeom prst="rect">
              <a:avLst/>
            </a:prstGeom>
          </p:spPr>
        </p:pic>
        <p:sp>
          <p:nvSpPr>
            <p:cNvPr id="11" name="TextBox 10">
              <a:extLst>
                <a:ext uri="{FF2B5EF4-FFF2-40B4-BE49-F238E27FC236}">
                  <a16:creationId xmlns:a16="http://schemas.microsoft.com/office/drawing/2014/main" id="{53CA2177-0AA4-1D4D-AC6A-09DAA2F58A7B}"/>
                </a:ext>
              </a:extLst>
            </p:cNvPr>
            <p:cNvSpPr txBox="1"/>
            <p:nvPr/>
          </p:nvSpPr>
          <p:spPr>
            <a:xfrm>
              <a:off x="10424358" y="2534874"/>
              <a:ext cx="796757" cy="276999"/>
            </a:xfrm>
            <a:prstGeom prst="rect">
              <a:avLst/>
            </a:prstGeom>
            <a:noFill/>
          </p:spPr>
          <p:txBody>
            <a:bodyPr wrap="none" rtlCol="0">
              <a:spAutoFit/>
            </a:bodyPr>
            <a:lstStyle>
              <a:defPPr>
                <a:defRPr lang="en-US"/>
              </a:defPPr>
              <a:lvl1pPr algn="ctr">
                <a:defRPr sz="1200"/>
              </a:lvl1pPr>
            </a:lstStyle>
            <a:p>
              <a:r>
                <a:rPr lang="en-US" b="1" dirty="0"/>
                <a:t>End users</a:t>
              </a:r>
            </a:p>
          </p:txBody>
        </p:sp>
      </p:grpSp>
      <p:sp>
        <p:nvSpPr>
          <p:cNvPr id="15" name="Oval 14">
            <a:extLst>
              <a:ext uri="{FF2B5EF4-FFF2-40B4-BE49-F238E27FC236}">
                <a16:creationId xmlns:a16="http://schemas.microsoft.com/office/drawing/2014/main" id="{7203C92E-C016-F04E-9816-FEAA6C5A0F83}"/>
              </a:ext>
            </a:extLst>
          </p:cNvPr>
          <p:cNvSpPr/>
          <p:nvPr/>
        </p:nvSpPr>
        <p:spPr>
          <a:xfrm>
            <a:off x="5249334" y="3413402"/>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000" dirty="0"/>
              <a:t>1</a:t>
            </a:r>
          </a:p>
        </p:txBody>
      </p:sp>
      <p:cxnSp>
        <p:nvCxnSpPr>
          <p:cNvPr id="21" name="Elbow Connector 20">
            <a:extLst>
              <a:ext uri="{FF2B5EF4-FFF2-40B4-BE49-F238E27FC236}">
                <a16:creationId xmlns:a16="http://schemas.microsoft.com/office/drawing/2014/main" id="{08BDA8AE-8A1B-9F4D-A3FB-D39F406E0156}"/>
              </a:ext>
            </a:extLst>
          </p:cNvPr>
          <p:cNvCxnSpPr>
            <a:cxnSpLocks/>
            <a:stCxn id="10" idx="3"/>
          </p:cNvCxnSpPr>
          <p:nvPr/>
        </p:nvCxnSpPr>
        <p:spPr>
          <a:xfrm>
            <a:off x="2295999" y="5703446"/>
            <a:ext cx="4644204" cy="776120"/>
          </a:xfrm>
          <a:prstGeom prst="bentConnector3">
            <a:avLst>
              <a:gd name="adj1" fmla="val 61303"/>
            </a:avLst>
          </a:prstGeom>
          <a:ln w="31750">
            <a:solidFill>
              <a:schemeClr val="tx1">
                <a:lumMod val="50000"/>
                <a:lumOff val="50000"/>
              </a:schemeClr>
            </a:solidFill>
            <a:tailEnd type="stealt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6B84B96-8537-2249-829A-0D68459B8FFC}"/>
              </a:ext>
            </a:extLst>
          </p:cNvPr>
          <p:cNvSpPr txBox="1"/>
          <p:nvPr/>
        </p:nvSpPr>
        <p:spPr>
          <a:xfrm>
            <a:off x="2884602" y="5715953"/>
            <a:ext cx="2487294" cy="584775"/>
          </a:xfrm>
          <a:prstGeom prst="rect">
            <a:avLst/>
          </a:prstGeom>
          <a:noFill/>
        </p:spPr>
        <p:txBody>
          <a:bodyPr wrap="square" rtlCol="0">
            <a:spAutoFit/>
          </a:bodyPr>
          <a:lstStyle>
            <a:defPPr>
              <a:defRPr lang="en-US"/>
            </a:defPPr>
            <a:lvl1pPr algn="ctr">
              <a:defRPr sz="1600"/>
            </a:lvl1pPr>
          </a:lstStyle>
          <a:p>
            <a:pPr algn="l"/>
            <a:r>
              <a:rPr lang="en-US" dirty="0"/>
              <a:t>Order Amazon WorkSpaces Desktop</a:t>
            </a:r>
          </a:p>
        </p:txBody>
      </p:sp>
      <p:sp>
        <p:nvSpPr>
          <p:cNvPr id="23" name="TextBox 22">
            <a:extLst>
              <a:ext uri="{FF2B5EF4-FFF2-40B4-BE49-F238E27FC236}">
                <a16:creationId xmlns:a16="http://schemas.microsoft.com/office/drawing/2014/main" id="{A886DEED-A578-0A41-9FC4-07F03335B3F1}"/>
              </a:ext>
            </a:extLst>
          </p:cNvPr>
          <p:cNvSpPr txBox="1"/>
          <p:nvPr/>
        </p:nvSpPr>
        <p:spPr>
          <a:xfrm>
            <a:off x="7371418" y="3607142"/>
            <a:ext cx="1154548" cy="461665"/>
          </a:xfrm>
          <a:prstGeom prst="rect">
            <a:avLst/>
          </a:prstGeom>
          <a:noFill/>
        </p:spPr>
        <p:txBody>
          <a:bodyPr wrap="none" rtlCol="0">
            <a:spAutoFit/>
          </a:bodyPr>
          <a:lstStyle>
            <a:defPPr>
              <a:defRPr lang="en-US"/>
            </a:defPPr>
            <a:lvl1pPr algn="ctr">
              <a:defRPr sz="1200"/>
            </a:lvl1pPr>
          </a:lstStyle>
          <a:p>
            <a:r>
              <a:rPr lang="en-US" b="1" dirty="0"/>
              <a:t>AWS </a:t>
            </a:r>
          </a:p>
          <a:p>
            <a:r>
              <a:rPr lang="en-US" b="1" dirty="0"/>
              <a:t>Service Catalog</a:t>
            </a:r>
          </a:p>
        </p:txBody>
      </p:sp>
      <p:pic>
        <p:nvPicPr>
          <p:cNvPr id="25" name="Picture 24">
            <a:extLst>
              <a:ext uri="{FF2B5EF4-FFF2-40B4-BE49-F238E27FC236}">
                <a16:creationId xmlns:a16="http://schemas.microsoft.com/office/drawing/2014/main" id="{BBC78576-BBBC-9F42-9790-B321DC214B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6455" y="1986815"/>
            <a:ext cx="399410" cy="399410"/>
          </a:xfrm>
          <a:prstGeom prst="rect">
            <a:avLst/>
          </a:prstGeom>
        </p:spPr>
      </p:pic>
      <p:sp>
        <p:nvSpPr>
          <p:cNvPr id="26" name="TextBox 25">
            <a:extLst>
              <a:ext uri="{FF2B5EF4-FFF2-40B4-BE49-F238E27FC236}">
                <a16:creationId xmlns:a16="http://schemas.microsoft.com/office/drawing/2014/main" id="{49266C8C-8A68-5C42-915A-A54ABAE0E735}"/>
              </a:ext>
            </a:extLst>
          </p:cNvPr>
          <p:cNvSpPr txBox="1"/>
          <p:nvPr/>
        </p:nvSpPr>
        <p:spPr>
          <a:xfrm>
            <a:off x="2620331" y="3803118"/>
            <a:ext cx="2985113" cy="584775"/>
          </a:xfrm>
          <a:prstGeom prst="rect">
            <a:avLst/>
          </a:prstGeom>
          <a:noFill/>
        </p:spPr>
        <p:txBody>
          <a:bodyPr wrap="none" rtlCol="0">
            <a:spAutoFit/>
          </a:bodyPr>
          <a:lstStyle>
            <a:defPPr>
              <a:defRPr lang="en-US"/>
            </a:defPPr>
            <a:lvl1pPr algn="ctr">
              <a:defRPr sz="1600"/>
            </a:lvl1pPr>
          </a:lstStyle>
          <a:p>
            <a:pPr algn="l"/>
            <a:r>
              <a:rPr lang="en-US" dirty="0"/>
              <a:t>Connect AWS Service Catalog </a:t>
            </a:r>
          </a:p>
          <a:p>
            <a:pPr algn="l"/>
            <a:r>
              <a:rPr lang="en-US" dirty="0"/>
              <a:t>with ServiceNow</a:t>
            </a:r>
          </a:p>
        </p:txBody>
      </p:sp>
      <p:sp>
        <p:nvSpPr>
          <p:cNvPr id="29" name="Oval 28">
            <a:extLst>
              <a:ext uri="{FF2B5EF4-FFF2-40B4-BE49-F238E27FC236}">
                <a16:creationId xmlns:a16="http://schemas.microsoft.com/office/drawing/2014/main" id="{5187E3BF-314F-7540-9F5C-0CCACADA438E}"/>
              </a:ext>
            </a:extLst>
          </p:cNvPr>
          <p:cNvSpPr/>
          <p:nvPr/>
        </p:nvSpPr>
        <p:spPr>
          <a:xfrm>
            <a:off x="4964291" y="5574679"/>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2</a:t>
            </a:r>
          </a:p>
        </p:txBody>
      </p:sp>
      <p:grpSp>
        <p:nvGrpSpPr>
          <p:cNvPr id="67" name="Group 66">
            <a:extLst>
              <a:ext uri="{FF2B5EF4-FFF2-40B4-BE49-F238E27FC236}">
                <a16:creationId xmlns:a16="http://schemas.microsoft.com/office/drawing/2014/main" id="{FDBFCDB5-A193-7645-9B40-6DC818D7DA63}"/>
              </a:ext>
            </a:extLst>
          </p:cNvPr>
          <p:cNvGrpSpPr/>
          <p:nvPr/>
        </p:nvGrpSpPr>
        <p:grpSpPr>
          <a:xfrm>
            <a:off x="6940299" y="5888167"/>
            <a:ext cx="1930906" cy="796097"/>
            <a:chOff x="2393622" y="5140650"/>
            <a:chExt cx="1930906" cy="796097"/>
          </a:xfrm>
        </p:grpSpPr>
        <p:sp>
          <p:nvSpPr>
            <p:cNvPr id="39" name="Rounded Rectangle 38">
              <a:extLst>
                <a:ext uri="{FF2B5EF4-FFF2-40B4-BE49-F238E27FC236}">
                  <a16:creationId xmlns:a16="http://schemas.microsoft.com/office/drawing/2014/main" id="{8628A49B-D054-F84B-8DF6-03C4DC000F84}"/>
                </a:ext>
              </a:extLst>
            </p:cNvPr>
            <p:cNvSpPr/>
            <p:nvPr/>
          </p:nvSpPr>
          <p:spPr>
            <a:xfrm rot="5400000">
              <a:off x="2961026" y="4573246"/>
              <a:ext cx="796097" cy="1930906"/>
            </a:xfrm>
            <a:prstGeom prst="roundRect">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grpSp>
          <p:nvGrpSpPr>
            <p:cNvPr id="40" name="Group 39">
              <a:extLst>
                <a:ext uri="{FF2B5EF4-FFF2-40B4-BE49-F238E27FC236}">
                  <a16:creationId xmlns:a16="http://schemas.microsoft.com/office/drawing/2014/main" id="{50B42D35-9360-CB40-B025-EA94281C04CA}"/>
                </a:ext>
              </a:extLst>
            </p:cNvPr>
            <p:cNvGrpSpPr/>
            <p:nvPr/>
          </p:nvGrpSpPr>
          <p:grpSpPr bwMode="gray">
            <a:xfrm>
              <a:off x="2673235" y="5489922"/>
              <a:ext cx="1403398" cy="217182"/>
              <a:chOff x="539750" y="1054100"/>
              <a:chExt cx="1498357" cy="234950"/>
            </a:xfrm>
          </p:grpSpPr>
          <p:sp>
            <p:nvSpPr>
              <p:cNvPr id="41" name="AutoShape 3">
                <a:extLst>
                  <a:ext uri="{FF2B5EF4-FFF2-40B4-BE49-F238E27FC236}">
                    <a16:creationId xmlns:a16="http://schemas.microsoft.com/office/drawing/2014/main" id="{0C983BBB-1D6D-CE43-B3D3-16753CD46577}"/>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2" name="Freeform 5">
                <a:extLst>
                  <a:ext uri="{FF2B5EF4-FFF2-40B4-BE49-F238E27FC236}">
                    <a16:creationId xmlns:a16="http://schemas.microsoft.com/office/drawing/2014/main" id="{9833681F-D746-F046-AEFE-26426815A14E}"/>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3" name="Freeform 6">
                <a:extLst>
                  <a:ext uri="{FF2B5EF4-FFF2-40B4-BE49-F238E27FC236}">
                    <a16:creationId xmlns:a16="http://schemas.microsoft.com/office/drawing/2014/main" id="{A7C9FD9E-F0DD-9342-A83F-FA4FE11B0C35}"/>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4" name="Freeform 7">
                <a:extLst>
                  <a:ext uri="{FF2B5EF4-FFF2-40B4-BE49-F238E27FC236}">
                    <a16:creationId xmlns:a16="http://schemas.microsoft.com/office/drawing/2014/main" id="{832C840D-F4F8-ED4A-8FD6-F2920B47AF46}"/>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5" name="Freeform 8">
                <a:extLst>
                  <a:ext uri="{FF2B5EF4-FFF2-40B4-BE49-F238E27FC236}">
                    <a16:creationId xmlns:a16="http://schemas.microsoft.com/office/drawing/2014/main" id="{74E8797C-EF03-EF44-BBBD-87E42F7339CA}"/>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6" name="Oval 9">
                <a:extLst>
                  <a:ext uri="{FF2B5EF4-FFF2-40B4-BE49-F238E27FC236}">
                    <a16:creationId xmlns:a16="http://schemas.microsoft.com/office/drawing/2014/main" id="{2F173772-FC7D-4245-B8EA-32FAEBC6BFAD}"/>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7" name="Rectangle 10">
                <a:extLst>
                  <a:ext uri="{FF2B5EF4-FFF2-40B4-BE49-F238E27FC236}">
                    <a16:creationId xmlns:a16="http://schemas.microsoft.com/office/drawing/2014/main" id="{FF13696A-C7E9-C544-A681-907F945890C0}"/>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8" name="Freeform 11">
                <a:extLst>
                  <a:ext uri="{FF2B5EF4-FFF2-40B4-BE49-F238E27FC236}">
                    <a16:creationId xmlns:a16="http://schemas.microsoft.com/office/drawing/2014/main" id="{A572CAF5-20E2-5E42-8F90-2F690D188365}"/>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9" name="Freeform 12">
                <a:extLst>
                  <a:ext uri="{FF2B5EF4-FFF2-40B4-BE49-F238E27FC236}">
                    <a16:creationId xmlns:a16="http://schemas.microsoft.com/office/drawing/2014/main" id="{D5808AE3-0CCD-9A4C-970B-523185B81B2E}"/>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50" name="Freeform 13">
                <a:extLst>
                  <a:ext uri="{FF2B5EF4-FFF2-40B4-BE49-F238E27FC236}">
                    <a16:creationId xmlns:a16="http://schemas.microsoft.com/office/drawing/2014/main" id="{B2ADF9BD-8A70-2949-B923-E08FB36737D3}"/>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51" name="Freeform 14">
                <a:extLst>
                  <a:ext uri="{FF2B5EF4-FFF2-40B4-BE49-F238E27FC236}">
                    <a16:creationId xmlns:a16="http://schemas.microsoft.com/office/drawing/2014/main" id="{6776973E-20D2-E54E-896D-BB3C73D30C0D}"/>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52" name="Freeform 15">
                <a:extLst>
                  <a:ext uri="{FF2B5EF4-FFF2-40B4-BE49-F238E27FC236}">
                    <a16:creationId xmlns:a16="http://schemas.microsoft.com/office/drawing/2014/main" id="{D28D69E2-3A19-1A49-824C-FE22BFBF0866}"/>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grpSp>
            <p:nvGrpSpPr>
              <p:cNvPr id="53" name="Group 52">
                <a:extLst>
                  <a:ext uri="{FF2B5EF4-FFF2-40B4-BE49-F238E27FC236}">
                    <a16:creationId xmlns:a16="http://schemas.microsoft.com/office/drawing/2014/main" id="{6ED72D40-605B-A241-83C4-487F04DBB0E6}"/>
                  </a:ext>
                </a:extLst>
              </p:cNvPr>
              <p:cNvGrpSpPr>
                <a:grpSpLocks noChangeAspect="1"/>
              </p:cNvGrpSpPr>
              <p:nvPr/>
            </p:nvGrpSpPr>
            <p:grpSpPr bwMode="gray">
              <a:xfrm>
                <a:off x="1998819" y="1263267"/>
                <a:ext cx="39288" cy="20954"/>
                <a:chOff x="2687241" y="1822450"/>
                <a:chExt cx="23813" cy="12700"/>
              </a:xfrm>
            </p:grpSpPr>
            <p:sp>
              <p:nvSpPr>
                <p:cNvPr id="54" name="Freeform 8">
                  <a:extLst>
                    <a:ext uri="{FF2B5EF4-FFF2-40B4-BE49-F238E27FC236}">
                      <a16:creationId xmlns:a16="http://schemas.microsoft.com/office/drawing/2014/main" id="{24F9AFAB-B6D8-FF44-B576-F408198C9154}"/>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sz="2542" dirty="0"/>
                </a:p>
              </p:txBody>
            </p:sp>
            <p:sp>
              <p:nvSpPr>
                <p:cNvPr id="55" name="Freeform 9">
                  <a:extLst>
                    <a:ext uri="{FF2B5EF4-FFF2-40B4-BE49-F238E27FC236}">
                      <a16:creationId xmlns:a16="http://schemas.microsoft.com/office/drawing/2014/main" id="{42720636-3560-B441-BF22-78A4DC43D305}"/>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sz="2542" dirty="0"/>
                </a:p>
              </p:txBody>
            </p:sp>
          </p:grpSp>
        </p:grpSp>
      </p:grpSp>
      <p:sp>
        <p:nvSpPr>
          <p:cNvPr id="69" name="Up-Down Arrow 68">
            <a:extLst>
              <a:ext uri="{FF2B5EF4-FFF2-40B4-BE49-F238E27FC236}">
                <a16:creationId xmlns:a16="http://schemas.microsoft.com/office/drawing/2014/main" id="{A03160A7-BDED-3249-B7C1-A0C2E50023EC}"/>
              </a:ext>
            </a:extLst>
          </p:cNvPr>
          <p:cNvSpPr/>
          <p:nvPr/>
        </p:nvSpPr>
        <p:spPr bwMode="auto">
          <a:xfrm>
            <a:off x="7781233" y="4009668"/>
            <a:ext cx="285710" cy="1859696"/>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1" name="Elbow Connector 70">
            <a:extLst>
              <a:ext uri="{FF2B5EF4-FFF2-40B4-BE49-F238E27FC236}">
                <a16:creationId xmlns:a16="http://schemas.microsoft.com/office/drawing/2014/main" id="{478B74A9-BBD0-B947-9ACC-D0260FD2B329}"/>
              </a:ext>
            </a:extLst>
          </p:cNvPr>
          <p:cNvCxnSpPr>
            <a:cxnSpLocks/>
            <a:stCxn id="39" idx="0"/>
            <a:endCxn id="74" idx="3"/>
          </p:cNvCxnSpPr>
          <p:nvPr/>
        </p:nvCxnSpPr>
        <p:spPr>
          <a:xfrm flipH="1" flipV="1">
            <a:off x="8441877" y="3128195"/>
            <a:ext cx="429328" cy="3158022"/>
          </a:xfrm>
          <a:prstGeom prst="bentConnector3">
            <a:avLst>
              <a:gd name="adj1" fmla="val -5973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47BA2E2C-F808-0543-B5EC-505631765226}"/>
              </a:ext>
            </a:extLst>
          </p:cNvPr>
          <p:cNvSpPr/>
          <p:nvPr/>
        </p:nvSpPr>
        <p:spPr>
          <a:xfrm>
            <a:off x="9003198" y="4618389"/>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3</a:t>
            </a:r>
          </a:p>
        </p:txBody>
      </p:sp>
      <p:pic>
        <p:nvPicPr>
          <p:cNvPr id="74" name="Picture 73">
            <a:extLst>
              <a:ext uri="{FF2B5EF4-FFF2-40B4-BE49-F238E27FC236}">
                <a16:creationId xmlns:a16="http://schemas.microsoft.com/office/drawing/2014/main" id="{797F4B4A-F181-AB4A-8C8E-21783DC5CBE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55359" y="2595994"/>
            <a:ext cx="986518" cy="1064402"/>
          </a:xfrm>
          <a:prstGeom prst="rect">
            <a:avLst/>
          </a:prstGeom>
        </p:spPr>
      </p:pic>
      <p:sp>
        <p:nvSpPr>
          <p:cNvPr id="92" name="TextBox 91">
            <a:extLst>
              <a:ext uri="{FF2B5EF4-FFF2-40B4-BE49-F238E27FC236}">
                <a16:creationId xmlns:a16="http://schemas.microsoft.com/office/drawing/2014/main" id="{11B45B09-B0C6-2048-8044-9AC9132908D9}"/>
              </a:ext>
            </a:extLst>
          </p:cNvPr>
          <p:cNvSpPr txBox="1"/>
          <p:nvPr/>
        </p:nvSpPr>
        <p:spPr>
          <a:xfrm>
            <a:off x="9359034" y="4237869"/>
            <a:ext cx="2214578" cy="1077218"/>
          </a:xfrm>
          <a:prstGeom prst="rect">
            <a:avLst/>
          </a:prstGeom>
          <a:noFill/>
        </p:spPr>
        <p:txBody>
          <a:bodyPr wrap="square" rtlCol="0">
            <a:spAutoFit/>
          </a:bodyPr>
          <a:lstStyle>
            <a:defPPr>
              <a:defRPr lang="en-US"/>
            </a:defPPr>
            <a:lvl1pPr algn="ctr">
              <a:defRPr sz="1600"/>
            </a:lvl1pPr>
          </a:lstStyle>
          <a:p>
            <a:pPr algn="l"/>
            <a:r>
              <a:rPr lang="en-US" dirty="0"/>
              <a:t>Connector sends the request from ServiceNow to AWS Service Catalog</a:t>
            </a:r>
          </a:p>
        </p:txBody>
      </p:sp>
      <p:sp>
        <p:nvSpPr>
          <p:cNvPr id="59" name="5-Point Star 58">
            <a:extLst>
              <a:ext uri="{FF2B5EF4-FFF2-40B4-BE49-F238E27FC236}">
                <a16:creationId xmlns:a16="http://schemas.microsoft.com/office/drawing/2014/main" id="{061BBBE0-00AC-4E47-9EFA-2D8417AB2670}"/>
              </a:ext>
            </a:extLst>
          </p:cNvPr>
          <p:cNvSpPr/>
          <p:nvPr/>
        </p:nvSpPr>
        <p:spPr bwMode="auto">
          <a:xfrm>
            <a:off x="3086495" y="5294106"/>
            <a:ext cx="322603" cy="276999"/>
          </a:xfrm>
          <a:prstGeom prst="star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TextBox 59">
            <a:extLst>
              <a:ext uri="{FF2B5EF4-FFF2-40B4-BE49-F238E27FC236}">
                <a16:creationId xmlns:a16="http://schemas.microsoft.com/office/drawing/2014/main" id="{2BE822B9-2122-1F4E-B43A-E1A2A52AB355}"/>
              </a:ext>
            </a:extLst>
          </p:cNvPr>
          <p:cNvSpPr txBox="1"/>
          <p:nvPr/>
        </p:nvSpPr>
        <p:spPr>
          <a:xfrm>
            <a:off x="3329063" y="5275062"/>
            <a:ext cx="2487294" cy="338554"/>
          </a:xfrm>
          <a:prstGeom prst="rect">
            <a:avLst/>
          </a:prstGeom>
          <a:noFill/>
        </p:spPr>
        <p:txBody>
          <a:bodyPr wrap="square" rtlCol="0">
            <a:spAutoFit/>
          </a:bodyPr>
          <a:lstStyle>
            <a:defPPr>
              <a:defRPr lang="en-US"/>
            </a:defPPr>
            <a:lvl1pPr algn="ctr">
              <a:defRPr sz="1600"/>
            </a:lvl1pPr>
          </a:lstStyle>
          <a:p>
            <a:pPr algn="l"/>
            <a:r>
              <a:rPr lang="en-US" dirty="0">
                <a:solidFill>
                  <a:schemeClr val="bg2">
                    <a:lumMod val="75000"/>
                  </a:schemeClr>
                </a:solidFill>
              </a:rPr>
              <a:t>(optional)</a:t>
            </a:r>
          </a:p>
        </p:txBody>
      </p:sp>
      <p:sp>
        <p:nvSpPr>
          <p:cNvPr id="58" name="Rectangle 57">
            <a:extLst>
              <a:ext uri="{FF2B5EF4-FFF2-40B4-BE49-F238E27FC236}">
                <a16:creationId xmlns:a16="http://schemas.microsoft.com/office/drawing/2014/main" id="{BE2AE64A-9644-B944-B634-89A089ED6C66}"/>
              </a:ext>
            </a:extLst>
          </p:cNvPr>
          <p:cNvSpPr/>
          <p:nvPr/>
        </p:nvSpPr>
        <p:spPr bwMode="auto">
          <a:xfrm>
            <a:off x="10710530" y="603114"/>
            <a:ext cx="3335867" cy="9144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Needs to be updated add EC2</a:t>
            </a:r>
          </a:p>
        </p:txBody>
      </p:sp>
    </p:spTree>
    <p:extLst>
      <p:ext uri="{BB962C8B-B14F-4D97-AF65-F5344CB8AC3E}">
        <p14:creationId xmlns:p14="http://schemas.microsoft.com/office/powerpoint/2010/main" val="114907582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BDE3B-76A5-4A4B-86EB-4CC122D81C53}"/>
              </a:ext>
            </a:extLst>
          </p:cNvPr>
          <p:cNvSpPr>
            <a:spLocks noGrp="1"/>
          </p:cNvSpPr>
          <p:nvPr>
            <p:ph type="title"/>
          </p:nvPr>
        </p:nvSpPr>
        <p:spPr>
          <a:xfrm>
            <a:off x="345390" y="512546"/>
            <a:ext cx="13987008" cy="1079598"/>
          </a:xfrm>
        </p:spPr>
        <p:txBody>
          <a:bodyPr/>
          <a:lstStyle/>
          <a:p>
            <a:r>
              <a:rPr lang="en-US" dirty="0"/>
              <a:t>Task #4 – Incident Management</a:t>
            </a:r>
          </a:p>
        </p:txBody>
      </p:sp>
      <p:pic>
        <p:nvPicPr>
          <p:cNvPr id="9" name="Picture 8">
            <a:extLst>
              <a:ext uri="{FF2B5EF4-FFF2-40B4-BE49-F238E27FC236}">
                <a16:creationId xmlns:a16="http://schemas.microsoft.com/office/drawing/2014/main" id="{6CCED5D0-A8E5-4441-87B8-ABF8C292EE1B}"/>
              </a:ext>
            </a:extLst>
          </p:cNvPr>
          <p:cNvPicPr>
            <a:picLocks noChangeAspect="1"/>
          </p:cNvPicPr>
          <p:nvPr/>
        </p:nvPicPr>
        <p:blipFill>
          <a:blip r:embed="rId2"/>
          <a:stretch>
            <a:fillRect/>
          </a:stretch>
        </p:blipFill>
        <p:spPr>
          <a:xfrm>
            <a:off x="754613" y="2529963"/>
            <a:ext cx="1737245" cy="1737245"/>
          </a:xfrm>
          <a:prstGeom prst="rect">
            <a:avLst/>
          </a:prstGeom>
        </p:spPr>
      </p:pic>
      <p:sp>
        <p:nvSpPr>
          <p:cNvPr id="10" name="Rectangle 9">
            <a:extLst>
              <a:ext uri="{FF2B5EF4-FFF2-40B4-BE49-F238E27FC236}">
                <a16:creationId xmlns:a16="http://schemas.microsoft.com/office/drawing/2014/main" id="{DF0B0BB6-2181-1445-8CE7-F3D03868483C}"/>
              </a:ext>
            </a:extLst>
          </p:cNvPr>
          <p:cNvSpPr/>
          <p:nvPr/>
        </p:nvSpPr>
        <p:spPr>
          <a:xfrm>
            <a:off x="345390" y="4264250"/>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4</a:t>
            </a:r>
          </a:p>
        </p:txBody>
      </p:sp>
      <p:sp>
        <p:nvSpPr>
          <p:cNvPr id="11" name="TextBox 10">
            <a:extLst>
              <a:ext uri="{FF2B5EF4-FFF2-40B4-BE49-F238E27FC236}">
                <a16:creationId xmlns:a16="http://schemas.microsoft.com/office/drawing/2014/main" id="{E772950F-7FF5-A04D-B949-BDBC34C68452}"/>
              </a:ext>
            </a:extLst>
          </p:cNvPr>
          <p:cNvSpPr txBox="1"/>
          <p:nvPr/>
        </p:nvSpPr>
        <p:spPr>
          <a:xfrm>
            <a:off x="754613" y="4330131"/>
            <a:ext cx="3125948"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Incident Management</a:t>
            </a:r>
          </a:p>
        </p:txBody>
      </p:sp>
      <p:sp>
        <p:nvSpPr>
          <p:cNvPr id="16" name="TextBox 15">
            <a:extLst>
              <a:ext uri="{FF2B5EF4-FFF2-40B4-BE49-F238E27FC236}">
                <a16:creationId xmlns:a16="http://schemas.microsoft.com/office/drawing/2014/main" id="{2DB75367-F754-864D-B353-24B167C10895}"/>
              </a:ext>
            </a:extLst>
          </p:cNvPr>
          <p:cNvSpPr txBox="1"/>
          <p:nvPr/>
        </p:nvSpPr>
        <p:spPr>
          <a:xfrm>
            <a:off x="3531098" y="5212516"/>
            <a:ext cx="10013142" cy="1772793"/>
          </a:xfrm>
          <a:prstGeom prst="rect">
            <a:avLst/>
          </a:prstGeom>
          <a:noFill/>
        </p:spPr>
        <p:txBody>
          <a:bodyPr wrap="square" lIns="182880" tIns="146304" rIns="182880" bIns="146304" rtlCol="0">
            <a:spAutoFit/>
          </a:bodyPr>
          <a:lstStyle/>
          <a:p>
            <a:pPr lvl="1"/>
            <a:r>
              <a:rPr lang="en-US" sz="3200" b="1" dirty="0"/>
              <a:t>Lab Tasks</a:t>
            </a:r>
          </a:p>
          <a:p>
            <a:pPr marL="1005806" lvl="1" indent="-457200">
              <a:buFont typeface="Wingdings" pitchFamily="2" charset="2"/>
              <a:buChar char="q"/>
            </a:pPr>
            <a:r>
              <a:rPr lang="en-US" sz="3200" dirty="0"/>
              <a:t>Subscribe to an SNS topic from ServiceNow</a:t>
            </a:r>
            <a:endParaRPr lang="en-US" sz="3200" b="1" dirty="0"/>
          </a:p>
          <a:p>
            <a:pPr marL="1005806" lvl="1" indent="-457200">
              <a:buFont typeface="Wingdings" pitchFamily="2" charset="2"/>
              <a:buChar char="q"/>
            </a:pPr>
            <a:r>
              <a:rPr lang="en-US" sz="3200" dirty="0"/>
              <a:t>Validate incident by launching an EC2 product</a:t>
            </a:r>
          </a:p>
        </p:txBody>
      </p:sp>
      <p:sp>
        <p:nvSpPr>
          <p:cNvPr id="7" name="TextBox 6">
            <a:extLst>
              <a:ext uri="{FF2B5EF4-FFF2-40B4-BE49-F238E27FC236}">
                <a16:creationId xmlns:a16="http://schemas.microsoft.com/office/drawing/2014/main" id="{F1BC28C9-11DA-AC45-8E23-A1FB97482111}"/>
              </a:ext>
            </a:extLst>
          </p:cNvPr>
          <p:cNvSpPr txBox="1"/>
          <p:nvPr/>
        </p:nvSpPr>
        <p:spPr>
          <a:xfrm>
            <a:off x="4159625" y="1472528"/>
            <a:ext cx="9036422" cy="3434786"/>
          </a:xfrm>
          <a:prstGeom prst="rect">
            <a:avLst/>
          </a:prstGeom>
          <a:noFill/>
        </p:spPr>
        <p:txBody>
          <a:bodyPr wrap="square" lIns="182880" tIns="146304" rIns="182880" bIns="146304" rtlCol="0">
            <a:spAutoFit/>
          </a:bodyPr>
          <a:lstStyle/>
          <a:p>
            <a:pPr>
              <a:lnSpc>
                <a:spcPct val="90000"/>
              </a:lnSpc>
              <a:spcAft>
                <a:spcPts val="1800"/>
              </a:spcAft>
            </a:pPr>
            <a:r>
              <a:rPr lang="en-US" sz="3200" b="1" dirty="0">
                <a:solidFill>
                  <a:schemeClr val="accent6">
                    <a:lumMod val="75000"/>
                  </a:schemeClr>
                </a:solidFill>
              </a:rPr>
              <a:t>Pre-configured Items</a:t>
            </a:r>
          </a:p>
          <a:p>
            <a:pPr marL="457200" indent="-457200">
              <a:lnSpc>
                <a:spcPct val="90000"/>
              </a:lnSpc>
              <a:spcAft>
                <a:spcPts val="1800"/>
              </a:spcAft>
              <a:buFont typeface="Wingdings" pitchFamily="2" charset="2"/>
              <a:buChar char="ü"/>
            </a:pPr>
            <a:r>
              <a:rPr lang="en-US" sz="3200" dirty="0">
                <a:solidFill>
                  <a:schemeClr val="accent6">
                    <a:lumMod val="75000"/>
                  </a:schemeClr>
                </a:solidFill>
              </a:rPr>
              <a:t>SNS scoped app  (in ServiceNow)</a:t>
            </a:r>
          </a:p>
          <a:p>
            <a:pPr marL="457200" indent="-457200">
              <a:lnSpc>
                <a:spcPct val="90000"/>
              </a:lnSpc>
              <a:spcAft>
                <a:spcPts val="1800"/>
              </a:spcAft>
              <a:buFont typeface="Wingdings" pitchFamily="2" charset="2"/>
              <a:buChar char="ü"/>
            </a:pPr>
            <a:r>
              <a:rPr lang="en-US" sz="3200" dirty="0">
                <a:solidFill>
                  <a:schemeClr val="accent6">
                    <a:lumMod val="75000"/>
                  </a:schemeClr>
                </a:solidFill>
              </a:rPr>
              <a:t>SNS Topic (in AWS)</a:t>
            </a:r>
          </a:p>
          <a:p>
            <a:pPr marL="457200" indent="-457200">
              <a:lnSpc>
                <a:spcPct val="90000"/>
              </a:lnSpc>
              <a:spcAft>
                <a:spcPts val="1800"/>
              </a:spcAft>
              <a:buFont typeface="Wingdings" pitchFamily="2" charset="2"/>
              <a:buChar char="ü"/>
            </a:pPr>
            <a:r>
              <a:rPr lang="en-US" sz="3200" dirty="0">
                <a:solidFill>
                  <a:schemeClr val="accent6">
                    <a:lumMod val="75000"/>
                  </a:schemeClr>
                </a:solidFill>
              </a:rPr>
              <a:t>AWS Config rule (in AWS), CloudTrail</a:t>
            </a:r>
          </a:p>
          <a:p>
            <a:pPr marL="457200" indent="-457200">
              <a:lnSpc>
                <a:spcPct val="90000"/>
              </a:lnSpc>
              <a:spcAft>
                <a:spcPts val="1800"/>
              </a:spcAft>
              <a:buFont typeface="Wingdings" pitchFamily="2" charset="2"/>
              <a:buChar char="ü"/>
            </a:pPr>
            <a:r>
              <a:rPr lang="en-US" sz="3200" dirty="0">
                <a:solidFill>
                  <a:schemeClr val="accent6">
                    <a:lumMod val="75000"/>
                  </a:schemeClr>
                </a:solidFill>
              </a:rPr>
              <a:t>Amazon CloudWatch Events rule</a:t>
            </a:r>
          </a:p>
        </p:txBody>
      </p:sp>
    </p:spTree>
    <p:extLst>
      <p:ext uri="{BB962C8B-B14F-4D97-AF65-F5344CB8AC3E}">
        <p14:creationId xmlns:p14="http://schemas.microsoft.com/office/powerpoint/2010/main" val="35848080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BDE3B-76A5-4A4B-86EB-4CC122D81C53}"/>
              </a:ext>
            </a:extLst>
          </p:cNvPr>
          <p:cNvSpPr>
            <a:spLocks noGrp="1"/>
          </p:cNvSpPr>
          <p:nvPr>
            <p:ph type="title"/>
          </p:nvPr>
        </p:nvSpPr>
        <p:spPr>
          <a:xfrm>
            <a:off x="345390" y="512546"/>
            <a:ext cx="13987008" cy="1079598"/>
          </a:xfrm>
        </p:spPr>
        <p:txBody>
          <a:bodyPr/>
          <a:lstStyle/>
          <a:p>
            <a:r>
              <a:rPr lang="en-US" dirty="0"/>
              <a:t>Task #4– Incident Management</a:t>
            </a:r>
          </a:p>
        </p:txBody>
      </p:sp>
      <p:sp>
        <p:nvSpPr>
          <p:cNvPr id="17" name="TextBox 16">
            <a:extLst>
              <a:ext uri="{FF2B5EF4-FFF2-40B4-BE49-F238E27FC236}">
                <a16:creationId xmlns:a16="http://schemas.microsoft.com/office/drawing/2014/main" id="{49AA0365-972D-5E47-98E2-0D05842EF586}"/>
              </a:ext>
            </a:extLst>
          </p:cNvPr>
          <p:cNvSpPr txBox="1"/>
          <p:nvPr/>
        </p:nvSpPr>
        <p:spPr>
          <a:xfrm>
            <a:off x="8214829" y="1851137"/>
            <a:ext cx="2844905" cy="584775"/>
          </a:xfrm>
          <a:prstGeom prst="rect">
            <a:avLst/>
          </a:prstGeom>
          <a:noFill/>
        </p:spPr>
        <p:txBody>
          <a:bodyPr wrap="square" rtlCol="0">
            <a:spAutoFit/>
          </a:bodyPr>
          <a:lstStyle>
            <a:defPPr>
              <a:defRPr lang="en-US"/>
            </a:defPPr>
            <a:lvl1pPr algn="ctr">
              <a:defRPr sz="1600"/>
            </a:lvl1pPr>
          </a:lstStyle>
          <a:p>
            <a:pPr algn="l"/>
            <a:r>
              <a:rPr lang="en-US" dirty="0"/>
              <a:t>Add ServiceNow as a listener to Amazon SNS topic</a:t>
            </a:r>
          </a:p>
        </p:txBody>
      </p:sp>
      <p:grpSp>
        <p:nvGrpSpPr>
          <p:cNvPr id="19" name="Group 18">
            <a:extLst>
              <a:ext uri="{FF2B5EF4-FFF2-40B4-BE49-F238E27FC236}">
                <a16:creationId xmlns:a16="http://schemas.microsoft.com/office/drawing/2014/main" id="{19F0CB9B-DB08-4B4E-8D90-FA95EC5425D4}"/>
              </a:ext>
            </a:extLst>
          </p:cNvPr>
          <p:cNvGrpSpPr/>
          <p:nvPr/>
        </p:nvGrpSpPr>
        <p:grpSpPr>
          <a:xfrm>
            <a:off x="11450688" y="1594262"/>
            <a:ext cx="1930906" cy="796097"/>
            <a:chOff x="2393622" y="5140650"/>
            <a:chExt cx="1930906" cy="796097"/>
          </a:xfrm>
        </p:grpSpPr>
        <p:sp>
          <p:nvSpPr>
            <p:cNvPr id="20" name="Rounded Rectangle 19">
              <a:extLst>
                <a:ext uri="{FF2B5EF4-FFF2-40B4-BE49-F238E27FC236}">
                  <a16:creationId xmlns:a16="http://schemas.microsoft.com/office/drawing/2014/main" id="{78D9F927-7679-094B-9244-87E3F4C6282F}"/>
                </a:ext>
              </a:extLst>
            </p:cNvPr>
            <p:cNvSpPr/>
            <p:nvPr/>
          </p:nvSpPr>
          <p:spPr>
            <a:xfrm rot="5400000">
              <a:off x="2961026" y="4573246"/>
              <a:ext cx="796097" cy="1930906"/>
            </a:xfrm>
            <a:prstGeom prst="roundRect">
              <a:avLst/>
            </a:prstGeom>
            <a:solidFill>
              <a:srgbClr val="006666"/>
            </a:solidFill>
            <a:ln>
              <a:solidFill>
                <a:srgbClr val="144D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grpSp>
          <p:nvGrpSpPr>
            <p:cNvPr id="21" name="Group 20">
              <a:extLst>
                <a:ext uri="{FF2B5EF4-FFF2-40B4-BE49-F238E27FC236}">
                  <a16:creationId xmlns:a16="http://schemas.microsoft.com/office/drawing/2014/main" id="{12E5065A-CD3A-B747-8AB6-239B02FABCF6}"/>
                </a:ext>
              </a:extLst>
            </p:cNvPr>
            <p:cNvGrpSpPr/>
            <p:nvPr/>
          </p:nvGrpSpPr>
          <p:grpSpPr bwMode="gray">
            <a:xfrm>
              <a:off x="2673235" y="5489922"/>
              <a:ext cx="1403398" cy="217182"/>
              <a:chOff x="539750" y="1054100"/>
              <a:chExt cx="1498357" cy="234950"/>
            </a:xfrm>
          </p:grpSpPr>
          <p:sp>
            <p:nvSpPr>
              <p:cNvPr id="22" name="AutoShape 3">
                <a:extLst>
                  <a:ext uri="{FF2B5EF4-FFF2-40B4-BE49-F238E27FC236}">
                    <a16:creationId xmlns:a16="http://schemas.microsoft.com/office/drawing/2014/main" id="{3EA23376-082C-8546-8CD6-247DDA94A24B}"/>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3" name="Freeform 5">
                <a:extLst>
                  <a:ext uri="{FF2B5EF4-FFF2-40B4-BE49-F238E27FC236}">
                    <a16:creationId xmlns:a16="http://schemas.microsoft.com/office/drawing/2014/main" id="{C760EB3B-D35E-7742-8543-25E78A64CEA2}"/>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4" name="Freeform 6">
                <a:extLst>
                  <a:ext uri="{FF2B5EF4-FFF2-40B4-BE49-F238E27FC236}">
                    <a16:creationId xmlns:a16="http://schemas.microsoft.com/office/drawing/2014/main" id="{94FB4E34-81F3-4F45-98B2-F23AA3312320}"/>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5" name="Freeform 7">
                <a:extLst>
                  <a:ext uri="{FF2B5EF4-FFF2-40B4-BE49-F238E27FC236}">
                    <a16:creationId xmlns:a16="http://schemas.microsoft.com/office/drawing/2014/main" id="{0487EF50-757E-3141-8923-0EEDC7BC5E1B}"/>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6" name="Freeform 8">
                <a:extLst>
                  <a:ext uri="{FF2B5EF4-FFF2-40B4-BE49-F238E27FC236}">
                    <a16:creationId xmlns:a16="http://schemas.microsoft.com/office/drawing/2014/main" id="{70A72392-3810-B64D-AE4D-6079D5BB3E51}"/>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7" name="Oval 9">
                <a:extLst>
                  <a:ext uri="{FF2B5EF4-FFF2-40B4-BE49-F238E27FC236}">
                    <a16:creationId xmlns:a16="http://schemas.microsoft.com/office/drawing/2014/main" id="{84B4DCF0-C840-F448-AC6A-43CC34EFE8DE}"/>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8" name="Rectangle 10">
                <a:extLst>
                  <a:ext uri="{FF2B5EF4-FFF2-40B4-BE49-F238E27FC236}">
                    <a16:creationId xmlns:a16="http://schemas.microsoft.com/office/drawing/2014/main" id="{69D005DB-54A8-0549-9511-9904F4206A7D}"/>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9" name="Freeform 11">
                <a:extLst>
                  <a:ext uri="{FF2B5EF4-FFF2-40B4-BE49-F238E27FC236}">
                    <a16:creationId xmlns:a16="http://schemas.microsoft.com/office/drawing/2014/main" id="{3A4E6517-F821-E249-B1D7-C15FA0085A25}"/>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0" name="Freeform 12">
                <a:extLst>
                  <a:ext uri="{FF2B5EF4-FFF2-40B4-BE49-F238E27FC236}">
                    <a16:creationId xmlns:a16="http://schemas.microsoft.com/office/drawing/2014/main" id="{38FDB77B-66DD-684A-AEC0-857763BE9F19}"/>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1" name="Freeform 13">
                <a:extLst>
                  <a:ext uri="{FF2B5EF4-FFF2-40B4-BE49-F238E27FC236}">
                    <a16:creationId xmlns:a16="http://schemas.microsoft.com/office/drawing/2014/main" id="{29A54933-57C0-1340-97BB-462898EF9394}"/>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2" name="Freeform 14">
                <a:extLst>
                  <a:ext uri="{FF2B5EF4-FFF2-40B4-BE49-F238E27FC236}">
                    <a16:creationId xmlns:a16="http://schemas.microsoft.com/office/drawing/2014/main" id="{9C7DB57D-4266-8D4A-9CA5-1CE166B94102}"/>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3" name="Freeform 15">
                <a:extLst>
                  <a:ext uri="{FF2B5EF4-FFF2-40B4-BE49-F238E27FC236}">
                    <a16:creationId xmlns:a16="http://schemas.microsoft.com/office/drawing/2014/main" id="{FA6227CB-F493-D843-A452-576DA89464F8}"/>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grpSp>
            <p:nvGrpSpPr>
              <p:cNvPr id="34" name="Group 33">
                <a:extLst>
                  <a:ext uri="{FF2B5EF4-FFF2-40B4-BE49-F238E27FC236}">
                    <a16:creationId xmlns:a16="http://schemas.microsoft.com/office/drawing/2014/main" id="{4485D640-154F-F54B-A2ED-77E7F7109759}"/>
                  </a:ext>
                </a:extLst>
              </p:cNvPr>
              <p:cNvGrpSpPr>
                <a:grpSpLocks noChangeAspect="1"/>
              </p:cNvGrpSpPr>
              <p:nvPr/>
            </p:nvGrpSpPr>
            <p:grpSpPr bwMode="gray">
              <a:xfrm>
                <a:off x="1998819" y="1263267"/>
                <a:ext cx="39288" cy="20954"/>
                <a:chOff x="2687241" y="1822450"/>
                <a:chExt cx="23813" cy="12700"/>
              </a:xfrm>
            </p:grpSpPr>
            <p:sp>
              <p:nvSpPr>
                <p:cNvPr id="35" name="Freeform 8">
                  <a:extLst>
                    <a:ext uri="{FF2B5EF4-FFF2-40B4-BE49-F238E27FC236}">
                      <a16:creationId xmlns:a16="http://schemas.microsoft.com/office/drawing/2014/main" id="{0EC4176A-05B4-E84E-AA23-1E8CA687C626}"/>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sz="2542" dirty="0"/>
                </a:p>
              </p:txBody>
            </p:sp>
            <p:sp>
              <p:nvSpPr>
                <p:cNvPr id="36" name="Freeform 9">
                  <a:extLst>
                    <a:ext uri="{FF2B5EF4-FFF2-40B4-BE49-F238E27FC236}">
                      <a16:creationId xmlns:a16="http://schemas.microsoft.com/office/drawing/2014/main" id="{CD226A89-16F3-F648-A45F-175683C376D0}"/>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sz="2542" dirty="0"/>
                </a:p>
              </p:txBody>
            </p:sp>
          </p:grpSp>
        </p:grpSp>
      </p:grpSp>
      <p:pic>
        <p:nvPicPr>
          <p:cNvPr id="45" name="Picture 44">
            <a:extLst>
              <a:ext uri="{FF2B5EF4-FFF2-40B4-BE49-F238E27FC236}">
                <a16:creationId xmlns:a16="http://schemas.microsoft.com/office/drawing/2014/main" id="{AEA9B8EF-6E1F-DB47-9E26-45E345D7D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2346" y="5390996"/>
            <a:ext cx="724388" cy="869265"/>
          </a:xfrm>
          <a:prstGeom prst="rect">
            <a:avLst/>
          </a:prstGeom>
        </p:spPr>
      </p:pic>
      <p:sp>
        <p:nvSpPr>
          <p:cNvPr id="46" name="TextBox 45">
            <a:extLst>
              <a:ext uri="{FF2B5EF4-FFF2-40B4-BE49-F238E27FC236}">
                <a16:creationId xmlns:a16="http://schemas.microsoft.com/office/drawing/2014/main" id="{7A9996C3-1A35-A046-B155-6013FC325A6E}"/>
              </a:ext>
            </a:extLst>
          </p:cNvPr>
          <p:cNvSpPr txBox="1"/>
          <p:nvPr/>
        </p:nvSpPr>
        <p:spPr>
          <a:xfrm>
            <a:off x="5690502" y="6331402"/>
            <a:ext cx="1258067" cy="207264"/>
          </a:xfrm>
          <a:prstGeom prst="rect">
            <a:avLst/>
          </a:prstGeom>
          <a:noFill/>
        </p:spPr>
        <p:txBody>
          <a:bodyPr wrap="square" lIns="0" tIns="0" rIns="0" bIns="0" rtlCol="0" anchor="t">
            <a:noAutofit/>
          </a:bodyPr>
          <a:lstStyle/>
          <a:p>
            <a:pPr algn="ctr"/>
            <a:r>
              <a:rPr lang="en-US" sz="1067" b="1" dirty="0"/>
              <a:t>AWS</a:t>
            </a:r>
            <a:br>
              <a:rPr lang="en-US" sz="1067" b="1" dirty="0"/>
            </a:br>
            <a:r>
              <a:rPr lang="en-US" sz="1067" b="1" dirty="0"/>
              <a:t>Config</a:t>
            </a:r>
          </a:p>
        </p:txBody>
      </p:sp>
      <p:sp>
        <p:nvSpPr>
          <p:cNvPr id="47" name="TextBox 46">
            <a:extLst>
              <a:ext uri="{FF2B5EF4-FFF2-40B4-BE49-F238E27FC236}">
                <a16:creationId xmlns:a16="http://schemas.microsoft.com/office/drawing/2014/main" id="{4C55BEE3-DA8D-F943-ACF3-755853C10F03}"/>
              </a:ext>
            </a:extLst>
          </p:cNvPr>
          <p:cNvSpPr txBox="1"/>
          <p:nvPr/>
        </p:nvSpPr>
        <p:spPr>
          <a:xfrm>
            <a:off x="4462829" y="8336073"/>
            <a:ext cx="858375" cy="365760"/>
          </a:xfrm>
          <a:prstGeom prst="rect">
            <a:avLst/>
          </a:prstGeom>
          <a:noFill/>
        </p:spPr>
        <p:txBody>
          <a:bodyPr wrap="square" lIns="0" tIns="0" rIns="0" bIns="0" rtlCol="0" anchor="t">
            <a:noAutofit/>
          </a:bodyPr>
          <a:lstStyle/>
          <a:p>
            <a:pPr algn="ctr"/>
            <a:r>
              <a:rPr lang="en-US" sz="1067" b="1" dirty="0"/>
              <a:t>rule</a:t>
            </a:r>
          </a:p>
        </p:txBody>
      </p:sp>
      <p:pic>
        <p:nvPicPr>
          <p:cNvPr id="48" name="Picture 47">
            <a:extLst>
              <a:ext uri="{FF2B5EF4-FFF2-40B4-BE49-F238E27FC236}">
                <a16:creationId xmlns:a16="http://schemas.microsoft.com/office/drawing/2014/main" id="{3EFDA298-F75F-104A-97C4-74B4C6A17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776" y="4208752"/>
            <a:ext cx="550405" cy="715975"/>
          </a:xfrm>
          <a:prstGeom prst="rect">
            <a:avLst/>
          </a:prstGeom>
        </p:spPr>
      </p:pic>
      <p:grpSp>
        <p:nvGrpSpPr>
          <p:cNvPr id="52" name="Group 51">
            <a:extLst>
              <a:ext uri="{FF2B5EF4-FFF2-40B4-BE49-F238E27FC236}">
                <a16:creationId xmlns:a16="http://schemas.microsoft.com/office/drawing/2014/main" id="{E609C8DB-70DF-CA4E-9DC3-2B2D90FF600A}"/>
              </a:ext>
            </a:extLst>
          </p:cNvPr>
          <p:cNvGrpSpPr/>
          <p:nvPr/>
        </p:nvGrpSpPr>
        <p:grpSpPr>
          <a:xfrm>
            <a:off x="2574325" y="4869214"/>
            <a:ext cx="2736193" cy="982935"/>
            <a:chOff x="779260" y="-265475"/>
            <a:chExt cx="2505497" cy="904718"/>
          </a:xfrm>
        </p:grpSpPr>
        <p:sp>
          <p:nvSpPr>
            <p:cNvPr id="53" name="TextBox 52">
              <a:extLst>
                <a:ext uri="{FF2B5EF4-FFF2-40B4-BE49-F238E27FC236}">
                  <a16:creationId xmlns:a16="http://schemas.microsoft.com/office/drawing/2014/main" id="{E07A5F1D-7872-6E4E-BAED-0A5B61577037}"/>
                </a:ext>
              </a:extLst>
            </p:cNvPr>
            <p:cNvSpPr txBox="1"/>
            <p:nvPr/>
          </p:nvSpPr>
          <p:spPr>
            <a:xfrm>
              <a:off x="779260" y="364923"/>
              <a:ext cx="2505497" cy="274320"/>
            </a:xfrm>
            <a:prstGeom prst="rect">
              <a:avLst/>
            </a:prstGeom>
            <a:noFill/>
          </p:spPr>
          <p:txBody>
            <a:bodyPr wrap="square" lIns="0" tIns="0" rIns="0" bIns="0" rtlCol="0" anchor="t">
              <a:noAutofit/>
            </a:bodyPr>
            <a:lstStyle/>
            <a:p>
              <a:pPr algn="ctr"/>
              <a:r>
                <a:rPr lang="en-US" sz="1067" b="1" dirty="0"/>
                <a:t>ConfigLambdaFunction</a:t>
              </a:r>
            </a:p>
          </p:txBody>
        </p:sp>
        <p:pic>
          <p:nvPicPr>
            <p:cNvPr id="54" name="Picture 53">
              <a:extLst>
                <a:ext uri="{FF2B5EF4-FFF2-40B4-BE49-F238E27FC236}">
                  <a16:creationId xmlns:a16="http://schemas.microsoft.com/office/drawing/2014/main" id="{B69D2D9F-35FD-574C-9C24-C2C23D984B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0339" y="-265475"/>
              <a:ext cx="543639" cy="564959"/>
            </a:xfrm>
            <a:prstGeom prst="rect">
              <a:avLst/>
            </a:prstGeom>
          </p:spPr>
        </p:pic>
      </p:grpSp>
      <p:cxnSp>
        <p:nvCxnSpPr>
          <p:cNvPr id="55" name="Elbow Connector 54">
            <a:extLst>
              <a:ext uri="{FF2B5EF4-FFF2-40B4-BE49-F238E27FC236}">
                <a16:creationId xmlns:a16="http://schemas.microsoft.com/office/drawing/2014/main" id="{791F4A0E-3E2F-3C4C-9339-9A1AF39BB1FF}"/>
              </a:ext>
            </a:extLst>
          </p:cNvPr>
          <p:cNvCxnSpPr>
            <a:cxnSpLocks/>
            <a:stCxn id="48" idx="3"/>
            <a:endCxn id="54" idx="1"/>
          </p:cNvCxnSpPr>
          <p:nvPr/>
        </p:nvCxnSpPr>
        <p:spPr>
          <a:xfrm>
            <a:off x="2082181" y="4566740"/>
            <a:ext cx="1508953" cy="609375"/>
          </a:xfrm>
          <a:prstGeom prst="bentConnector3">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D727F7A5-A157-154C-8157-D523BFACFC12}"/>
              </a:ext>
            </a:extLst>
          </p:cNvPr>
          <p:cNvSpPr/>
          <p:nvPr/>
        </p:nvSpPr>
        <p:spPr>
          <a:xfrm>
            <a:off x="2263749" y="4197929"/>
            <a:ext cx="1810112" cy="441211"/>
          </a:xfrm>
          <a:prstGeom prst="rect">
            <a:avLst/>
          </a:prstGeom>
        </p:spPr>
        <p:txBody>
          <a:bodyPr wrap="none">
            <a:spAutoFit/>
          </a:bodyPr>
          <a:lstStyle/>
          <a:p>
            <a:pPr algn="ctr"/>
            <a:r>
              <a:rPr lang="en-US" sz="1400" dirty="0"/>
              <a:t>Evaluate / Re-evaluate </a:t>
            </a:r>
          </a:p>
          <a:p>
            <a:pPr algn="ctr"/>
            <a:r>
              <a:rPr lang="en-US" sz="1400" dirty="0"/>
              <a:t>rule</a:t>
            </a:r>
          </a:p>
        </p:txBody>
      </p:sp>
      <p:cxnSp>
        <p:nvCxnSpPr>
          <p:cNvPr id="58" name="Elbow Connector 57">
            <a:extLst>
              <a:ext uri="{FF2B5EF4-FFF2-40B4-BE49-F238E27FC236}">
                <a16:creationId xmlns:a16="http://schemas.microsoft.com/office/drawing/2014/main" id="{A04A104B-A5DC-D04E-91C2-14F32B8E6D14}"/>
              </a:ext>
            </a:extLst>
          </p:cNvPr>
          <p:cNvCxnSpPr>
            <a:stCxn id="54" idx="3"/>
            <a:endCxn id="45" idx="1"/>
          </p:cNvCxnSpPr>
          <p:nvPr/>
        </p:nvCxnSpPr>
        <p:spPr>
          <a:xfrm>
            <a:off x="4184829" y="5176115"/>
            <a:ext cx="1817517" cy="649514"/>
          </a:xfrm>
          <a:prstGeom prst="bentConnector3">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7F4B6D32-8255-DB48-817C-9926B4E40A9E}"/>
              </a:ext>
            </a:extLst>
          </p:cNvPr>
          <p:cNvSpPr/>
          <p:nvPr/>
        </p:nvSpPr>
        <p:spPr>
          <a:xfrm>
            <a:off x="4337741" y="5980858"/>
            <a:ext cx="1358064" cy="307777"/>
          </a:xfrm>
          <a:prstGeom prst="rect">
            <a:avLst/>
          </a:prstGeom>
        </p:spPr>
        <p:txBody>
          <a:bodyPr wrap="none">
            <a:spAutoFit/>
          </a:bodyPr>
          <a:lstStyle/>
          <a:p>
            <a:pPr algn="ctr"/>
            <a:r>
              <a:rPr lang="en-US" sz="1400" dirty="0"/>
              <a:t>Report</a:t>
            </a:r>
            <a:r>
              <a:rPr lang="en-US" sz="1200" dirty="0"/>
              <a:t> </a:t>
            </a:r>
            <a:r>
              <a:rPr lang="en-US" sz="1400" dirty="0"/>
              <a:t>Results</a:t>
            </a:r>
            <a:endParaRPr lang="en-US" sz="1200" dirty="0"/>
          </a:p>
        </p:txBody>
      </p:sp>
      <p:pic>
        <p:nvPicPr>
          <p:cNvPr id="60" name="Picture 59">
            <a:extLst>
              <a:ext uri="{FF2B5EF4-FFF2-40B4-BE49-F238E27FC236}">
                <a16:creationId xmlns:a16="http://schemas.microsoft.com/office/drawing/2014/main" id="{2CB00545-0F43-5A4D-9124-E029E88F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193" y="5483551"/>
            <a:ext cx="726375" cy="871649"/>
          </a:xfrm>
          <a:prstGeom prst="rect">
            <a:avLst/>
          </a:prstGeom>
        </p:spPr>
      </p:pic>
      <p:sp>
        <p:nvSpPr>
          <p:cNvPr id="61" name="TextBox 60">
            <a:extLst>
              <a:ext uri="{FF2B5EF4-FFF2-40B4-BE49-F238E27FC236}">
                <a16:creationId xmlns:a16="http://schemas.microsoft.com/office/drawing/2014/main" id="{B34F5110-47D4-4E47-BC5C-ABC1A5F67C82}"/>
              </a:ext>
            </a:extLst>
          </p:cNvPr>
          <p:cNvSpPr txBox="1"/>
          <p:nvPr/>
        </p:nvSpPr>
        <p:spPr>
          <a:xfrm>
            <a:off x="406193" y="6391449"/>
            <a:ext cx="858375" cy="207509"/>
          </a:xfrm>
          <a:prstGeom prst="rect">
            <a:avLst/>
          </a:prstGeom>
          <a:noFill/>
        </p:spPr>
        <p:txBody>
          <a:bodyPr wrap="square" lIns="0" tIns="0" rIns="0" bIns="0" rtlCol="0" anchor="t">
            <a:noAutofit/>
          </a:bodyPr>
          <a:lstStyle/>
          <a:p>
            <a:pPr algn="ctr"/>
            <a:r>
              <a:rPr lang="en-US" sz="1067" b="1" dirty="0"/>
              <a:t>Amazon EC2</a:t>
            </a:r>
          </a:p>
        </p:txBody>
      </p:sp>
      <p:cxnSp>
        <p:nvCxnSpPr>
          <p:cNvPr id="63" name="Elbow Connector 62">
            <a:extLst>
              <a:ext uri="{FF2B5EF4-FFF2-40B4-BE49-F238E27FC236}">
                <a16:creationId xmlns:a16="http://schemas.microsoft.com/office/drawing/2014/main" id="{77B9DCFE-9C25-D84B-9EAD-EBDBC18E00A7}"/>
              </a:ext>
            </a:extLst>
          </p:cNvPr>
          <p:cNvCxnSpPr>
            <a:cxnSpLocks/>
            <a:stCxn id="60" idx="0"/>
            <a:endCxn id="48" idx="1"/>
          </p:cNvCxnSpPr>
          <p:nvPr/>
        </p:nvCxnSpPr>
        <p:spPr>
          <a:xfrm rot="5400000" flipH="1" flipV="1">
            <a:off x="725173" y="4676949"/>
            <a:ext cx="916811" cy="696395"/>
          </a:xfrm>
          <a:prstGeom prst="bentConnector2">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2C283F23-55B4-B346-8719-6BE0D0820809}"/>
              </a:ext>
            </a:extLst>
          </p:cNvPr>
          <p:cNvSpPr/>
          <p:nvPr/>
        </p:nvSpPr>
        <p:spPr>
          <a:xfrm>
            <a:off x="7595983" y="1867109"/>
            <a:ext cx="534993" cy="461998"/>
          </a:xfrm>
          <a:prstGeom prst="ellipse">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2000" dirty="0"/>
              <a:t>1</a:t>
            </a:r>
          </a:p>
        </p:txBody>
      </p:sp>
      <p:sp>
        <p:nvSpPr>
          <p:cNvPr id="18" name="Oval 17">
            <a:extLst>
              <a:ext uri="{FF2B5EF4-FFF2-40B4-BE49-F238E27FC236}">
                <a16:creationId xmlns:a16="http://schemas.microsoft.com/office/drawing/2014/main" id="{453A2B01-D441-1345-A946-B73070E23DE2}"/>
              </a:ext>
            </a:extLst>
          </p:cNvPr>
          <p:cNvSpPr/>
          <p:nvPr/>
        </p:nvSpPr>
        <p:spPr>
          <a:xfrm>
            <a:off x="679812" y="4767983"/>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3</a:t>
            </a:r>
          </a:p>
        </p:txBody>
      </p:sp>
      <p:sp>
        <p:nvSpPr>
          <p:cNvPr id="74" name="TextBox 73">
            <a:extLst>
              <a:ext uri="{FF2B5EF4-FFF2-40B4-BE49-F238E27FC236}">
                <a16:creationId xmlns:a16="http://schemas.microsoft.com/office/drawing/2014/main" id="{1A8EF4C9-7397-584C-BA17-463D7A9C0426}"/>
              </a:ext>
            </a:extLst>
          </p:cNvPr>
          <p:cNvSpPr txBox="1"/>
          <p:nvPr/>
        </p:nvSpPr>
        <p:spPr>
          <a:xfrm>
            <a:off x="8556825" y="6387920"/>
            <a:ext cx="1136382" cy="358202"/>
          </a:xfrm>
          <a:prstGeom prst="rect">
            <a:avLst/>
          </a:prstGeom>
          <a:noFill/>
        </p:spPr>
        <p:txBody>
          <a:bodyPr wrap="square" lIns="0" tIns="0" rIns="0" bIns="0" rtlCol="0" anchor="t">
            <a:noAutofit/>
          </a:bodyPr>
          <a:lstStyle/>
          <a:p>
            <a:pPr algn="ctr"/>
            <a:r>
              <a:rPr lang="en-US" sz="1100" b="1" dirty="0"/>
              <a:t>Events event</a:t>
            </a:r>
            <a:endParaRPr lang="en-US" sz="2400" b="1" dirty="0"/>
          </a:p>
        </p:txBody>
      </p:sp>
      <p:pic>
        <p:nvPicPr>
          <p:cNvPr id="75" name="Picture 74">
            <a:extLst>
              <a:ext uri="{FF2B5EF4-FFF2-40B4-BE49-F238E27FC236}">
                <a16:creationId xmlns:a16="http://schemas.microsoft.com/office/drawing/2014/main" id="{87024394-817F-9843-822B-9955A4AB3F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06776" y="5361511"/>
            <a:ext cx="636480" cy="879413"/>
          </a:xfrm>
          <a:prstGeom prst="rect">
            <a:avLst/>
          </a:prstGeom>
        </p:spPr>
      </p:pic>
      <p:cxnSp>
        <p:nvCxnSpPr>
          <p:cNvPr id="77" name="Straight Arrow Connector 76">
            <a:extLst>
              <a:ext uri="{FF2B5EF4-FFF2-40B4-BE49-F238E27FC236}">
                <a16:creationId xmlns:a16="http://schemas.microsoft.com/office/drawing/2014/main" id="{B5E2508D-FBFB-784F-B186-B7DB04F4C927}"/>
              </a:ext>
            </a:extLst>
          </p:cNvPr>
          <p:cNvCxnSpPr>
            <a:stCxn id="45" idx="3"/>
            <a:endCxn id="75" idx="1"/>
          </p:cNvCxnSpPr>
          <p:nvPr/>
        </p:nvCxnSpPr>
        <p:spPr>
          <a:xfrm flipV="1">
            <a:off x="6726734" y="5801218"/>
            <a:ext cx="2080042" cy="2441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A25A0B19-32BE-0149-AB95-EEDC9A51FB76}"/>
              </a:ext>
            </a:extLst>
          </p:cNvPr>
          <p:cNvSpPr/>
          <p:nvPr/>
        </p:nvSpPr>
        <p:spPr>
          <a:xfrm>
            <a:off x="7273202" y="5718349"/>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4</a:t>
            </a:r>
          </a:p>
        </p:txBody>
      </p:sp>
      <p:pic>
        <p:nvPicPr>
          <p:cNvPr id="78" name="Picture 77">
            <a:extLst>
              <a:ext uri="{FF2B5EF4-FFF2-40B4-BE49-F238E27FC236}">
                <a16:creationId xmlns:a16="http://schemas.microsoft.com/office/drawing/2014/main" id="{957E5296-9AB0-174B-91C0-025883DF73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38170" y="3027255"/>
            <a:ext cx="751529" cy="853086"/>
          </a:xfrm>
          <a:prstGeom prst="rect">
            <a:avLst/>
          </a:prstGeom>
        </p:spPr>
      </p:pic>
      <p:sp>
        <p:nvSpPr>
          <p:cNvPr id="79" name="TextBox 78">
            <a:extLst>
              <a:ext uri="{FF2B5EF4-FFF2-40B4-BE49-F238E27FC236}">
                <a16:creationId xmlns:a16="http://schemas.microsoft.com/office/drawing/2014/main" id="{10E688DB-0436-7F48-9C77-8B041DEC772D}"/>
              </a:ext>
            </a:extLst>
          </p:cNvPr>
          <p:cNvSpPr txBox="1"/>
          <p:nvPr/>
        </p:nvSpPr>
        <p:spPr>
          <a:xfrm>
            <a:off x="8513974" y="3921883"/>
            <a:ext cx="943550" cy="155448"/>
          </a:xfrm>
          <a:prstGeom prst="rect">
            <a:avLst/>
          </a:prstGeom>
          <a:noFill/>
        </p:spPr>
        <p:txBody>
          <a:bodyPr wrap="square" lIns="0" tIns="0" rIns="0" bIns="0" rtlCol="0" anchor="t">
            <a:noAutofit/>
          </a:bodyPr>
          <a:lstStyle/>
          <a:p>
            <a:pPr algn="ctr"/>
            <a:r>
              <a:rPr lang="en-US" sz="1200" b="1" dirty="0"/>
              <a:t>Amazon CloudWatch</a:t>
            </a:r>
          </a:p>
        </p:txBody>
      </p:sp>
      <p:sp>
        <p:nvSpPr>
          <p:cNvPr id="89" name="TextBox 88">
            <a:extLst>
              <a:ext uri="{FF2B5EF4-FFF2-40B4-BE49-F238E27FC236}">
                <a16:creationId xmlns:a16="http://schemas.microsoft.com/office/drawing/2014/main" id="{ABEB536E-B762-024C-A73A-F3F66EF7D3CE}"/>
              </a:ext>
            </a:extLst>
          </p:cNvPr>
          <p:cNvSpPr txBox="1"/>
          <p:nvPr/>
        </p:nvSpPr>
        <p:spPr>
          <a:xfrm>
            <a:off x="5764219" y="4398568"/>
            <a:ext cx="3878151" cy="769441"/>
          </a:xfrm>
          <a:prstGeom prst="rect">
            <a:avLst/>
          </a:prstGeom>
          <a:noFill/>
        </p:spPr>
        <p:txBody>
          <a:bodyPr wrap="square" rtlCol="0">
            <a:spAutoFit/>
          </a:bodyPr>
          <a:lstStyle>
            <a:defPPr>
              <a:defRPr lang="en-US"/>
            </a:defPPr>
            <a:lvl1pPr algn="ctr">
              <a:defRPr sz="1600"/>
            </a:lvl1pPr>
          </a:lstStyle>
          <a:p>
            <a:pPr algn="l"/>
            <a:r>
              <a:rPr lang="en-US" sz="1400" dirty="0"/>
              <a:t>Compliance Change triggers Amazon CloudWatch Events rule</a:t>
            </a:r>
          </a:p>
          <a:p>
            <a:pPr algn="l"/>
            <a:endParaRPr lang="en-US" dirty="0"/>
          </a:p>
        </p:txBody>
      </p:sp>
      <p:cxnSp>
        <p:nvCxnSpPr>
          <p:cNvPr id="94" name="Elbow Connector 93">
            <a:extLst>
              <a:ext uri="{FF2B5EF4-FFF2-40B4-BE49-F238E27FC236}">
                <a16:creationId xmlns:a16="http://schemas.microsoft.com/office/drawing/2014/main" id="{F594BF25-C648-414B-BD65-949495D0957B}"/>
              </a:ext>
            </a:extLst>
          </p:cNvPr>
          <p:cNvCxnSpPr>
            <a:cxnSpLocks/>
            <a:stCxn id="75" idx="3"/>
            <a:endCxn id="102" idx="1"/>
          </p:cNvCxnSpPr>
          <p:nvPr/>
        </p:nvCxnSpPr>
        <p:spPr>
          <a:xfrm flipV="1">
            <a:off x="9443256" y="3465087"/>
            <a:ext cx="1233151" cy="233613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21416DE8-967A-CF46-BC31-9A3290035C72}"/>
              </a:ext>
            </a:extLst>
          </p:cNvPr>
          <p:cNvSpPr/>
          <p:nvPr/>
        </p:nvSpPr>
        <p:spPr>
          <a:xfrm>
            <a:off x="9896400" y="4662411"/>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5</a:t>
            </a:r>
          </a:p>
        </p:txBody>
      </p:sp>
      <p:sp>
        <p:nvSpPr>
          <p:cNvPr id="96" name="TextBox 95">
            <a:extLst>
              <a:ext uri="{FF2B5EF4-FFF2-40B4-BE49-F238E27FC236}">
                <a16:creationId xmlns:a16="http://schemas.microsoft.com/office/drawing/2014/main" id="{F5D98ADC-BAEA-B644-9086-F6F18D58D2DC}"/>
              </a:ext>
            </a:extLst>
          </p:cNvPr>
          <p:cNvSpPr txBox="1"/>
          <p:nvPr/>
        </p:nvSpPr>
        <p:spPr>
          <a:xfrm>
            <a:off x="12179149" y="2620862"/>
            <a:ext cx="2177087" cy="738664"/>
          </a:xfrm>
          <a:prstGeom prst="rect">
            <a:avLst/>
          </a:prstGeom>
        </p:spPr>
        <p:txBody>
          <a:bodyPr wrap="square">
            <a:spAutoFit/>
          </a:bodyPr>
          <a:lstStyle>
            <a:defPPr>
              <a:defRPr lang="en-US"/>
            </a:defPPr>
            <a:lvl1pPr algn="ctr">
              <a:defRPr sz="1400"/>
            </a:lvl1pPr>
          </a:lstStyle>
          <a:p>
            <a:pPr algn="l"/>
            <a:r>
              <a:rPr lang="en-US" dirty="0"/>
              <a:t>Create incident </a:t>
            </a:r>
          </a:p>
          <a:p>
            <a:pPr algn="l"/>
            <a:r>
              <a:rPr lang="en-US" dirty="0"/>
              <a:t> in ServiceNow</a:t>
            </a:r>
          </a:p>
          <a:p>
            <a:endParaRPr lang="en-US" dirty="0"/>
          </a:p>
        </p:txBody>
      </p:sp>
      <p:pic>
        <p:nvPicPr>
          <p:cNvPr id="102" name="Picture 101">
            <a:extLst>
              <a:ext uri="{FF2B5EF4-FFF2-40B4-BE49-F238E27FC236}">
                <a16:creationId xmlns:a16="http://schemas.microsoft.com/office/drawing/2014/main" id="{B25FC6C6-7D84-5F4A-A200-86762AC292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76407" y="3117509"/>
            <a:ext cx="695156" cy="695156"/>
          </a:xfrm>
          <a:prstGeom prst="rect">
            <a:avLst/>
          </a:prstGeom>
        </p:spPr>
      </p:pic>
      <p:sp>
        <p:nvSpPr>
          <p:cNvPr id="103" name="TextBox 102">
            <a:extLst>
              <a:ext uri="{FF2B5EF4-FFF2-40B4-BE49-F238E27FC236}">
                <a16:creationId xmlns:a16="http://schemas.microsoft.com/office/drawing/2014/main" id="{FE8E7789-D8AE-6F4D-9D2A-A8D92E194ED7}"/>
              </a:ext>
            </a:extLst>
          </p:cNvPr>
          <p:cNvSpPr txBox="1"/>
          <p:nvPr/>
        </p:nvSpPr>
        <p:spPr>
          <a:xfrm>
            <a:off x="10371060" y="3765460"/>
            <a:ext cx="1193003" cy="207509"/>
          </a:xfrm>
          <a:prstGeom prst="rect">
            <a:avLst/>
          </a:prstGeom>
          <a:noFill/>
        </p:spPr>
        <p:txBody>
          <a:bodyPr wrap="square" lIns="0" tIns="0" rIns="0" bIns="0" rtlCol="0" anchor="t">
            <a:noAutofit/>
          </a:bodyPr>
          <a:lstStyle/>
          <a:p>
            <a:pPr algn="ctr"/>
            <a:r>
              <a:rPr lang="en-US" sz="1333" b="1" dirty="0"/>
              <a:t>Amazon</a:t>
            </a:r>
            <a:br>
              <a:rPr lang="en-US" sz="1333" b="1" dirty="0"/>
            </a:br>
            <a:r>
              <a:rPr lang="en-US" sz="1333" b="1" dirty="0"/>
              <a:t>SNS</a:t>
            </a:r>
          </a:p>
        </p:txBody>
      </p:sp>
      <p:cxnSp>
        <p:nvCxnSpPr>
          <p:cNvPr id="104" name="Elbow Connector 103">
            <a:extLst>
              <a:ext uri="{FF2B5EF4-FFF2-40B4-BE49-F238E27FC236}">
                <a16:creationId xmlns:a16="http://schemas.microsoft.com/office/drawing/2014/main" id="{EDC519E5-1F61-134E-80C8-99DFC616F21A}"/>
              </a:ext>
            </a:extLst>
          </p:cNvPr>
          <p:cNvCxnSpPr>
            <a:cxnSpLocks/>
            <a:stCxn id="102" idx="0"/>
          </p:cNvCxnSpPr>
          <p:nvPr/>
        </p:nvCxnSpPr>
        <p:spPr>
          <a:xfrm rot="5400000" flipH="1" flipV="1">
            <a:off x="10585892" y="2361236"/>
            <a:ext cx="1194367" cy="318181"/>
          </a:xfrm>
          <a:prstGeom prst="bentConnector2">
            <a:avLst/>
          </a:prstGeom>
          <a:ln w="57150">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a:extLst>
              <a:ext uri="{FF2B5EF4-FFF2-40B4-BE49-F238E27FC236}">
                <a16:creationId xmlns:a16="http://schemas.microsoft.com/office/drawing/2014/main" id="{63181310-6827-9040-9977-37F4E9D381F0}"/>
              </a:ext>
            </a:extLst>
          </p:cNvPr>
          <p:cNvCxnSpPr>
            <a:stCxn id="102" idx="3"/>
          </p:cNvCxnSpPr>
          <p:nvPr/>
        </p:nvCxnSpPr>
        <p:spPr>
          <a:xfrm flipV="1">
            <a:off x="11371563" y="2419139"/>
            <a:ext cx="856543" cy="104594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2CABF594-37DD-BC45-A730-0D027B29C418}"/>
              </a:ext>
            </a:extLst>
          </p:cNvPr>
          <p:cNvSpPr/>
          <p:nvPr/>
        </p:nvSpPr>
        <p:spPr>
          <a:xfrm>
            <a:off x="6726734" y="6098894"/>
            <a:ext cx="1358064" cy="307777"/>
          </a:xfrm>
          <a:prstGeom prst="rect">
            <a:avLst/>
          </a:prstGeom>
        </p:spPr>
        <p:txBody>
          <a:bodyPr wrap="none">
            <a:spAutoFit/>
          </a:bodyPr>
          <a:lstStyle/>
          <a:p>
            <a:pPr algn="ctr"/>
            <a:r>
              <a:rPr lang="en-US" sz="1400" dirty="0"/>
              <a:t>Report Results</a:t>
            </a:r>
          </a:p>
        </p:txBody>
      </p:sp>
      <p:sp>
        <p:nvSpPr>
          <p:cNvPr id="62" name="Oval 61">
            <a:extLst>
              <a:ext uri="{FF2B5EF4-FFF2-40B4-BE49-F238E27FC236}">
                <a16:creationId xmlns:a16="http://schemas.microsoft.com/office/drawing/2014/main" id="{859ACEFC-E26D-8F48-BE68-D46B0462640F}"/>
              </a:ext>
            </a:extLst>
          </p:cNvPr>
          <p:cNvSpPr/>
          <p:nvPr/>
        </p:nvSpPr>
        <p:spPr>
          <a:xfrm>
            <a:off x="11999203" y="3286196"/>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6</a:t>
            </a:r>
          </a:p>
        </p:txBody>
      </p:sp>
      <p:cxnSp>
        <p:nvCxnSpPr>
          <p:cNvPr id="4" name="Straight Arrow Connector 3">
            <a:extLst>
              <a:ext uri="{FF2B5EF4-FFF2-40B4-BE49-F238E27FC236}">
                <a16:creationId xmlns:a16="http://schemas.microsoft.com/office/drawing/2014/main" id="{48192762-09B7-DF43-9652-0F11197AC23E}"/>
              </a:ext>
            </a:extLst>
          </p:cNvPr>
          <p:cNvCxnSpPr>
            <a:cxnSpLocks/>
          </p:cNvCxnSpPr>
          <p:nvPr/>
        </p:nvCxnSpPr>
        <p:spPr>
          <a:xfrm>
            <a:off x="8935196" y="4337137"/>
            <a:ext cx="0" cy="1233909"/>
          </a:xfrm>
          <a:prstGeom prst="straightConnector1">
            <a:avLst/>
          </a:prstGeom>
          <a:ln>
            <a:solidFill>
              <a:schemeClr val="tx1"/>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a:extLst>
              <a:ext uri="{FF2B5EF4-FFF2-40B4-BE49-F238E27FC236}">
                <a16:creationId xmlns:a16="http://schemas.microsoft.com/office/drawing/2014/main" id="{08FBDA93-85D7-EA4B-9B37-07A9270D22F0}"/>
              </a:ext>
            </a:extLst>
          </p:cNvPr>
          <p:cNvCxnSpPr>
            <a:stCxn id="20" idx="0"/>
            <a:endCxn id="61" idx="2"/>
          </p:cNvCxnSpPr>
          <p:nvPr/>
        </p:nvCxnSpPr>
        <p:spPr>
          <a:xfrm flipH="1">
            <a:off x="835381" y="1992312"/>
            <a:ext cx="12546213" cy="4606646"/>
          </a:xfrm>
          <a:prstGeom prst="bentConnector4">
            <a:avLst>
              <a:gd name="adj1" fmla="val -4858"/>
              <a:gd name="adj2" fmla="val 114087"/>
            </a:avLst>
          </a:prstGeom>
          <a:ln>
            <a:solidFill>
              <a:schemeClr val="accent4">
                <a:lumMod val="75000"/>
              </a:schemeClr>
            </a:solidFill>
            <a:prstDash val="dashDot"/>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3F08340F-D71D-6A4D-9786-D95A2D853DBB}"/>
              </a:ext>
            </a:extLst>
          </p:cNvPr>
          <p:cNvSpPr/>
          <p:nvPr/>
        </p:nvSpPr>
        <p:spPr>
          <a:xfrm>
            <a:off x="13828711" y="5707109"/>
            <a:ext cx="355836" cy="313488"/>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2</a:t>
            </a:r>
          </a:p>
        </p:txBody>
      </p:sp>
      <p:sp>
        <p:nvSpPr>
          <p:cNvPr id="65" name="TextBox 64">
            <a:extLst>
              <a:ext uri="{FF2B5EF4-FFF2-40B4-BE49-F238E27FC236}">
                <a16:creationId xmlns:a16="http://schemas.microsoft.com/office/drawing/2014/main" id="{2DB59641-0B2F-4A40-8996-5CB59AE7380E}"/>
              </a:ext>
            </a:extLst>
          </p:cNvPr>
          <p:cNvSpPr txBox="1"/>
          <p:nvPr/>
        </p:nvSpPr>
        <p:spPr>
          <a:xfrm>
            <a:off x="11793376" y="5641149"/>
            <a:ext cx="2177087" cy="738664"/>
          </a:xfrm>
          <a:prstGeom prst="rect">
            <a:avLst/>
          </a:prstGeom>
        </p:spPr>
        <p:txBody>
          <a:bodyPr wrap="square">
            <a:spAutoFit/>
          </a:bodyPr>
          <a:lstStyle>
            <a:defPPr>
              <a:defRPr lang="en-US"/>
            </a:defPPr>
            <a:lvl1pPr algn="ctr">
              <a:defRPr sz="1400"/>
            </a:lvl1pPr>
          </a:lstStyle>
          <a:p>
            <a:pPr algn="l"/>
            <a:r>
              <a:rPr lang="en-US" dirty="0"/>
              <a:t>Launch an EC2 instance via ServiceNow</a:t>
            </a:r>
          </a:p>
          <a:p>
            <a:endParaRPr lang="en-US" dirty="0"/>
          </a:p>
        </p:txBody>
      </p:sp>
    </p:spTree>
    <p:extLst>
      <p:ext uri="{BB962C8B-B14F-4D97-AF65-F5344CB8AC3E}">
        <p14:creationId xmlns:p14="http://schemas.microsoft.com/office/powerpoint/2010/main" val="327728980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74B85-2624-4444-8F53-DB49198CDEFA}"/>
              </a:ext>
            </a:extLst>
          </p:cNvPr>
          <p:cNvSpPr>
            <a:spLocks noGrp="1"/>
          </p:cNvSpPr>
          <p:nvPr>
            <p:ph type="title"/>
          </p:nvPr>
        </p:nvSpPr>
        <p:spPr/>
        <p:txBody>
          <a:bodyPr/>
          <a:lstStyle/>
          <a:p>
            <a:r>
              <a:rPr lang="en-US" dirty="0"/>
              <a:t>Tasks 3 &amp; 4 Reminders</a:t>
            </a:r>
          </a:p>
        </p:txBody>
      </p:sp>
      <p:graphicFrame>
        <p:nvGraphicFramePr>
          <p:cNvPr id="4" name="Table 3">
            <a:extLst>
              <a:ext uri="{FF2B5EF4-FFF2-40B4-BE49-F238E27FC236}">
                <a16:creationId xmlns:a16="http://schemas.microsoft.com/office/drawing/2014/main" id="{131FE476-39FB-A549-A100-1F476BFCE7C2}"/>
              </a:ext>
            </a:extLst>
          </p:cNvPr>
          <p:cNvGraphicFramePr>
            <a:graphicFrameLocks noGrp="1"/>
          </p:cNvGraphicFramePr>
          <p:nvPr>
            <p:extLst/>
          </p:nvPr>
        </p:nvGraphicFramePr>
        <p:xfrm>
          <a:off x="512380" y="1427011"/>
          <a:ext cx="13608423" cy="3222244"/>
        </p:xfrm>
        <a:graphic>
          <a:graphicData uri="http://schemas.openxmlformats.org/drawingml/2006/table">
            <a:tbl>
              <a:tblPr firstRow="1" bandRow="1">
                <a:tableStyleId>{5940675A-B579-460E-94D1-54222C63F5DA}</a:tableStyleId>
              </a:tblPr>
              <a:tblGrid>
                <a:gridCol w="1434353">
                  <a:extLst>
                    <a:ext uri="{9D8B030D-6E8A-4147-A177-3AD203B41FA5}">
                      <a16:colId xmlns:a16="http://schemas.microsoft.com/office/drawing/2014/main" val="3384865076"/>
                    </a:ext>
                  </a:extLst>
                </a:gridCol>
                <a:gridCol w="12174070">
                  <a:extLst>
                    <a:ext uri="{9D8B030D-6E8A-4147-A177-3AD203B41FA5}">
                      <a16:colId xmlns:a16="http://schemas.microsoft.com/office/drawing/2014/main" val="109084791"/>
                    </a:ext>
                  </a:extLst>
                </a:gridCol>
              </a:tblGrid>
              <a:tr h="370840">
                <a:tc>
                  <a:txBody>
                    <a:bodyPr/>
                    <a:lstStyle/>
                    <a:p>
                      <a:r>
                        <a:rPr lang="en-US" sz="2400" b="1" dirty="0"/>
                        <a:t>Step</a:t>
                      </a:r>
                    </a:p>
                  </a:txBody>
                  <a:tcPr/>
                </a:tc>
                <a:tc>
                  <a:txBody>
                    <a:bodyPr/>
                    <a:lstStyle/>
                    <a:p>
                      <a:r>
                        <a:rPr lang="en-US" sz="2400" b="1" dirty="0"/>
                        <a:t>Reminder</a:t>
                      </a:r>
                    </a:p>
                  </a:txBody>
                  <a:tcPr/>
                </a:tc>
                <a:extLst>
                  <a:ext uri="{0D108BD9-81ED-4DB2-BD59-A6C34878D82A}">
                    <a16:rowId xmlns:a16="http://schemas.microsoft.com/office/drawing/2014/main" val="3471409809"/>
                  </a:ext>
                </a:extLst>
              </a:tr>
              <a:tr h="370840">
                <a:tc>
                  <a:txBody>
                    <a:bodyPr/>
                    <a:lstStyle/>
                    <a:p>
                      <a:r>
                        <a:rPr lang="en-US" b="1" dirty="0"/>
                        <a:t>General</a:t>
                      </a:r>
                    </a:p>
                  </a:txBody>
                  <a:tcPr/>
                </a:tc>
                <a:tc>
                  <a:txBody>
                    <a:bodyPr/>
                    <a:lstStyle/>
                    <a:p>
                      <a:r>
                        <a:rPr lang="en-US" sz="2118" b="0" i="0" kern="1200" dirty="0">
                          <a:solidFill>
                            <a:schemeClr val="tx1"/>
                          </a:solidFill>
                          <a:effectLst/>
                          <a:latin typeface="+mn-lt"/>
                          <a:ea typeface="+mn-ea"/>
                          <a:cs typeface="+mn-cs"/>
                        </a:rPr>
                        <a:t>ServiceNow lab instance instructions are located in the PDF linked in step #66. </a:t>
                      </a:r>
                    </a:p>
                    <a:p>
                      <a:endParaRPr lang="en-US" sz="2118" b="0" i="0" kern="1200" dirty="0">
                        <a:solidFill>
                          <a:schemeClr val="tx1"/>
                        </a:solidFill>
                        <a:effectLst/>
                        <a:latin typeface="+mn-lt"/>
                        <a:ea typeface="+mn-ea"/>
                        <a:cs typeface="+mn-cs"/>
                      </a:endParaRPr>
                    </a:p>
                    <a:p>
                      <a:r>
                        <a:rPr lang="en-US" sz="2118" b="0" i="0" kern="1200" dirty="0">
                          <a:solidFill>
                            <a:schemeClr val="tx1"/>
                          </a:solidFill>
                          <a:effectLst/>
                          <a:latin typeface="+mn-lt"/>
                          <a:ea typeface="+mn-ea"/>
                          <a:cs typeface="+mn-cs"/>
                        </a:rPr>
                        <a:t>ServiceNow lab instances contain a single “</a:t>
                      </a:r>
                      <a:r>
                        <a:rPr lang="en-US" sz="2118" b="1" i="0" kern="1200" dirty="0">
                          <a:solidFill>
                            <a:schemeClr val="tx1"/>
                          </a:solidFill>
                          <a:effectLst/>
                          <a:latin typeface="+mn-lt"/>
                          <a:ea typeface="+mn-ea"/>
                          <a:cs typeface="+mn-cs"/>
                        </a:rPr>
                        <a:t>-</a:t>
                      </a:r>
                      <a:r>
                        <a:rPr lang="en-US" sz="2118" b="0" i="0" kern="1200" dirty="0">
                          <a:solidFill>
                            <a:schemeClr val="tx1"/>
                          </a:solidFill>
                          <a:effectLst/>
                          <a:latin typeface="+mn-lt"/>
                          <a:ea typeface="+mn-ea"/>
                          <a:cs typeface="+mn-cs"/>
                        </a:rPr>
                        <a:t>“ (dash) between “service” and “now” in the primary domain name for the lab URLs</a:t>
                      </a:r>
                    </a:p>
                    <a:p>
                      <a:endParaRPr lang="en-US" sz="2118" b="0" i="0" kern="1200" dirty="0">
                        <a:solidFill>
                          <a:schemeClr val="tx1"/>
                        </a:solidFill>
                        <a:effectLst/>
                        <a:latin typeface="+mn-lt"/>
                        <a:ea typeface="+mn-ea"/>
                        <a:cs typeface="+mn-cs"/>
                      </a:endParaRPr>
                    </a:p>
                    <a:p>
                      <a:r>
                        <a:rPr lang="en-US" sz="2118" b="0" i="0" kern="1200" dirty="0">
                          <a:solidFill>
                            <a:schemeClr val="tx1"/>
                          </a:solidFill>
                          <a:effectLst/>
                          <a:latin typeface="+mn-lt"/>
                          <a:ea typeface="+mn-ea"/>
                          <a:cs typeface="+mn-cs"/>
                        </a:rPr>
                        <a:t>i.e. https://rel-nov20shm469-097.lab.</a:t>
                      </a:r>
                      <a:r>
                        <a:rPr lang="en-US" sz="2118" b="1" i="0" kern="1200" dirty="0">
                          <a:solidFill>
                            <a:schemeClr val="tx1"/>
                          </a:solidFill>
                          <a:effectLst/>
                          <a:latin typeface="+mn-lt"/>
                          <a:ea typeface="+mn-ea"/>
                          <a:cs typeface="+mn-cs"/>
                        </a:rPr>
                        <a:t>service-now</a:t>
                      </a:r>
                      <a:r>
                        <a:rPr lang="en-US" sz="2118" b="0" i="0" kern="1200" dirty="0">
                          <a:solidFill>
                            <a:schemeClr val="tx1"/>
                          </a:solidFill>
                          <a:effectLst/>
                          <a:latin typeface="+mn-lt"/>
                          <a:ea typeface="+mn-ea"/>
                          <a:cs typeface="+mn-cs"/>
                        </a:rPr>
                        <a:t>.com/</a:t>
                      </a:r>
                    </a:p>
                  </a:txBody>
                  <a:tcPr/>
                </a:tc>
                <a:extLst>
                  <a:ext uri="{0D108BD9-81ED-4DB2-BD59-A6C34878D82A}">
                    <a16:rowId xmlns:a16="http://schemas.microsoft.com/office/drawing/2014/main" val="1012717913"/>
                  </a:ext>
                </a:extLst>
              </a:tr>
              <a:tr h="370840">
                <a:tc>
                  <a:txBody>
                    <a:bodyPr/>
                    <a:lstStyle/>
                    <a:p>
                      <a:r>
                        <a:rPr lang="en-US" b="1" dirty="0"/>
                        <a:t>Step 3.3</a:t>
                      </a:r>
                    </a:p>
                  </a:txBody>
                  <a:tcPr/>
                </a:tc>
                <a:tc>
                  <a:txBody>
                    <a:bodyPr/>
                    <a:lstStyle/>
                    <a:p>
                      <a:r>
                        <a:rPr lang="en-US" sz="2118" b="0" i="0" kern="1200" dirty="0">
                          <a:solidFill>
                            <a:schemeClr val="tx1"/>
                          </a:solidFill>
                          <a:effectLst/>
                          <a:latin typeface="+mn-lt"/>
                          <a:ea typeface="+mn-ea"/>
                          <a:cs typeface="+mn-cs"/>
                        </a:rPr>
                        <a:t>If copying &amp; pasting is used from the PDF, step 5 specifies “</a:t>
                      </a:r>
                      <a:r>
                        <a:rPr lang="en-US" sz="2118" b="1" i="0" kern="1200" dirty="0">
                          <a:solidFill>
                            <a:schemeClr val="tx1"/>
                          </a:solidFill>
                          <a:effectLst/>
                          <a:latin typeface="+mn-lt"/>
                          <a:ea typeface="+mn-ea"/>
                          <a:cs typeface="+mn-cs"/>
                        </a:rPr>
                        <a:t>order_aws_sc_products</a:t>
                      </a:r>
                      <a:r>
                        <a:rPr lang="en-US" sz="2118" b="0" i="0" kern="1200" dirty="0">
                          <a:solidFill>
                            <a:schemeClr val="tx1"/>
                          </a:solidFill>
                          <a:effectLst/>
                          <a:latin typeface="+mn-lt"/>
                          <a:ea typeface="+mn-ea"/>
                          <a:cs typeface="+mn-cs"/>
                        </a:rPr>
                        <a:t>”. The available role in the ServiceNow instance is “</a:t>
                      </a:r>
                      <a:r>
                        <a:rPr lang="en-US" sz="2118" b="1" i="0" kern="1200" dirty="0">
                          <a:solidFill>
                            <a:schemeClr val="tx1"/>
                          </a:solidFill>
                          <a:effectLst/>
                          <a:latin typeface="+mn-lt"/>
                          <a:ea typeface="+mn-ea"/>
                          <a:cs typeface="+mn-cs"/>
                        </a:rPr>
                        <a:t>order_aws_sc_product</a:t>
                      </a:r>
                      <a:r>
                        <a:rPr lang="en-US" sz="2118" b="0" i="0" kern="1200" dirty="0">
                          <a:solidFill>
                            <a:schemeClr val="tx1"/>
                          </a:solidFill>
                          <a:effectLst/>
                          <a:latin typeface="+mn-lt"/>
                          <a:ea typeface="+mn-ea"/>
                          <a:cs typeface="+mn-cs"/>
                        </a:rPr>
                        <a:t>”, without the “s”.</a:t>
                      </a:r>
                      <a:endParaRPr lang="en-US" dirty="0"/>
                    </a:p>
                  </a:txBody>
                  <a:tcPr/>
                </a:tc>
                <a:extLst>
                  <a:ext uri="{0D108BD9-81ED-4DB2-BD59-A6C34878D82A}">
                    <a16:rowId xmlns:a16="http://schemas.microsoft.com/office/drawing/2014/main" val="3031979718"/>
                  </a:ext>
                </a:extLst>
              </a:tr>
            </a:tbl>
          </a:graphicData>
        </a:graphic>
      </p:graphicFrame>
      <p:sp>
        <p:nvSpPr>
          <p:cNvPr id="5" name="Rectangle 4">
            <a:extLst>
              <a:ext uri="{FF2B5EF4-FFF2-40B4-BE49-F238E27FC236}">
                <a16:creationId xmlns:a16="http://schemas.microsoft.com/office/drawing/2014/main" id="{3B0F3624-86FD-D642-A55E-7AD1862F2974}"/>
              </a:ext>
            </a:extLst>
          </p:cNvPr>
          <p:cNvSpPr/>
          <p:nvPr/>
        </p:nvSpPr>
        <p:spPr bwMode="auto">
          <a:xfrm>
            <a:off x="10784936" y="347413"/>
            <a:ext cx="3335867" cy="9144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Is this needed</a:t>
            </a:r>
          </a:p>
        </p:txBody>
      </p:sp>
    </p:spTree>
    <p:extLst>
      <p:ext uri="{BB962C8B-B14F-4D97-AF65-F5344CB8AC3E}">
        <p14:creationId xmlns:p14="http://schemas.microsoft.com/office/powerpoint/2010/main" val="86028721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Wrap-Up</a:t>
            </a:r>
          </a:p>
        </p:txBody>
      </p:sp>
    </p:spTree>
    <p:extLst>
      <p:ext uri="{BB962C8B-B14F-4D97-AF65-F5344CB8AC3E}">
        <p14:creationId xmlns:p14="http://schemas.microsoft.com/office/powerpoint/2010/main" val="78920822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E389F-E476-1049-BA00-F62D9873C0E8}"/>
              </a:ext>
            </a:extLst>
          </p:cNvPr>
          <p:cNvSpPr>
            <a:spLocks noGrp="1"/>
          </p:cNvSpPr>
          <p:nvPr>
            <p:ph type="title"/>
          </p:nvPr>
        </p:nvSpPr>
        <p:spPr/>
        <p:txBody>
          <a:bodyPr>
            <a:normAutofit fontScale="90000"/>
          </a:bodyPr>
          <a:lstStyle/>
          <a:p>
            <a:r>
              <a:rPr lang="en-US" dirty="0"/>
              <a:t>Outcomes</a:t>
            </a:r>
          </a:p>
        </p:txBody>
      </p:sp>
      <p:sp>
        <p:nvSpPr>
          <p:cNvPr id="5" name="Content Placeholder 4">
            <a:extLst>
              <a:ext uri="{FF2B5EF4-FFF2-40B4-BE49-F238E27FC236}">
                <a16:creationId xmlns:a16="http://schemas.microsoft.com/office/drawing/2014/main" id="{CBC87F7A-D8F1-F540-81D4-9BB584FC462B}"/>
              </a:ext>
            </a:extLst>
          </p:cNvPr>
          <p:cNvSpPr txBox="1">
            <a:spLocks/>
          </p:cNvSpPr>
          <p:nvPr/>
        </p:nvSpPr>
        <p:spPr>
          <a:xfrm>
            <a:off x="2418836" y="2434235"/>
            <a:ext cx="4726114" cy="4391567"/>
          </a:xfrm>
          <a:prstGeom prst="rect">
            <a:avLst/>
          </a:prstGeom>
        </p:spPr>
        <p:txBody>
          <a:bodyPr vert="horz" lIns="109728" tIns="54864" rIns="109728" bIns="54864" rtlCol="0">
            <a:noAutofit/>
          </a:bodyPr>
          <a:lstStyle>
            <a:lvl1pPr marL="0" indent="0" algn="l" defTabSz="609585" rtl="0" eaLnBrk="1" latinLnBrk="0" hangingPunct="1">
              <a:spcBef>
                <a:spcPct val="20000"/>
              </a:spcBef>
              <a:buFontTx/>
              <a:buNone/>
              <a:defRPr sz="3200" b="0" i="0" kern="1200">
                <a:solidFill>
                  <a:srgbClr val="414042"/>
                </a:solidFill>
                <a:latin typeface="Amazon Ember Regular" charset="0"/>
                <a:ea typeface="+mn-ea"/>
                <a:cs typeface="Amazon Ember Regular" charset="0"/>
              </a:defRPr>
            </a:lvl1pPr>
            <a:lvl2pPr marL="990575" indent="-380990" algn="l" defTabSz="609585" rtl="0" eaLnBrk="1" latinLnBrk="0" hangingPunct="1">
              <a:spcBef>
                <a:spcPct val="20000"/>
              </a:spcBef>
              <a:buFont typeface="Arial"/>
              <a:buChar char="•"/>
              <a:defRPr sz="2667" b="0" i="0" kern="1200">
                <a:solidFill>
                  <a:srgbClr val="414042"/>
                </a:solidFill>
                <a:latin typeface="Amazon Ember Regular" charset="0"/>
                <a:ea typeface="+mn-ea"/>
                <a:cs typeface="Amazon Ember Regular" charset="0"/>
              </a:defRPr>
            </a:lvl2pPr>
            <a:lvl3pPr marL="1523962" indent="-304792" algn="l" defTabSz="609585" rtl="0" eaLnBrk="1" latinLnBrk="0" hangingPunct="1">
              <a:spcBef>
                <a:spcPct val="20000"/>
              </a:spcBef>
              <a:buFont typeface="Arial"/>
              <a:buChar char="•"/>
              <a:defRPr sz="2400" b="0" i="0" kern="1200">
                <a:solidFill>
                  <a:srgbClr val="414042"/>
                </a:solidFill>
                <a:latin typeface="Amazon Ember Regular" charset="0"/>
                <a:ea typeface="+mn-ea"/>
                <a:cs typeface="Amazon Ember Regular" charset="0"/>
              </a:defRPr>
            </a:lvl3pPr>
            <a:lvl4pPr marL="2133547"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4pPr>
            <a:lvl5pPr marL="2743131"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spcBef>
                <a:spcPts val="0"/>
              </a:spcBef>
              <a:spcAft>
                <a:spcPts val="6240"/>
              </a:spcAft>
            </a:pPr>
            <a:r>
              <a:rPr lang="en-US" sz="2400" dirty="0">
                <a:solidFill>
                  <a:schemeClr val="accent5">
                    <a:lumMod val="50000"/>
                  </a:schemeClr>
                </a:solidFill>
                <a:latin typeface="+mn-lt"/>
                <a:ea typeface="Amazon Ember" charset="0"/>
                <a:cs typeface="Amazon Ember" charset="0"/>
              </a:rPr>
              <a:t>Delivery of Production Systems by Multi-Disciplinary Teams</a:t>
            </a:r>
          </a:p>
          <a:p>
            <a:pPr>
              <a:spcBef>
                <a:spcPts val="0"/>
              </a:spcBef>
              <a:spcAft>
                <a:spcPts val="6240"/>
              </a:spcAft>
            </a:pPr>
            <a:r>
              <a:rPr lang="en-US" sz="2400" dirty="0">
                <a:solidFill>
                  <a:schemeClr val="accent5">
                    <a:lumMod val="50000"/>
                  </a:schemeClr>
                </a:solidFill>
                <a:latin typeface="+mn-lt"/>
                <a:ea typeface="Amazon Ember" charset="0"/>
                <a:cs typeface="Amazon Ember" charset="0"/>
              </a:rPr>
              <a:t>Improve Operational Efficiency</a:t>
            </a:r>
          </a:p>
          <a:p>
            <a:pPr>
              <a:spcBef>
                <a:spcPts val="0"/>
              </a:spcBef>
              <a:spcAft>
                <a:spcPts val="6240"/>
              </a:spcAft>
            </a:pPr>
            <a:r>
              <a:rPr lang="en-US" sz="2400" dirty="0">
                <a:solidFill>
                  <a:schemeClr val="accent5">
                    <a:lumMod val="50000"/>
                  </a:schemeClr>
                </a:solidFill>
                <a:latin typeface="+mn-lt"/>
                <a:ea typeface="Amazon Ember" charset="0"/>
                <a:cs typeface="Amazon Ember" charset="0"/>
              </a:rPr>
              <a:t>Service Template Consumption</a:t>
            </a:r>
          </a:p>
        </p:txBody>
      </p:sp>
      <p:sp>
        <p:nvSpPr>
          <p:cNvPr id="6" name="Content Placeholder 4">
            <a:extLst>
              <a:ext uri="{FF2B5EF4-FFF2-40B4-BE49-F238E27FC236}">
                <a16:creationId xmlns:a16="http://schemas.microsoft.com/office/drawing/2014/main" id="{237F53A4-4BE0-F54A-A6AC-41D1BE2FE962}"/>
              </a:ext>
            </a:extLst>
          </p:cNvPr>
          <p:cNvSpPr txBox="1">
            <a:spLocks/>
          </p:cNvSpPr>
          <p:nvPr/>
        </p:nvSpPr>
        <p:spPr>
          <a:xfrm>
            <a:off x="8998586" y="2342155"/>
            <a:ext cx="5090938" cy="3877008"/>
          </a:xfrm>
          <a:prstGeom prst="rect">
            <a:avLst/>
          </a:prstGeom>
        </p:spPr>
        <p:txBody>
          <a:bodyPr vert="horz" lIns="109728" tIns="54864" rIns="109728" bIns="54864" rtlCol="0">
            <a:noAutofit/>
          </a:bodyPr>
          <a:lstStyle>
            <a:lvl1pPr marL="0" indent="0" algn="l" defTabSz="609585" rtl="0" eaLnBrk="1" latinLnBrk="0" hangingPunct="1">
              <a:spcBef>
                <a:spcPct val="20000"/>
              </a:spcBef>
              <a:buFontTx/>
              <a:buNone/>
              <a:defRPr sz="3200" b="0" i="0" kern="1200">
                <a:solidFill>
                  <a:srgbClr val="414042"/>
                </a:solidFill>
                <a:latin typeface="Amazon Ember Regular" charset="0"/>
                <a:ea typeface="+mn-ea"/>
                <a:cs typeface="Amazon Ember Regular" charset="0"/>
              </a:defRPr>
            </a:lvl1pPr>
            <a:lvl2pPr marL="990575" indent="-380990" algn="l" defTabSz="609585" rtl="0" eaLnBrk="1" latinLnBrk="0" hangingPunct="1">
              <a:spcBef>
                <a:spcPct val="20000"/>
              </a:spcBef>
              <a:buFont typeface="Arial"/>
              <a:buChar char="•"/>
              <a:defRPr sz="2667" b="0" i="0" kern="1200">
                <a:solidFill>
                  <a:srgbClr val="414042"/>
                </a:solidFill>
                <a:latin typeface="Amazon Ember Regular" charset="0"/>
                <a:ea typeface="+mn-ea"/>
                <a:cs typeface="Amazon Ember Regular" charset="0"/>
              </a:defRPr>
            </a:lvl2pPr>
            <a:lvl3pPr marL="1523962" indent="-304792" algn="l" defTabSz="609585" rtl="0" eaLnBrk="1" latinLnBrk="0" hangingPunct="1">
              <a:spcBef>
                <a:spcPct val="20000"/>
              </a:spcBef>
              <a:buFont typeface="Arial"/>
              <a:buChar char="•"/>
              <a:defRPr sz="2400" b="0" i="0" kern="1200">
                <a:solidFill>
                  <a:srgbClr val="414042"/>
                </a:solidFill>
                <a:latin typeface="Amazon Ember Regular" charset="0"/>
                <a:ea typeface="+mn-ea"/>
                <a:cs typeface="Amazon Ember Regular" charset="0"/>
              </a:defRPr>
            </a:lvl3pPr>
            <a:lvl4pPr marL="2133547"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4pPr>
            <a:lvl5pPr marL="2743131"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spcBef>
                <a:spcPts val="0"/>
              </a:spcBef>
              <a:spcAft>
                <a:spcPts val="6240"/>
              </a:spcAft>
            </a:pPr>
            <a:r>
              <a:rPr lang="en-US" sz="2400" dirty="0">
                <a:solidFill>
                  <a:schemeClr val="accent5">
                    <a:lumMod val="50000"/>
                  </a:schemeClr>
                </a:solidFill>
                <a:latin typeface="+mn-lt"/>
                <a:ea typeface="Amazon Ember" charset="0"/>
                <a:cs typeface="Amazon Ember" charset="0"/>
              </a:rPr>
              <a:t>Consistent Framework for Overall Adoption and Acceleration</a:t>
            </a:r>
          </a:p>
          <a:p>
            <a:pPr>
              <a:spcBef>
                <a:spcPts val="0"/>
              </a:spcBef>
              <a:spcAft>
                <a:spcPts val="6240"/>
              </a:spcAft>
            </a:pPr>
            <a:r>
              <a:rPr lang="en-US" sz="2400" dirty="0">
                <a:solidFill>
                  <a:schemeClr val="accent5">
                    <a:lumMod val="50000"/>
                  </a:schemeClr>
                </a:solidFill>
                <a:latin typeface="+mn-lt"/>
                <a:ea typeface="Amazon Ember" charset="0"/>
                <a:cs typeface="Amazon Ember" charset="0"/>
              </a:rPr>
              <a:t>Enforce Compliance</a:t>
            </a:r>
          </a:p>
          <a:p>
            <a:pPr>
              <a:spcBef>
                <a:spcPts val="0"/>
              </a:spcBef>
              <a:spcAft>
                <a:spcPts val="6240"/>
              </a:spcAft>
            </a:pPr>
            <a:r>
              <a:rPr lang="en-US" sz="2400" dirty="0">
                <a:solidFill>
                  <a:schemeClr val="accent5">
                    <a:lumMod val="50000"/>
                  </a:schemeClr>
                </a:solidFill>
                <a:latin typeface="+mn-lt"/>
                <a:ea typeface="Amazon Ember" charset="0"/>
                <a:cs typeface="Amazon Ember" charset="0"/>
              </a:rPr>
              <a:t>Enhance Customer Satisfaction</a:t>
            </a:r>
          </a:p>
        </p:txBody>
      </p:sp>
      <p:pic>
        <p:nvPicPr>
          <p:cNvPr id="7" name="Picture 6">
            <a:extLst>
              <a:ext uri="{FF2B5EF4-FFF2-40B4-BE49-F238E27FC236}">
                <a16:creationId xmlns:a16="http://schemas.microsoft.com/office/drawing/2014/main" id="{CD7E5D3D-9AF6-BA4F-87EE-BB00855820DD}"/>
              </a:ext>
            </a:extLst>
          </p:cNvPr>
          <p:cNvPicPr>
            <a:picLocks noChangeAspect="1"/>
          </p:cNvPicPr>
          <p:nvPr/>
        </p:nvPicPr>
        <p:blipFill>
          <a:blip r:embed="rId2"/>
          <a:stretch>
            <a:fillRect/>
          </a:stretch>
        </p:blipFill>
        <p:spPr>
          <a:xfrm>
            <a:off x="849086" y="3707284"/>
            <a:ext cx="1367806" cy="921319"/>
          </a:xfrm>
          <a:prstGeom prst="rect">
            <a:avLst/>
          </a:prstGeom>
        </p:spPr>
      </p:pic>
      <p:pic>
        <p:nvPicPr>
          <p:cNvPr id="8" name="Picture 7">
            <a:extLst>
              <a:ext uri="{FF2B5EF4-FFF2-40B4-BE49-F238E27FC236}">
                <a16:creationId xmlns:a16="http://schemas.microsoft.com/office/drawing/2014/main" id="{422F5B13-4B71-D545-B81B-0DCEF703127B}"/>
              </a:ext>
            </a:extLst>
          </p:cNvPr>
          <p:cNvPicPr>
            <a:picLocks noChangeAspect="1"/>
          </p:cNvPicPr>
          <p:nvPr/>
        </p:nvPicPr>
        <p:blipFill>
          <a:blip r:embed="rId3"/>
          <a:stretch>
            <a:fillRect/>
          </a:stretch>
        </p:blipFill>
        <p:spPr>
          <a:xfrm>
            <a:off x="931595" y="5047899"/>
            <a:ext cx="984324" cy="1114482"/>
          </a:xfrm>
          <a:prstGeom prst="rect">
            <a:avLst/>
          </a:prstGeom>
        </p:spPr>
      </p:pic>
      <p:pic>
        <p:nvPicPr>
          <p:cNvPr id="9" name="Picture 8">
            <a:extLst>
              <a:ext uri="{FF2B5EF4-FFF2-40B4-BE49-F238E27FC236}">
                <a16:creationId xmlns:a16="http://schemas.microsoft.com/office/drawing/2014/main" id="{11F9A869-38EE-FB40-B810-4985769D7476}"/>
              </a:ext>
            </a:extLst>
          </p:cNvPr>
          <p:cNvPicPr>
            <a:picLocks noChangeAspect="1"/>
          </p:cNvPicPr>
          <p:nvPr/>
        </p:nvPicPr>
        <p:blipFill>
          <a:blip r:embed="rId4"/>
          <a:stretch>
            <a:fillRect/>
          </a:stretch>
        </p:blipFill>
        <p:spPr>
          <a:xfrm>
            <a:off x="7586961" y="2186662"/>
            <a:ext cx="1334440" cy="926056"/>
          </a:xfrm>
          <a:prstGeom prst="rect">
            <a:avLst/>
          </a:prstGeom>
        </p:spPr>
      </p:pic>
      <p:pic>
        <p:nvPicPr>
          <p:cNvPr id="10" name="Picture 9">
            <a:extLst>
              <a:ext uri="{FF2B5EF4-FFF2-40B4-BE49-F238E27FC236}">
                <a16:creationId xmlns:a16="http://schemas.microsoft.com/office/drawing/2014/main" id="{23303558-F04A-EA49-9B3C-B3E998D2FD5B}"/>
              </a:ext>
            </a:extLst>
          </p:cNvPr>
          <p:cNvPicPr>
            <a:picLocks noChangeAspect="1"/>
          </p:cNvPicPr>
          <p:nvPr/>
        </p:nvPicPr>
        <p:blipFill>
          <a:blip r:embed="rId5"/>
          <a:stretch>
            <a:fillRect/>
          </a:stretch>
        </p:blipFill>
        <p:spPr>
          <a:xfrm>
            <a:off x="849087" y="2122753"/>
            <a:ext cx="1306202" cy="989964"/>
          </a:xfrm>
          <a:prstGeom prst="rect">
            <a:avLst/>
          </a:prstGeom>
        </p:spPr>
      </p:pic>
      <p:pic>
        <p:nvPicPr>
          <p:cNvPr id="11" name="Picture 10">
            <a:extLst>
              <a:ext uri="{FF2B5EF4-FFF2-40B4-BE49-F238E27FC236}">
                <a16:creationId xmlns:a16="http://schemas.microsoft.com/office/drawing/2014/main" id="{6D830810-9E41-3E4F-93E3-D1CA9F175B68}"/>
              </a:ext>
            </a:extLst>
          </p:cNvPr>
          <p:cNvPicPr>
            <a:picLocks noChangeAspect="1"/>
          </p:cNvPicPr>
          <p:nvPr/>
        </p:nvPicPr>
        <p:blipFill>
          <a:blip r:embed="rId6"/>
          <a:stretch>
            <a:fillRect/>
          </a:stretch>
        </p:blipFill>
        <p:spPr>
          <a:xfrm>
            <a:off x="7445924" y="3619304"/>
            <a:ext cx="1097281" cy="1097278"/>
          </a:xfrm>
          <a:prstGeom prst="rect">
            <a:avLst/>
          </a:prstGeom>
        </p:spPr>
      </p:pic>
      <p:pic>
        <p:nvPicPr>
          <p:cNvPr id="12" name="Picture 11">
            <a:extLst>
              <a:ext uri="{FF2B5EF4-FFF2-40B4-BE49-F238E27FC236}">
                <a16:creationId xmlns:a16="http://schemas.microsoft.com/office/drawing/2014/main" id="{5BF23ADF-D6B5-4346-A5B3-9802B5CCED80}"/>
              </a:ext>
            </a:extLst>
          </p:cNvPr>
          <p:cNvPicPr>
            <a:picLocks noChangeAspect="1"/>
          </p:cNvPicPr>
          <p:nvPr/>
        </p:nvPicPr>
        <p:blipFill>
          <a:blip r:embed="rId7"/>
          <a:stretch>
            <a:fillRect/>
          </a:stretch>
        </p:blipFill>
        <p:spPr>
          <a:xfrm>
            <a:off x="7445923" y="5049935"/>
            <a:ext cx="1047850" cy="1110408"/>
          </a:xfrm>
          <a:prstGeom prst="rect">
            <a:avLst/>
          </a:prstGeom>
        </p:spPr>
      </p:pic>
    </p:spTree>
    <p:extLst>
      <p:ext uri="{BB962C8B-B14F-4D97-AF65-F5344CB8AC3E}">
        <p14:creationId xmlns:p14="http://schemas.microsoft.com/office/powerpoint/2010/main" val="3353544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4A045-2F89-5140-A2C3-6D2406642FB3}"/>
              </a:ext>
            </a:extLst>
          </p:cNvPr>
          <p:cNvSpPr>
            <a:spLocks noGrp="1"/>
          </p:cNvSpPr>
          <p:nvPr>
            <p:ph type="title"/>
          </p:nvPr>
        </p:nvSpPr>
        <p:spPr/>
        <p:txBody>
          <a:bodyPr/>
          <a:lstStyle/>
          <a:p>
            <a:r>
              <a:rPr lang="en-US" sz="4320" dirty="0">
                <a:latin typeface="Amazon Ember" panose="020B0603020204020204" pitchFamily="34" charset="0"/>
                <a:ea typeface="Amazon Ember" panose="020B0603020204020204" pitchFamily="34" charset="0"/>
                <a:cs typeface="Amazon Ember" panose="020B0603020204020204" pitchFamily="34" charset="0"/>
              </a:rPr>
              <a:t>Call To Action</a:t>
            </a:r>
          </a:p>
        </p:txBody>
      </p:sp>
      <p:sp>
        <p:nvSpPr>
          <p:cNvPr id="5" name="Rectangle 4">
            <a:extLst>
              <a:ext uri="{FF2B5EF4-FFF2-40B4-BE49-F238E27FC236}">
                <a16:creationId xmlns:a16="http://schemas.microsoft.com/office/drawing/2014/main" id="{FBFF51BC-885C-354C-BF3A-F5EFD6662603}"/>
              </a:ext>
            </a:extLst>
          </p:cNvPr>
          <p:cNvSpPr/>
          <p:nvPr/>
        </p:nvSpPr>
        <p:spPr>
          <a:xfrm>
            <a:off x="512567" y="2296320"/>
            <a:ext cx="8023740" cy="3290131"/>
          </a:xfrm>
          <a:prstGeom prst="rect">
            <a:avLst/>
          </a:prstGeom>
        </p:spPr>
        <p:txBody>
          <a:bodyPr wrap="square">
            <a:spAutoFit/>
          </a:bodyPr>
          <a:lstStyle/>
          <a:p>
            <a:pPr marL="548640" indent="-548640">
              <a:spcBef>
                <a:spcPts val="1440"/>
              </a:spcBef>
              <a:buClr>
                <a:srgbClr val="2B3E41"/>
              </a:buClr>
              <a:buFont typeface="Arial" charset="0"/>
              <a:buChar char="•"/>
            </a:pPr>
            <a:r>
              <a:rPr lang="en-US" sz="2880" dirty="0">
                <a:ea typeface="Century Gothic" charset="0"/>
                <a:cs typeface="Century Gothic" charset="0"/>
              </a:rPr>
              <a:t>Sign Up for ServiceNow Connector Immersion Days with AWS</a:t>
            </a:r>
          </a:p>
          <a:p>
            <a:pPr marL="548640" indent="-548640">
              <a:spcBef>
                <a:spcPts val="1440"/>
              </a:spcBef>
              <a:buClr>
                <a:srgbClr val="2B3E41"/>
              </a:buClr>
              <a:buFont typeface="Arial" charset="0"/>
              <a:buChar char="•"/>
            </a:pPr>
            <a:r>
              <a:rPr lang="en-US" sz="2880" dirty="0">
                <a:ea typeface="Century Gothic" charset="0"/>
                <a:cs typeface="Century Gothic" charset="0"/>
              </a:rPr>
              <a:t>Install Connector from the ServiceNow Store</a:t>
            </a:r>
          </a:p>
          <a:p>
            <a:pPr marL="548640" indent="-548640">
              <a:spcBef>
                <a:spcPts val="1440"/>
              </a:spcBef>
              <a:buClr>
                <a:srgbClr val="2B3E41"/>
              </a:buClr>
              <a:buFont typeface="Arial" charset="0"/>
              <a:buChar char="•"/>
            </a:pPr>
            <a:r>
              <a:rPr lang="en-US" sz="2880" dirty="0">
                <a:ea typeface="Century Gothic" charset="0"/>
                <a:cs typeface="Century Gothic" charset="0"/>
              </a:rPr>
              <a:t>Provide Customer Feedback</a:t>
            </a:r>
          </a:p>
          <a:p>
            <a:pPr marL="548640" indent="-548640">
              <a:spcBef>
                <a:spcPts val="1440"/>
              </a:spcBef>
              <a:buClr>
                <a:srgbClr val="2B3E41"/>
              </a:buClr>
              <a:buFont typeface="Arial" charset="0"/>
              <a:buChar char="•"/>
            </a:pPr>
            <a:r>
              <a:rPr lang="en-US" sz="2880" dirty="0">
                <a:ea typeface="Century Gothic" charset="0"/>
                <a:cs typeface="Century Gothic" charset="0"/>
              </a:rPr>
              <a:t>Let’s get in production!</a:t>
            </a:r>
          </a:p>
        </p:txBody>
      </p:sp>
    </p:spTree>
    <p:extLst>
      <p:ext uri="{BB962C8B-B14F-4D97-AF65-F5344CB8AC3E}">
        <p14:creationId xmlns:p14="http://schemas.microsoft.com/office/powerpoint/2010/main" val="1485861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D67D2-630B-0542-A44C-17077DA9B590}"/>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17E4AB8F-EA82-1547-BA71-CB28ABA21BDF}"/>
              </a:ext>
            </a:extLst>
          </p:cNvPr>
          <p:cNvSpPr>
            <a:spLocks noGrp="1"/>
          </p:cNvSpPr>
          <p:nvPr>
            <p:ph idx="1"/>
          </p:nvPr>
        </p:nvSpPr>
        <p:spPr>
          <a:xfrm>
            <a:off x="204146" y="2566852"/>
            <a:ext cx="14009458" cy="2925288"/>
          </a:xfrm>
        </p:spPr>
        <p:txBody>
          <a:bodyPr/>
          <a:lstStyle/>
          <a:p>
            <a:pPr marL="548640" indent="-548640">
              <a:buFont typeface="Arial" panose="020B0604020202020204" pitchFamily="34" charset="0"/>
              <a:buChar char="•"/>
            </a:pPr>
            <a:r>
              <a:rPr lang="en-US" sz="3360" dirty="0"/>
              <a:t>[Launch Announcement]</a:t>
            </a:r>
            <a:r>
              <a:rPr lang="en-US" sz="3360" u="sng" dirty="0"/>
              <a:t> </a:t>
            </a:r>
            <a:r>
              <a:rPr lang="en-US" sz="3360" u="sng" dirty="0">
                <a:hlinkClick r:id="rId2"/>
              </a:rPr>
              <a:t>SC ServiceNow Connector </a:t>
            </a:r>
            <a:endParaRPr lang="en-US" sz="3360" u="sng" dirty="0"/>
          </a:p>
          <a:p>
            <a:pPr marL="548640" indent="-548640">
              <a:buFont typeface="Arial" panose="020B0604020202020204" pitchFamily="34" charset="0"/>
              <a:buChar char="•"/>
            </a:pPr>
            <a:r>
              <a:rPr lang="en-US" sz="3360" dirty="0"/>
              <a:t>[BLOG] </a:t>
            </a:r>
            <a:r>
              <a:rPr lang="en-US" sz="3360" u="sng" dirty="0">
                <a:hlinkClick r:id="rId3"/>
              </a:rPr>
              <a:t>Jeff Barr-AWS Service Catalog Connector for ServiceNow</a:t>
            </a:r>
            <a:r>
              <a:rPr lang="en-US" sz="3360" dirty="0"/>
              <a:t> </a:t>
            </a:r>
          </a:p>
          <a:p>
            <a:pPr marL="548640" indent="-548640">
              <a:buFont typeface="Arial" panose="020B0604020202020204" pitchFamily="34" charset="0"/>
              <a:buChar char="•"/>
            </a:pPr>
            <a:r>
              <a:rPr lang="en-US" sz="3360" dirty="0"/>
              <a:t>[BLOG] </a:t>
            </a:r>
            <a:r>
              <a:rPr lang="en-US" sz="3360" u="sng" dirty="0">
                <a:hlinkClick r:id="rId4"/>
              </a:rPr>
              <a:t>Install AWS SC Connector for ServiceNow</a:t>
            </a:r>
            <a:endParaRPr lang="en-US" sz="3360" u="sng" dirty="0"/>
          </a:p>
          <a:p>
            <a:pPr marL="548640" indent="-548640">
              <a:buFont typeface="Arial" panose="020B0604020202020204" pitchFamily="34" charset="0"/>
              <a:buChar char="•"/>
            </a:pPr>
            <a:r>
              <a:rPr lang="en-US" sz="3360" dirty="0"/>
              <a:t>[Public Docs] </a:t>
            </a:r>
            <a:r>
              <a:rPr lang="en-US" sz="3360" dirty="0">
                <a:hlinkClick r:id="rId5"/>
              </a:rPr>
              <a:t>Connector for ServiceNow</a:t>
            </a:r>
            <a:r>
              <a:rPr lang="en-US" sz="3360" dirty="0"/>
              <a:t> </a:t>
            </a:r>
          </a:p>
          <a:p>
            <a:pPr marL="548640" indent="-548640">
              <a:buFont typeface="Arial" panose="020B0604020202020204" pitchFamily="34" charset="0"/>
              <a:buChar char="•"/>
            </a:pPr>
            <a:r>
              <a:rPr lang="en-US" sz="3360" dirty="0"/>
              <a:t>[Questions] SC BD Team: </a:t>
            </a:r>
            <a:r>
              <a:rPr lang="en-US" sz="3360" dirty="0">
                <a:hlinkClick r:id="rId6"/>
              </a:rPr>
              <a:t>aws-sc-bd@amazon.com</a:t>
            </a:r>
            <a:r>
              <a:rPr lang="en-US" sz="3360" dirty="0"/>
              <a:t> </a:t>
            </a:r>
            <a:endParaRPr lang="en-US" dirty="0"/>
          </a:p>
        </p:txBody>
      </p:sp>
    </p:spTree>
    <p:extLst>
      <p:ext uri="{BB962C8B-B14F-4D97-AF65-F5344CB8AC3E}">
        <p14:creationId xmlns:p14="http://schemas.microsoft.com/office/powerpoint/2010/main" val="30763469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50403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D6FB00A-9483-BB4A-AAE5-DD80E6336013}"/>
              </a:ext>
            </a:extLst>
          </p:cNvPr>
          <p:cNvSpPr>
            <a:spLocks noGrp="1"/>
          </p:cNvSpPr>
          <p:nvPr>
            <p:ph type="body" sz="quarter" idx="14"/>
          </p:nvPr>
        </p:nvSpPr>
        <p:spPr/>
        <p:txBody>
          <a:bodyPr/>
          <a:lstStyle/>
          <a:p>
            <a:r>
              <a:rPr lang="en-US" dirty="0"/>
              <a:t>MaSonya Scott (masonyas@amazon.com)</a:t>
            </a:r>
          </a:p>
          <a:p>
            <a:endParaRPr lang="en-US" dirty="0"/>
          </a:p>
        </p:txBody>
      </p:sp>
    </p:spTree>
    <p:extLst>
      <p:ext uri="{BB962C8B-B14F-4D97-AF65-F5344CB8AC3E}">
        <p14:creationId xmlns:p14="http://schemas.microsoft.com/office/powerpoint/2010/main" val="29973218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7290262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C74AD3E-067A-46B7-B90F-11E1BB4D34E7}"/>
              </a:ext>
            </a:extLst>
          </p:cNvPr>
          <p:cNvSpPr>
            <a:spLocks noGrp="1"/>
          </p:cNvSpPr>
          <p:nvPr>
            <p:ph type="title"/>
          </p:nvPr>
        </p:nvSpPr>
        <p:spPr>
          <a:xfrm>
            <a:off x="323850" y="347413"/>
            <a:ext cx="13982827" cy="1079598"/>
          </a:xfrm>
        </p:spPr>
        <p:txBody>
          <a:bodyPr/>
          <a:lstStyle/>
          <a:p>
            <a:r>
              <a:rPr lang="en-US" dirty="0"/>
              <a:t>Related breakouts</a:t>
            </a:r>
          </a:p>
        </p:txBody>
      </p:sp>
      <p:sp>
        <p:nvSpPr>
          <p:cNvPr id="9" name="Text Placeholder 8">
            <a:extLst>
              <a:ext uri="{FF2B5EF4-FFF2-40B4-BE49-F238E27FC236}">
                <a16:creationId xmlns:a16="http://schemas.microsoft.com/office/drawing/2014/main" id="{67A84F9E-23E4-4D06-8E53-B8C6106F82A3}"/>
              </a:ext>
            </a:extLst>
          </p:cNvPr>
          <p:cNvSpPr>
            <a:spLocks noGrp="1"/>
          </p:cNvSpPr>
          <p:nvPr>
            <p:ph type="body" sz="quarter" idx="4294967295"/>
          </p:nvPr>
        </p:nvSpPr>
        <p:spPr>
          <a:xfrm>
            <a:off x="323850" y="1774825"/>
            <a:ext cx="9683750" cy="1501775"/>
          </a:xfrm>
        </p:spPr>
        <p:txBody>
          <a:bodyPr/>
          <a:lstStyle/>
          <a:p>
            <a:pPr lvl="0"/>
            <a:r>
              <a:rPr lang="en-US" dirty="0"/>
              <a:t>Day of Week, Month Day</a:t>
            </a:r>
          </a:p>
          <a:p>
            <a:pPr lvl="1"/>
            <a:r>
              <a:rPr lang="en-US" dirty="0"/>
              <a:t>Session Title</a:t>
            </a:r>
          </a:p>
          <a:p>
            <a:pPr lvl="1"/>
            <a:r>
              <a:rPr lang="en-US" dirty="0"/>
              <a:t>Time – Time  |  Location</a:t>
            </a:r>
          </a:p>
        </p:txBody>
      </p:sp>
      <p:sp>
        <p:nvSpPr>
          <p:cNvPr id="10" name="Text Placeholder 9">
            <a:extLst>
              <a:ext uri="{FF2B5EF4-FFF2-40B4-BE49-F238E27FC236}">
                <a16:creationId xmlns:a16="http://schemas.microsoft.com/office/drawing/2014/main" id="{CBD14F2A-AD46-4EF3-87E0-EF6C00362474}"/>
              </a:ext>
            </a:extLst>
          </p:cNvPr>
          <p:cNvSpPr>
            <a:spLocks noGrp="1"/>
          </p:cNvSpPr>
          <p:nvPr>
            <p:ph type="body" sz="quarter" idx="4294967295"/>
          </p:nvPr>
        </p:nvSpPr>
        <p:spPr>
          <a:xfrm>
            <a:off x="323850" y="3576638"/>
            <a:ext cx="9683750" cy="1501775"/>
          </a:xfrm>
        </p:spPr>
        <p:txBody>
          <a:bodyPr/>
          <a:lstStyle/>
          <a:p>
            <a:pPr lvl="0"/>
            <a:r>
              <a:rPr lang="en-US" dirty="0"/>
              <a:t>Day of Week, Month Day</a:t>
            </a:r>
          </a:p>
          <a:p>
            <a:pPr lvl="1"/>
            <a:r>
              <a:rPr lang="en-US" dirty="0"/>
              <a:t>Session Title</a:t>
            </a:r>
          </a:p>
          <a:p>
            <a:pPr lvl="1"/>
            <a:r>
              <a:rPr lang="en-US" dirty="0"/>
              <a:t>Time – Time  |  Location</a:t>
            </a:r>
          </a:p>
        </p:txBody>
      </p:sp>
      <p:sp>
        <p:nvSpPr>
          <p:cNvPr id="11" name="Text Placeholder 10">
            <a:extLst>
              <a:ext uri="{FF2B5EF4-FFF2-40B4-BE49-F238E27FC236}">
                <a16:creationId xmlns:a16="http://schemas.microsoft.com/office/drawing/2014/main" id="{A7BC4DCD-A43A-4171-9C5B-2C638D30DDE4}"/>
              </a:ext>
            </a:extLst>
          </p:cNvPr>
          <p:cNvSpPr>
            <a:spLocks noGrp="1"/>
          </p:cNvSpPr>
          <p:nvPr>
            <p:ph type="body" sz="quarter" idx="4294967295"/>
          </p:nvPr>
        </p:nvSpPr>
        <p:spPr>
          <a:xfrm>
            <a:off x="323850" y="5378450"/>
            <a:ext cx="9683750" cy="1501775"/>
          </a:xfrm>
        </p:spPr>
        <p:txBody>
          <a:bodyPr/>
          <a:lstStyle/>
          <a:p>
            <a:pPr lvl="0"/>
            <a:r>
              <a:rPr lang="en-US" dirty="0"/>
              <a:t>Day of Week, Month Day</a:t>
            </a:r>
          </a:p>
          <a:p>
            <a:pPr lvl="1"/>
            <a:r>
              <a:rPr lang="en-US" dirty="0"/>
              <a:t>Session Title</a:t>
            </a:r>
          </a:p>
          <a:p>
            <a:pPr lvl="1"/>
            <a:r>
              <a:rPr lang="en-US" dirty="0"/>
              <a:t>Time – Time  |  Location</a:t>
            </a:r>
          </a:p>
        </p:txBody>
      </p:sp>
      <p:cxnSp>
        <p:nvCxnSpPr>
          <p:cNvPr id="7" name="Straight Connector 6">
            <a:extLst>
              <a:ext uri="{FF2B5EF4-FFF2-40B4-BE49-F238E27FC236}">
                <a16:creationId xmlns:a16="http://schemas.microsoft.com/office/drawing/2014/main" id="{51D6F39E-B74D-4885-B671-6C16F7662509}"/>
              </a:ext>
            </a:extLst>
          </p:cNvPr>
          <p:cNvCxnSpPr/>
          <p:nvPr/>
        </p:nvCxnSpPr>
        <p:spPr>
          <a:xfrm>
            <a:off x="538163" y="3378804"/>
            <a:ext cx="11369042" cy="0"/>
          </a:xfrm>
          <a:prstGeom prst="line">
            <a:avLst/>
          </a:prstGeom>
          <a:ln w="25400">
            <a:gradFill flip="none" rotWithShape="1">
              <a:gsLst>
                <a:gs pos="0">
                  <a:srgbClr val="0090D0"/>
                </a:gs>
                <a:gs pos="100000">
                  <a:srgbClr val="C57E2E"/>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A2DEA7-2C3E-47C0-B342-7BE530FA4482}"/>
              </a:ext>
            </a:extLst>
          </p:cNvPr>
          <p:cNvCxnSpPr/>
          <p:nvPr/>
        </p:nvCxnSpPr>
        <p:spPr>
          <a:xfrm>
            <a:off x="538163" y="5197444"/>
            <a:ext cx="11369042" cy="0"/>
          </a:xfrm>
          <a:prstGeom prst="line">
            <a:avLst/>
          </a:prstGeom>
          <a:ln w="25400">
            <a:gradFill flip="none" rotWithShape="1">
              <a:gsLst>
                <a:gs pos="0">
                  <a:srgbClr val="0090D0"/>
                </a:gs>
                <a:gs pos="100000">
                  <a:srgbClr val="C57E2E"/>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F644405-594A-0840-974D-3914860CBB3B}"/>
              </a:ext>
            </a:extLst>
          </p:cNvPr>
          <p:cNvSpPr/>
          <p:nvPr/>
        </p:nvSpPr>
        <p:spPr bwMode="auto">
          <a:xfrm>
            <a:off x="10710530" y="603114"/>
            <a:ext cx="3335867" cy="9144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Is this slide needed</a:t>
            </a:r>
          </a:p>
        </p:txBody>
      </p:sp>
    </p:spTree>
    <p:extLst>
      <p:ext uri="{BB962C8B-B14F-4D97-AF65-F5344CB8AC3E}">
        <p14:creationId xmlns:p14="http://schemas.microsoft.com/office/powerpoint/2010/main" val="33209555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78A3-D1A0-5746-A89B-3F11F89688D7}"/>
              </a:ext>
            </a:extLst>
          </p:cNvPr>
          <p:cNvSpPr>
            <a:spLocks noGrp="1"/>
          </p:cNvSpPr>
          <p:nvPr>
            <p:ph type="title"/>
          </p:nvPr>
        </p:nvSpPr>
        <p:spPr/>
        <p:txBody>
          <a:bodyPr/>
          <a:lstStyle/>
          <a:p>
            <a:r>
              <a:rPr lang="en-US" dirty="0"/>
              <a:t>Pre-Workshop Logistics</a:t>
            </a:r>
          </a:p>
        </p:txBody>
      </p:sp>
      <p:sp>
        <p:nvSpPr>
          <p:cNvPr id="3" name="Content Placeholder 2">
            <a:extLst>
              <a:ext uri="{FF2B5EF4-FFF2-40B4-BE49-F238E27FC236}">
                <a16:creationId xmlns:a16="http://schemas.microsoft.com/office/drawing/2014/main" id="{921CCEF3-0453-054E-84A1-1168D2D5A2D5}"/>
              </a:ext>
            </a:extLst>
          </p:cNvPr>
          <p:cNvSpPr>
            <a:spLocks noGrp="1"/>
          </p:cNvSpPr>
          <p:nvPr>
            <p:ph idx="1"/>
          </p:nvPr>
        </p:nvSpPr>
        <p:spPr>
          <a:xfrm>
            <a:off x="323089" y="1427015"/>
            <a:ext cx="13984225" cy="5743111"/>
          </a:xfrm>
        </p:spPr>
        <p:txBody>
          <a:bodyPr/>
          <a:lstStyle/>
          <a:p>
            <a:pPr marL="457200" indent="-457200">
              <a:buFont typeface="Courier New" panose="02070309020205020404" pitchFamily="49" charset="0"/>
              <a:buChar char="o"/>
            </a:pPr>
            <a:r>
              <a:rPr lang="en-US" sz="2800" dirty="0"/>
              <a:t>QwikLab Access Information Sheet</a:t>
            </a:r>
          </a:p>
          <a:p>
            <a:pPr marL="860588" lvl="1" indent="-457200">
              <a:buFont typeface="Courier New" panose="02070309020205020404" pitchFamily="49" charset="0"/>
              <a:buChar char="o"/>
            </a:pPr>
            <a:r>
              <a:rPr lang="en-US" sz="2800" dirty="0"/>
              <a:t>ServiceNow (1 instance per group)</a:t>
            </a:r>
          </a:p>
          <a:p>
            <a:pPr marL="860588" lvl="1" indent="-457200">
              <a:buFont typeface="Courier New" panose="02070309020205020404" pitchFamily="49" charset="0"/>
              <a:buChar char="o"/>
            </a:pPr>
            <a:r>
              <a:rPr lang="en-US" sz="2800" dirty="0"/>
              <a:t>AWS QwikLab (Individual accounts)</a:t>
            </a:r>
          </a:p>
          <a:p>
            <a:pPr marL="1398438" lvl="3" indent="-457200">
              <a:buFont typeface="Courier New" panose="02070309020205020404" pitchFamily="49" charset="0"/>
              <a:buChar char="o"/>
            </a:pPr>
            <a:r>
              <a:rPr lang="en-US" sz="2800" dirty="0"/>
              <a:t>Please sign-up for QwikLab</a:t>
            </a:r>
          </a:p>
          <a:p>
            <a:pPr marL="1398438" lvl="3" indent="-457200">
              <a:buFont typeface="Courier New" panose="02070309020205020404" pitchFamily="49" charset="0"/>
              <a:buChar char="o"/>
            </a:pPr>
            <a:r>
              <a:rPr lang="en-US" sz="2800" dirty="0"/>
              <a:t>Go to your email account to confirm your QwikLab account</a:t>
            </a:r>
          </a:p>
          <a:p>
            <a:pPr marL="457200" indent="-457200">
              <a:buFont typeface="Courier New" panose="02070309020205020404" pitchFamily="49" charset="0"/>
              <a:buChar char="o"/>
            </a:pPr>
            <a:r>
              <a:rPr lang="en-US" sz="2800" dirty="0"/>
              <a:t>Tiny URL: </a:t>
            </a:r>
            <a:r>
              <a:rPr lang="en-US" sz="2800" dirty="0">
                <a:hlinkClick r:id="rId2"/>
              </a:rPr>
              <a:t>https://tinyurl.com/yc3x85gf</a:t>
            </a:r>
            <a:r>
              <a:rPr lang="en-US" sz="2800" dirty="0"/>
              <a:t> </a:t>
            </a:r>
          </a:p>
          <a:p>
            <a:pPr marL="457200" indent="-457200">
              <a:buFont typeface="Courier New" panose="02070309020205020404" pitchFamily="49" charset="0"/>
              <a:buChar char="o"/>
            </a:pPr>
            <a:r>
              <a:rPr lang="en-US" sz="2800" dirty="0"/>
              <a:t>Qwiklab URL: </a:t>
            </a:r>
            <a:r>
              <a:rPr lang="en-US" sz="2800" dirty="0">
                <a:hlinkClick r:id="rId3"/>
              </a:rPr>
              <a:t>https://amazon.qwiklabs.com/focuses/3545?parent=catalog</a:t>
            </a:r>
            <a:r>
              <a:rPr lang="en-US" sz="2800" dirty="0"/>
              <a:t>  </a:t>
            </a:r>
          </a:p>
          <a:p>
            <a:pPr marL="457200" indent="-457200">
              <a:buFont typeface="Courier New" panose="02070309020205020404" pitchFamily="49" charset="0"/>
              <a:buChar char="o"/>
            </a:pPr>
            <a:r>
              <a:rPr lang="en-US" sz="2800" dirty="0"/>
              <a:t>Run lab setup in QwikLab</a:t>
            </a:r>
          </a:p>
          <a:p>
            <a:pPr marL="457200" indent="-457200">
              <a:buFont typeface="Courier New" panose="02070309020205020404" pitchFamily="49" charset="0"/>
              <a:buChar char="o"/>
            </a:pPr>
            <a:r>
              <a:rPr lang="en-US" sz="2800" dirty="0" err="1"/>
              <a:t>Wifi</a:t>
            </a:r>
            <a:r>
              <a:rPr lang="en-US" sz="2800" dirty="0"/>
              <a:t> Password: @aws2018</a:t>
            </a:r>
          </a:p>
          <a:p>
            <a:endParaRPr lang="en-US" dirty="0"/>
          </a:p>
          <a:p>
            <a:pPr lvl="3"/>
            <a:endParaRPr lang="en-US" dirty="0"/>
          </a:p>
          <a:p>
            <a:pPr marL="860588" lvl="1" indent="-457200">
              <a:buFont typeface="Courier New" panose="02070309020205020404" pitchFamily="49" charset="0"/>
              <a:buChar char="o"/>
            </a:pPr>
            <a:endParaRPr lang="en-US" dirty="0"/>
          </a:p>
        </p:txBody>
      </p:sp>
      <p:sp>
        <p:nvSpPr>
          <p:cNvPr id="4" name="Rectangle 3">
            <a:extLst>
              <a:ext uri="{FF2B5EF4-FFF2-40B4-BE49-F238E27FC236}">
                <a16:creationId xmlns:a16="http://schemas.microsoft.com/office/drawing/2014/main" id="{D3519EF0-8351-EC4F-84E1-58327DD093A8}"/>
              </a:ext>
            </a:extLst>
          </p:cNvPr>
          <p:cNvSpPr/>
          <p:nvPr/>
        </p:nvSpPr>
        <p:spPr bwMode="auto">
          <a:xfrm>
            <a:off x="10710530" y="603114"/>
            <a:ext cx="3335867" cy="9144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Needs to be updated</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Saager</a:t>
            </a:r>
          </a:p>
        </p:txBody>
      </p:sp>
    </p:spTree>
    <p:extLst>
      <p:ext uri="{BB962C8B-B14F-4D97-AF65-F5344CB8AC3E}">
        <p14:creationId xmlns:p14="http://schemas.microsoft.com/office/powerpoint/2010/main" val="34908221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51C08-7738-C340-9F5F-D18301627C1E}"/>
              </a:ext>
            </a:extLst>
          </p:cNvPr>
          <p:cNvSpPr>
            <a:spLocks noGrp="1"/>
          </p:cNvSpPr>
          <p:nvPr>
            <p:ph type="title"/>
          </p:nvPr>
        </p:nvSpPr>
        <p:spPr/>
        <p:txBody>
          <a:bodyPr/>
          <a:lstStyle/>
          <a:p>
            <a:r>
              <a:rPr lang="en-US" dirty="0"/>
              <a:t>Credential Card</a:t>
            </a:r>
          </a:p>
        </p:txBody>
      </p:sp>
      <p:sp>
        <p:nvSpPr>
          <p:cNvPr id="5" name="TextBox 4">
            <a:extLst>
              <a:ext uri="{FF2B5EF4-FFF2-40B4-BE49-F238E27FC236}">
                <a16:creationId xmlns:a16="http://schemas.microsoft.com/office/drawing/2014/main" id="{16AE33F2-5EEF-EE4A-85A1-4674DFDCA509}"/>
              </a:ext>
            </a:extLst>
          </p:cNvPr>
          <p:cNvSpPr txBox="1"/>
          <p:nvPr/>
        </p:nvSpPr>
        <p:spPr>
          <a:xfrm>
            <a:off x="770964" y="2041607"/>
            <a:ext cx="5181600" cy="3859518"/>
          </a:xfrm>
          <a:prstGeom prst="rect">
            <a:avLst/>
          </a:prstGeom>
          <a:noFill/>
        </p:spPr>
        <p:txBody>
          <a:bodyPr wrap="square" lIns="182880" tIns="146304" rIns="182880" bIns="146304" rtlCol="0">
            <a:spAutoFit/>
          </a:bodyPr>
          <a:lstStyle/>
          <a:p>
            <a:pPr marL="457200" indent="-457200">
              <a:lnSpc>
                <a:spcPct val="90000"/>
              </a:lnSpc>
              <a:spcAft>
                <a:spcPts val="1800"/>
              </a:spcAft>
              <a:buFont typeface="Arial" panose="020B0604020202020204" pitchFamily="34" charset="0"/>
              <a:buChar char="•"/>
            </a:pPr>
            <a:r>
              <a:rPr lang="en-US" sz="2800" dirty="0">
                <a:gradFill>
                  <a:gsLst>
                    <a:gs pos="2917">
                      <a:schemeClr val="tx1"/>
                    </a:gs>
                    <a:gs pos="30000">
                      <a:schemeClr val="tx1"/>
                    </a:gs>
                  </a:gsLst>
                  <a:lin ang="5400000" scaled="0"/>
                </a:gradFill>
              </a:rPr>
              <a:t>Each Table will have three credential cards per team</a:t>
            </a:r>
          </a:p>
          <a:p>
            <a:pPr marL="457200" indent="-457200">
              <a:lnSpc>
                <a:spcPct val="90000"/>
              </a:lnSpc>
              <a:spcAft>
                <a:spcPts val="1800"/>
              </a:spcAft>
              <a:buFont typeface="Arial" panose="020B0604020202020204" pitchFamily="34" charset="0"/>
              <a:buChar char="•"/>
            </a:pPr>
            <a:r>
              <a:rPr lang="en-US" sz="2800" dirty="0">
                <a:gradFill>
                  <a:gsLst>
                    <a:gs pos="2917">
                      <a:schemeClr val="tx1"/>
                    </a:gs>
                    <a:gs pos="30000">
                      <a:schemeClr val="tx1"/>
                    </a:gs>
                  </a:gsLst>
                  <a:lin ang="5400000" scaled="0"/>
                </a:gradFill>
              </a:rPr>
              <a:t>Each lab participate will use Qwiklab and receive a token to access</a:t>
            </a:r>
          </a:p>
          <a:p>
            <a:pPr marL="457200" indent="-457200">
              <a:lnSpc>
                <a:spcPct val="90000"/>
              </a:lnSpc>
              <a:spcAft>
                <a:spcPts val="1800"/>
              </a:spcAft>
              <a:buFont typeface="Arial" panose="020B0604020202020204" pitchFamily="34" charset="0"/>
              <a:buChar char="•"/>
            </a:pPr>
            <a:r>
              <a:rPr lang="en-US" sz="2800" dirty="0">
                <a:gradFill>
                  <a:gsLst>
                    <a:gs pos="2917">
                      <a:schemeClr val="tx1"/>
                    </a:gs>
                    <a:gs pos="30000">
                      <a:schemeClr val="tx1"/>
                    </a:gs>
                  </a:gsLst>
                  <a:lin ang="5400000" scaled="0"/>
                </a:gradFill>
              </a:rPr>
              <a:t>Each team (two people) will share one ServiceNow instance</a:t>
            </a:r>
          </a:p>
        </p:txBody>
      </p:sp>
      <p:pic>
        <p:nvPicPr>
          <p:cNvPr id="6" name="Picture 5">
            <a:extLst>
              <a:ext uri="{FF2B5EF4-FFF2-40B4-BE49-F238E27FC236}">
                <a16:creationId xmlns:a16="http://schemas.microsoft.com/office/drawing/2014/main" id="{20EC552C-4ECD-E044-BF41-7A7C7DEBE0B5}"/>
              </a:ext>
            </a:extLst>
          </p:cNvPr>
          <p:cNvPicPr>
            <a:picLocks noChangeAspect="1"/>
          </p:cNvPicPr>
          <p:nvPr/>
        </p:nvPicPr>
        <p:blipFill>
          <a:blip r:embed="rId2"/>
          <a:stretch>
            <a:fillRect/>
          </a:stretch>
        </p:blipFill>
        <p:spPr>
          <a:xfrm>
            <a:off x="7316592" y="1810872"/>
            <a:ext cx="5581276" cy="4320988"/>
          </a:xfrm>
          <a:prstGeom prst="rect">
            <a:avLst/>
          </a:prstGeom>
        </p:spPr>
      </p:pic>
      <p:sp>
        <p:nvSpPr>
          <p:cNvPr id="7" name="Rectangle 6">
            <a:extLst>
              <a:ext uri="{FF2B5EF4-FFF2-40B4-BE49-F238E27FC236}">
                <a16:creationId xmlns:a16="http://schemas.microsoft.com/office/drawing/2014/main" id="{CD163A28-E3D5-A542-B007-962FCDDF704E}"/>
              </a:ext>
            </a:extLst>
          </p:cNvPr>
          <p:cNvSpPr/>
          <p:nvPr/>
        </p:nvSpPr>
        <p:spPr bwMode="auto">
          <a:xfrm>
            <a:off x="10710530" y="603114"/>
            <a:ext cx="3335867" cy="9144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Needs to be updated</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MBS</a:t>
            </a:r>
          </a:p>
        </p:txBody>
      </p:sp>
    </p:spTree>
    <p:extLst>
      <p:ext uri="{BB962C8B-B14F-4D97-AF65-F5344CB8AC3E}">
        <p14:creationId xmlns:p14="http://schemas.microsoft.com/office/powerpoint/2010/main" val="223051464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3444973"/>
            <a:ext cx="12908725" cy="1957459"/>
          </a:xfrm>
        </p:spPr>
        <p:txBody>
          <a:bodyPr/>
          <a:lstStyle/>
          <a:p>
            <a:r>
              <a:rPr lang="en-US" dirty="0"/>
              <a:t>Don’t Forget to Start Your Lab Environment!</a:t>
            </a:r>
          </a:p>
        </p:txBody>
      </p:sp>
    </p:spTree>
    <p:extLst>
      <p:ext uri="{BB962C8B-B14F-4D97-AF65-F5344CB8AC3E}">
        <p14:creationId xmlns:p14="http://schemas.microsoft.com/office/powerpoint/2010/main" val="144055419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9C71E-CAB2-2548-A97F-2EADE32A7C8B}"/>
              </a:ext>
            </a:extLst>
          </p:cNvPr>
          <p:cNvSpPr>
            <a:spLocks noGrp="1"/>
          </p:cNvSpPr>
          <p:nvPr>
            <p:ph type="title"/>
          </p:nvPr>
        </p:nvSpPr>
        <p:spPr/>
        <p:txBody>
          <a:bodyPr/>
          <a:lstStyle/>
          <a:p>
            <a:r>
              <a:rPr lang="en-US" dirty="0"/>
              <a:t>GitHub</a:t>
            </a:r>
          </a:p>
        </p:txBody>
      </p:sp>
      <p:pic>
        <p:nvPicPr>
          <p:cNvPr id="4" name="Picture 3">
            <a:extLst>
              <a:ext uri="{FF2B5EF4-FFF2-40B4-BE49-F238E27FC236}">
                <a16:creationId xmlns:a16="http://schemas.microsoft.com/office/drawing/2014/main" id="{9F39F8BD-1FB8-644C-9D6A-28713CBAAA0E}"/>
              </a:ext>
            </a:extLst>
          </p:cNvPr>
          <p:cNvPicPr>
            <a:picLocks noChangeAspect="1"/>
          </p:cNvPicPr>
          <p:nvPr/>
        </p:nvPicPr>
        <p:blipFill>
          <a:blip r:embed="rId2"/>
          <a:stretch>
            <a:fillRect/>
          </a:stretch>
        </p:blipFill>
        <p:spPr>
          <a:xfrm>
            <a:off x="8450252" y="347413"/>
            <a:ext cx="4405135" cy="4083618"/>
          </a:xfrm>
          <a:prstGeom prst="rect">
            <a:avLst/>
          </a:prstGeom>
        </p:spPr>
      </p:pic>
      <p:pic>
        <p:nvPicPr>
          <p:cNvPr id="5" name="Picture 4">
            <a:extLst>
              <a:ext uri="{FF2B5EF4-FFF2-40B4-BE49-F238E27FC236}">
                <a16:creationId xmlns:a16="http://schemas.microsoft.com/office/drawing/2014/main" id="{E0C1AC19-044C-9349-8EF8-1EC202EB97BD}"/>
              </a:ext>
            </a:extLst>
          </p:cNvPr>
          <p:cNvPicPr>
            <a:picLocks noChangeAspect="1"/>
          </p:cNvPicPr>
          <p:nvPr/>
        </p:nvPicPr>
        <p:blipFill>
          <a:blip r:embed="rId3"/>
          <a:stretch>
            <a:fillRect/>
          </a:stretch>
        </p:blipFill>
        <p:spPr>
          <a:xfrm>
            <a:off x="9533906" y="3334870"/>
            <a:ext cx="4540148" cy="3872754"/>
          </a:xfrm>
          <a:prstGeom prst="rect">
            <a:avLst/>
          </a:prstGeom>
        </p:spPr>
      </p:pic>
      <p:sp>
        <p:nvSpPr>
          <p:cNvPr id="3" name="TextBox 2">
            <a:extLst>
              <a:ext uri="{FF2B5EF4-FFF2-40B4-BE49-F238E27FC236}">
                <a16:creationId xmlns:a16="http://schemas.microsoft.com/office/drawing/2014/main" id="{55A6BC53-B385-4A4C-9B39-766229336918}"/>
              </a:ext>
            </a:extLst>
          </p:cNvPr>
          <p:cNvSpPr txBox="1"/>
          <p:nvPr/>
        </p:nvSpPr>
        <p:spPr>
          <a:xfrm>
            <a:off x="591671" y="1720203"/>
            <a:ext cx="7171764" cy="4050340"/>
          </a:xfrm>
          <a:prstGeom prst="rect">
            <a:avLst/>
          </a:prstGeom>
          <a:noFill/>
        </p:spPr>
        <p:txBody>
          <a:bodyPr wrap="square" lIns="182880" tIns="146304" rIns="182880" bIns="146304" rtlCol="0">
            <a:spAutoFit/>
          </a:bodyPr>
          <a:lstStyle/>
          <a:p>
            <a:pPr marL="342900" indent="-342900">
              <a:spcBef>
                <a:spcPts val="1200"/>
              </a:spcBef>
              <a:buFont typeface="Arial" panose="020B0604020202020204" pitchFamily="34" charset="0"/>
              <a:buChar char="•"/>
            </a:pPr>
            <a:r>
              <a:rPr lang="en-US" sz="2800" dirty="0"/>
              <a:t>ENT330 course registration instructions are on the tiny URL: </a:t>
            </a:r>
            <a:r>
              <a:rPr lang="en-US" sz="2800" dirty="0">
                <a:hlinkClick r:id="rId4"/>
              </a:rPr>
              <a:t>https://tinyurl.com/yc3x85gf</a:t>
            </a:r>
            <a:r>
              <a:rPr lang="en-US" sz="2800" dirty="0"/>
              <a:t> </a:t>
            </a:r>
          </a:p>
          <a:p>
            <a:pPr marL="342900" indent="-342900">
              <a:spcBef>
                <a:spcPts val="1200"/>
              </a:spcBef>
              <a:buFont typeface="Arial" panose="020B0604020202020204" pitchFamily="34" charset="0"/>
              <a:buChar char="•"/>
            </a:pPr>
            <a:r>
              <a:rPr lang="en-US" sz="2800" dirty="0"/>
              <a:t>Lab instructions are in the lab URL. Scroll to step 1 for details on starting the lab</a:t>
            </a:r>
          </a:p>
          <a:p>
            <a:pPr marL="342900" indent="-342900">
              <a:spcBef>
                <a:spcPts val="1200"/>
              </a:spcBef>
              <a:buFont typeface="Arial" panose="020B0604020202020204" pitchFamily="34" charset="0"/>
              <a:buChar char="•"/>
            </a:pPr>
            <a:r>
              <a:rPr lang="en-US" sz="2800" dirty="0"/>
              <a:t>Blue icons in connection details are ‘clipboard’ icons. Click to copy contents</a:t>
            </a:r>
          </a:p>
        </p:txBody>
      </p:sp>
      <p:sp>
        <p:nvSpPr>
          <p:cNvPr id="6" name="Rectangle 5">
            <a:extLst>
              <a:ext uri="{FF2B5EF4-FFF2-40B4-BE49-F238E27FC236}">
                <a16:creationId xmlns:a16="http://schemas.microsoft.com/office/drawing/2014/main" id="{3291F0F3-66F2-D844-8994-F80C81878D15}"/>
              </a:ext>
            </a:extLst>
          </p:cNvPr>
          <p:cNvSpPr/>
          <p:nvPr/>
        </p:nvSpPr>
        <p:spPr bwMode="auto">
          <a:xfrm>
            <a:off x="3895718" y="430012"/>
            <a:ext cx="3335867" cy="9144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Needs to be updated</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Saager</a:t>
            </a:r>
          </a:p>
        </p:txBody>
      </p:sp>
    </p:spTree>
    <p:extLst>
      <p:ext uri="{BB962C8B-B14F-4D97-AF65-F5344CB8AC3E}">
        <p14:creationId xmlns:p14="http://schemas.microsoft.com/office/powerpoint/2010/main" val="3129984416"/>
      </p:ext>
    </p:extLst>
  </p:cSld>
  <p:clrMapOvr>
    <a:masterClrMapping/>
  </p:clrMapOvr>
  <p:transition>
    <p:fade/>
  </p:transition>
</p:sld>
</file>

<file path=ppt/theme/theme1.xml><?xml version="1.0" encoding="utf-8"?>
<a:theme xmlns:a="http://schemas.openxmlformats.org/drawingml/2006/main" name="4-05853_REINFORCE_Template_Light">
  <a:themeElements>
    <a:clrScheme name="AWSome 2019">
      <a:dk1>
        <a:srgbClr val="000000"/>
      </a:dk1>
      <a:lt1>
        <a:srgbClr val="FFFFFF"/>
      </a:lt1>
      <a:dk2>
        <a:srgbClr val="232F3E"/>
      </a:dk2>
      <a:lt2>
        <a:srgbClr val="F2F4F4"/>
      </a:lt2>
      <a:accent1>
        <a:srgbClr val="FF9900"/>
      </a:accent1>
      <a:accent2>
        <a:srgbClr val="EB5F07"/>
      </a:accent2>
      <a:accent3>
        <a:srgbClr val="00A1C9"/>
      </a:accent3>
      <a:accent4>
        <a:srgbClr val="545B64"/>
      </a:accent4>
      <a:accent5>
        <a:srgbClr val="007DBC"/>
      </a:accent5>
      <a:accent6>
        <a:srgbClr val="1E8900"/>
      </a:accent6>
      <a:hlink>
        <a:srgbClr val="007DBC"/>
      </a:hlink>
      <a:folHlink>
        <a:srgbClr val="007DBC"/>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WS_REINFORCE_16x9_Template_Light.potx" id="{CCB1541A-BB28-472A-A89D-C64DA0DC1993}" vid="{4F2CC2AE-BC9B-4E84-A5B0-47B6232139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AWS_REINFORCE_16x9_Template_Light (1)</Template>
  <TotalTime>1508</TotalTime>
  <Words>2184</Words>
  <Application>Microsoft Macintosh PowerPoint</Application>
  <PresentationFormat>Custom</PresentationFormat>
  <Paragraphs>418</Paragraphs>
  <Slides>39</Slides>
  <Notes>15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39</vt:i4>
      </vt:variant>
    </vt:vector>
  </HeadingPairs>
  <TitlesOfParts>
    <vt:vector size="52" baseType="lpstr">
      <vt:lpstr>Amazon Ember</vt:lpstr>
      <vt:lpstr>Amazon Ember Light</vt:lpstr>
      <vt:lpstr>Amazon Ember Regular</vt:lpstr>
      <vt:lpstr>Arial</vt:lpstr>
      <vt:lpstr>Arial Black</vt:lpstr>
      <vt:lpstr>Calibri</vt:lpstr>
      <vt:lpstr>Century Gothic</vt:lpstr>
      <vt:lpstr>Courier New</vt:lpstr>
      <vt:lpstr>Lucida Console</vt:lpstr>
      <vt:lpstr>Oxygen</vt:lpstr>
      <vt:lpstr>Segoe UI</vt:lpstr>
      <vt:lpstr>Wingdings</vt:lpstr>
      <vt:lpstr>4-05853_REINFORCE_Template_Light</vt:lpstr>
      <vt:lpstr>PowerPoint Presentation</vt:lpstr>
      <vt:lpstr>Build End-to-End IT Lifecycle Management on AWS</vt:lpstr>
      <vt:lpstr>Agenda</vt:lpstr>
      <vt:lpstr>PowerPoint Presentation</vt:lpstr>
      <vt:lpstr>Related breakouts</vt:lpstr>
      <vt:lpstr>Pre-Workshop Logistics</vt:lpstr>
      <vt:lpstr>Credential Card</vt:lpstr>
      <vt:lpstr>Don’t Forget to Start Your Lab Environment!</vt:lpstr>
      <vt:lpstr>GitHub</vt:lpstr>
      <vt:lpstr>Introduction</vt:lpstr>
      <vt:lpstr>Presenters</vt:lpstr>
      <vt:lpstr>What to Expect from this Lab Workshop</vt:lpstr>
      <vt:lpstr>IT Lifecycle Overview</vt:lpstr>
      <vt:lpstr>Goals in the Cloud: Speed &amp; Security</vt:lpstr>
      <vt:lpstr>The Challenge</vt:lpstr>
      <vt:lpstr>PowerPoint Presentation</vt:lpstr>
      <vt:lpstr>Service Catalog: Simplified Provisioning</vt:lpstr>
      <vt:lpstr>Connect ServiceNow to AWS Services</vt:lpstr>
      <vt:lpstr>Benefits </vt:lpstr>
      <vt:lpstr>IT Lifecycle Workshop</vt:lpstr>
      <vt:lpstr>IT Lifecycle Workshop Tasks</vt:lpstr>
      <vt:lpstr>Task #1 – Provisioning </vt:lpstr>
      <vt:lpstr>Task #1 - Provisioning</vt:lpstr>
      <vt:lpstr>Task #2 – Operational Actions</vt:lpstr>
      <vt:lpstr>Task #2 – Operational Actions</vt:lpstr>
      <vt:lpstr>Tasks 1 &amp; 2 Reminders</vt:lpstr>
      <vt:lpstr>Checkpoint</vt:lpstr>
      <vt:lpstr>IT Lifecycle Workshop Tasks</vt:lpstr>
      <vt:lpstr>Task #3– Self-Service</vt:lpstr>
      <vt:lpstr>Task #3– Self-Service</vt:lpstr>
      <vt:lpstr>Task #4 – Incident Management</vt:lpstr>
      <vt:lpstr>Task #4– Incident Management</vt:lpstr>
      <vt:lpstr>Tasks 3 &amp; 4 Reminders</vt:lpstr>
      <vt:lpstr>Wrap-Up</vt:lpstr>
      <vt:lpstr>Outcomes</vt:lpstr>
      <vt:lpstr>Call To Action</vt:lpstr>
      <vt:lpstr>Resources</vt:lpstr>
      <vt:lpstr>PowerPoint Presentation</vt:lpstr>
      <vt:lpstr>PowerPoint Presentation</vt:lpstr>
    </vt:vector>
  </TitlesOfParts>
  <Company>Amazon Corporate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Felarca, Leslie</dc:creator>
  <cp:keywords>AWS RE:INFORCE</cp:keywords>
  <cp:lastModifiedBy>Microsoft Office User</cp:lastModifiedBy>
  <cp:revision>10</cp:revision>
  <dcterms:created xsi:type="dcterms:W3CDTF">2019-03-04T03:13:26Z</dcterms:created>
  <dcterms:modified xsi:type="dcterms:W3CDTF">2019-05-24T23:31:28Z</dcterms:modified>
  <cp:category>AWS RE:INFORCE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